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70" r:id="rId2"/>
    <p:sldId id="367" r:id="rId3"/>
    <p:sldId id="354" r:id="rId4"/>
    <p:sldId id="355" r:id="rId5"/>
    <p:sldId id="356" r:id="rId6"/>
    <p:sldId id="380" r:id="rId7"/>
    <p:sldId id="381" r:id="rId8"/>
    <p:sldId id="357" r:id="rId9"/>
    <p:sldId id="358" r:id="rId10"/>
    <p:sldId id="360" r:id="rId11"/>
    <p:sldId id="359" r:id="rId12"/>
    <p:sldId id="361" r:id="rId13"/>
    <p:sldId id="375" r:id="rId14"/>
    <p:sldId id="362" r:id="rId15"/>
    <p:sldId id="377" r:id="rId16"/>
    <p:sldId id="376" r:id="rId17"/>
    <p:sldId id="363" r:id="rId18"/>
    <p:sldId id="369" r:id="rId19"/>
    <p:sldId id="370" r:id="rId20"/>
    <p:sldId id="383" r:id="rId21"/>
    <p:sldId id="384" r:id="rId22"/>
    <p:sldId id="365" r:id="rId23"/>
    <p:sldId id="371" r:id="rId24"/>
    <p:sldId id="373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A1A39B-73D8-44F9-A7A3-346D5F75CA56}">
          <p14:sldIdLst>
            <p14:sldId id="270"/>
            <p14:sldId id="367"/>
            <p14:sldId id="354"/>
            <p14:sldId id="355"/>
            <p14:sldId id="356"/>
            <p14:sldId id="380"/>
            <p14:sldId id="381"/>
            <p14:sldId id="357"/>
            <p14:sldId id="358"/>
            <p14:sldId id="360"/>
            <p14:sldId id="359"/>
            <p14:sldId id="361"/>
            <p14:sldId id="375"/>
            <p14:sldId id="362"/>
            <p14:sldId id="377"/>
            <p14:sldId id="376"/>
            <p14:sldId id="363"/>
            <p14:sldId id="369"/>
            <p14:sldId id="370"/>
            <p14:sldId id="383"/>
            <p14:sldId id="384"/>
          </p14:sldIdLst>
        </p14:section>
        <p14:section name="Untitled Section" id="{B82A3201-8AC6-47CE-BAB6-E44D2F8B6B1E}">
          <p14:sldIdLst>
            <p14:sldId id="365"/>
            <p14:sldId id="371"/>
            <p14:sldId id="37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8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994"/>
  </p:normalViewPr>
  <p:slideViewPr>
    <p:cSldViewPr snapToGrid="0" snapToObjects="1">
      <p:cViewPr>
        <p:scale>
          <a:sx n="106" d="100"/>
          <a:sy n="106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B788B-2929-DA41-8C6E-853E5909066E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A9D56-C653-B840-B1C4-37F01C7F07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86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4684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4744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474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AA071F4-BE25-CE49-A2E2-F050FDFE1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4220B5E-50A8-2641-862C-A21F0F95F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425C510-63AF-6E49-8748-D5421921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14391EA-7368-744C-A867-1F06EC81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A0C77C3-9587-A545-AFC8-0C75DB2A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40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78D454-BFB3-7643-8F14-3DB2ECA0A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9018D816-A5CF-C443-ACA8-26F0FEA2E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B2F48D7-0F33-EA4D-B0A9-90FD6076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02DE938-6DB4-654E-91FB-679A1BA8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6238DC3-7CBE-CC45-AD14-17407533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311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292F1A7B-37E1-504E-B446-A2364602E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5FB287FC-E72C-AC47-B953-206724E2E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6A0DFEC-E1F2-474A-B981-B086B750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398706F-B2F4-F14D-9F0E-EC399107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8B6AD3D-75EB-4B43-A1AF-3C6FA4EC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3513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6_Κεφαλίδα ενότητας" userDrawn="1">
  <p:cSld name="16_Κεφαλίδα ενότητας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/>
          <p:nvPr userDrawn="1"/>
        </p:nvSpPr>
        <p:spPr>
          <a:xfrm rot="10800000" flipH="1">
            <a:off x="9525" y="6351"/>
            <a:ext cx="12172950" cy="6837363"/>
          </a:xfrm>
          <a:prstGeom prst="rtTriangle">
            <a:avLst/>
          </a:prstGeom>
          <a:gradFill>
            <a:gsLst>
              <a:gs pos="0">
                <a:srgbClr val="1F497D">
                  <a:alpha val="9803"/>
                </a:srgbClr>
              </a:gs>
              <a:gs pos="70000">
                <a:srgbClr val="1F497D">
                  <a:alpha val="7843"/>
                </a:srgbClr>
              </a:gs>
              <a:gs pos="100000">
                <a:srgbClr val="1F497D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35" name="Google Shape;35;p4"/>
          <p:cNvCxnSpPr/>
          <p:nvPr/>
        </p:nvCxnSpPr>
        <p:spPr>
          <a:xfrm rot="10800000" flipH="1">
            <a:off x="0" y="6350"/>
            <a:ext cx="12182475" cy="6845300"/>
          </a:xfrm>
          <a:prstGeom prst="straightConnector1">
            <a:avLst/>
          </a:prstGeom>
          <a:noFill/>
          <a:ln w="9525" cap="rnd" cmpd="sng">
            <a:solidFill>
              <a:srgbClr val="F9F7EB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>
            <a:off x="2224290" y="554636"/>
            <a:ext cx="72000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1520000" y="6480000"/>
            <a:ext cx="671513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cxnSp>
        <p:nvCxnSpPr>
          <p:cNvPr id="38" name="Google Shape;38;p4"/>
          <p:cNvCxnSpPr/>
          <p:nvPr/>
        </p:nvCxnSpPr>
        <p:spPr>
          <a:xfrm rot="10800000">
            <a:off x="7938052" y="6350"/>
            <a:ext cx="4244424" cy="2185573"/>
          </a:xfrm>
          <a:prstGeom prst="straightConnector1">
            <a:avLst/>
          </a:prstGeom>
          <a:noFill/>
          <a:ln w="9525" cap="rnd" cmpd="sng">
            <a:solidFill>
              <a:srgbClr val="FAF8EE">
                <a:alpha val="44705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Τίτλος 1">
            <a:extLst>
              <a:ext uri="{FF2B5EF4-FFF2-40B4-BE49-F238E27FC236}">
                <a16:creationId xmlns:a16="http://schemas.microsoft.com/office/drawing/2014/main" xmlns="" id="{6D07467C-760B-4433-A363-0CA1F8B5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576" y="860426"/>
            <a:ext cx="10515600" cy="532415"/>
          </a:xfrm>
        </p:spPr>
        <p:txBody>
          <a:bodyPr>
            <a:noAutofit/>
          </a:bodyPr>
          <a:lstStyle>
            <a:lvl1pPr algn="ctr">
              <a:defRPr sz="240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l-GR" dirty="0"/>
          </a:p>
        </p:txBody>
      </p:sp>
      <p:sp>
        <p:nvSpPr>
          <p:cNvPr id="8" name="Θέση περιεχομένου 2">
            <a:extLst>
              <a:ext uri="{FF2B5EF4-FFF2-40B4-BE49-F238E27FC236}">
                <a16:creationId xmlns:a16="http://schemas.microsoft.com/office/drawing/2014/main" xmlns="" id="{2FB33512-A049-4BA6-8E7A-93D3CA1D0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l-GR" dirty="0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2" name="Google Shape;635;p62">
            <a:extLst>
              <a:ext uri="{FF2B5EF4-FFF2-40B4-BE49-F238E27FC236}">
                <a16:creationId xmlns:a16="http://schemas.microsoft.com/office/drawing/2014/main" xmlns="" id="{05ED627F-8EB5-4223-9E08-1EC640168450}"/>
              </a:ext>
            </a:extLst>
          </p:cNvPr>
          <p:cNvSpPr txBox="1"/>
          <p:nvPr userDrawn="1"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200" b="1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ΥΠΟΥΡΓΕΙΟ ΠΕΡΙΒΑΛΛΟΝΤΟΣ ΚΑΙ ΕΝΕΡΓΕΙΑΣ</a:t>
            </a:r>
            <a:endParaRPr/>
          </a:p>
        </p:txBody>
      </p:sp>
      <p:pic>
        <p:nvPicPr>
          <p:cNvPr id="3" name="Google Shape;636;p62" descr="Image result for ÎµÎ»Î»Î·Î½Î¹ÎºÎ· Î´Î·Î¼Î¿ÎºÏÎ±ÏÎ¹Î± logo">
            <a:extLst>
              <a:ext uri="{FF2B5EF4-FFF2-40B4-BE49-F238E27FC236}">
                <a16:creationId xmlns:a16="http://schemas.microsoft.com/office/drawing/2014/main" xmlns="" id="{5EE5E228-FD0F-4E29-A70B-6A23BE00091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637;p62">
            <a:extLst>
              <a:ext uri="{FF2B5EF4-FFF2-40B4-BE49-F238E27FC236}">
                <a16:creationId xmlns:a16="http://schemas.microsoft.com/office/drawing/2014/main" xmlns="" id="{0C996BAB-A79D-4AA3-B67F-4F6232605D8F}"/>
              </a:ext>
            </a:extLst>
          </p:cNvPr>
          <p:cNvSpPr txBox="1"/>
          <p:nvPr userDrawn="1"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ΕΛΛΗΝΙΚΗ ΔΗΜΟΚΡΑΤΙΑ</a:t>
            </a:r>
            <a:endParaRPr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E9B0FF31-304D-4A10-A21A-AAC1F484D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097" y="251346"/>
            <a:ext cx="1107750" cy="57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8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1CDE1B2-4FA3-FE4A-AC9F-EB428B48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9CE5CC2-6249-6048-AA25-17EC4498E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ED1A5E6-838C-0145-92B6-CCAC0676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F815A59-A6FF-EC45-A950-8952810E6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E4C225F9-8F83-6D45-AC3E-C31C250D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212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F815734-9E90-D545-848E-B48EA5DF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7D52607-755A-9E41-8AB6-CFF555F32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AAC73EC4-7005-064F-A411-FF51B5822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24CD203-D55F-4F4E-957E-E6A7FE2F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2658A72-FF16-044E-BD1A-43E10853D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821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54380B1-992D-B343-B326-93F7FB48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A8C5BBC-E719-014D-B2C6-720291C7A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DDB64E57-97BE-3345-BA0A-FE0FF79F6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5EB53D26-30CD-8745-8C72-78810F47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38D89018-69B5-5E46-AADE-5DF31818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2F8000F2-CF54-D74C-BC2F-B9C30C5D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5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C88C811-3D51-7547-9123-BEA19D07C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995B0C66-F728-494C-BEE0-DADD0AB5A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E4A85F10-0140-764B-885D-7F23ADD5B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FF5022EF-0162-9643-8737-6397E1F81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3415B08D-3C40-5A41-AEF3-A69E94AC5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94482445-EBE6-D442-AA1C-CB47D005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2893CF75-68ED-8C4A-B4C5-A220DEFA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067CF40A-6AD6-004A-8D1A-ECD5C476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13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8A2C50C-2092-EA46-9307-D0C8239E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32F2A36C-C8C8-9046-A934-B1B139A8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B454FFA0-6183-F443-AB91-BD81D6FB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A16DE14B-6B99-3B45-BE58-A514387C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932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2D30AC58-9773-8645-AA93-FF7DD51D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CAD1150F-EF59-E443-8490-3E599C47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8BAB420B-C37F-5B4B-912A-7EF5A424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581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4DDCCD8-E854-874E-8949-DB457FC8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026B5AE-3687-604A-B81B-C8BE7FF5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FDE9C633-36B4-8E46-A91A-E2AD8AEE7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AF3EAF8F-326A-EC4E-8E26-99DF674C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D1A83999-1BD6-EB4E-8699-C7F1A2D18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7664FA18-98E3-0847-8228-0AB5F06F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002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B3627B9-1406-FD47-AA42-E1621FD82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1E52E598-3FF5-C741-84AB-4ABD534FA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CD7B81BF-52DD-B845-A260-E9FF4C3CE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A8ECD993-E9A9-B945-83F4-7DA0F339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3ED2DA55-BEF5-2245-91AB-69911093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B724658E-710A-5F40-A0D9-9E901443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62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19CA4C0E-D05A-1B4C-B134-1ACEBC3B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4AAD89B6-0EBB-D84A-A636-28D7A6D0E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4162593-DBC1-B64C-BB30-5647FA57F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734ED-6D83-4440-BC0C-0207C3D8462D}" type="datetimeFigureOut">
              <a:rPr lang="el-GR" smtClean="0"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6443526-1606-DA46-822B-02D5B6426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6036EA0E-CE43-5847-BEA0-B424FB69D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63F1-F604-EA4E-95FE-20EC202FA5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72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685800"/>
            <a:ext cx="84582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l-GR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</a:pPr>
            <a:endParaRPr lang="el-GR" sz="2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</a:pPr>
            <a:endParaRPr lang="el-GR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0D1AE-C620-458C-BBA0-7525F63EFB1F}" type="slidenum">
              <a:rPr lang="en-US" b="1" smtClean="0"/>
              <a:pPr/>
              <a:t>1</a:t>
            </a:fld>
            <a:endParaRPr lang="en-US" b="1" dirty="0"/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1898650" y="1981201"/>
            <a:ext cx="8769350" cy="990600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el-GR" sz="2000" b="1" dirty="0">
                <a:solidFill>
                  <a:schemeClr val="bg1"/>
                </a:solidFill>
              </a:rPr>
              <a:t>Νέο Πρόγραμμα </a:t>
            </a:r>
            <a:r>
              <a:rPr lang="en-US" sz="2000" b="1" dirty="0">
                <a:solidFill>
                  <a:schemeClr val="bg1"/>
                </a:solidFill>
              </a:rPr>
              <a:t>“</a:t>
            </a:r>
            <a:r>
              <a:rPr lang="el-GR" sz="2000" b="1" dirty="0">
                <a:solidFill>
                  <a:schemeClr val="bg1"/>
                </a:solidFill>
              </a:rPr>
              <a:t>ΕΞΟΙΚΟΝΟΜΩ – ΑΥΤΟΝΟΜΩ</a:t>
            </a:r>
            <a:r>
              <a:rPr lang="en-US" sz="2000" b="1" dirty="0">
                <a:solidFill>
                  <a:schemeClr val="bg1"/>
                </a:solidFill>
              </a:rPr>
              <a:t>  …… </a:t>
            </a:r>
            <a:r>
              <a:rPr lang="el-GR" sz="2000" b="1" i="1" dirty="0">
                <a:solidFill>
                  <a:schemeClr val="bg1"/>
                </a:solidFill>
              </a:rPr>
              <a:t>για ένα έξυπνο σπίτι</a:t>
            </a:r>
            <a:r>
              <a:rPr lang="en-US" sz="2000" b="1" i="1" dirty="0">
                <a:solidFill>
                  <a:schemeClr val="bg1"/>
                </a:solidFill>
              </a:rPr>
              <a:t>”</a:t>
            </a:r>
            <a:br>
              <a:rPr lang="en-US" sz="2000" b="1" i="1" dirty="0">
                <a:solidFill>
                  <a:schemeClr val="bg1"/>
                </a:solidFill>
              </a:rPr>
            </a:b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8025" y="4802256"/>
            <a:ext cx="831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Ένα νέο Πρόγραμμα ενεργειακής αναβάθμισης και αυτονόμησης κατοικιών</a:t>
            </a:r>
          </a:p>
          <a:p>
            <a:pPr algn="ctr"/>
            <a:r>
              <a:rPr lang="el-GR" i="1" dirty="0"/>
              <a:t>…για </a:t>
            </a:r>
            <a:r>
              <a:rPr lang="el-GR" b="1" i="1" dirty="0">
                <a:solidFill>
                  <a:srgbClr val="00BC55"/>
                </a:solidFill>
              </a:rPr>
              <a:t>Έξυπνα Σπίτια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303938" y="455638"/>
            <a:ext cx="2440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solidFill>
                  <a:schemeClr val="accent3">
                    <a:lumMod val="75000"/>
                  </a:schemeClr>
                </a:solidFill>
              </a:rPr>
              <a:t>Επιτελική Δομή ΕΣΠΑ</a:t>
            </a:r>
          </a:p>
          <a:p>
            <a:r>
              <a:rPr lang="el-GR" sz="1600" b="1" dirty="0">
                <a:solidFill>
                  <a:schemeClr val="accent3">
                    <a:lumMod val="75000"/>
                  </a:schemeClr>
                </a:solidFill>
              </a:rPr>
              <a:t>ΥΠΕΝ, Τομέας Ενέργειας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" name="Εικόνα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375" y="303238"/>
            <a:ext cx="1708699" cy="8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057400"/>
            <a:ext cx="7772400" cy="246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507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75D88-11B2-4562-91E1-01135FFF7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Ενεργειακός στόχος – Απαιτήσεις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CD7468-F768-4C36-97C9-84A3EEFEB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194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Η πρόταση (συνδυασμός παρεμβάσεων) για ενεργειακή αναβάθμιση, που υποβάλλεται με την αίτηση, θα πρέπει να καλύπτει τον ελάχιστο ενεργειακό στόχο αίτησης, ως εξής: </a:t>
            </a: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349250" algn="l"/>
              </a:tabLst>
            </a:pP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αιτήσεις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μεμονωμένων διαμερισμάτων και μονοκατοικιών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αναβάθμιση κατά τρεις (3) ενεργειακές κατηγορίες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σε σχέση με την υφιστάμενη κατάταξη στο Α’ ΠΕΑ.</a:t>
            </a: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 αιτήσεις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πολυκατοικιών τύπου Α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αναβάθμιση κατά τρεις (3) ενεργειακές κατηγορίες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σε σχέση με την υφιστάμενη κατάταξη στο Α’ ΠΕΑ.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100" dirty="0">
                <a:cs typeface="Times New Roman" panose="02020603050405020304" pitchFamily="18" charset="0"/>
              </a:rPr>
              <a:t>Η επίτευξη του ενεργειακού στόχο πιστοποιείται από την έκδοση νέου ΠΕΑ (Β’ ΠΕΑ) μετά την ολοκλήρωση των παρεμβάσεων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αιτήσεις πολυκατοικιών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τύπου Β, δεν τίθεται ελάχιστος ενεργειακός στόχος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144839"/>
              </p:ext>
            </p:extLst>
          </p:nvPr>
        </p:nvGraphicFramePr>
        <p:xfrm>
          <a:off x="1008426" y="5799875"/>
          <a:ext cx="10121900" cy="6190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:a16="http://schemas.microsoft.com/office/drawing/2014/main" xmlns="" val="3326501464"/>
                    </a:ext>
                  </a:extLst>
                </a:gridCol>
              </a:tblGrid>
              <a:tr h="6190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Τα έργα των Ωφελούμενων (φυσικό και οικονομικό αντικείμενο) θα πρέπει να ολοκληρώνονται σε διάστημα δώδεκα (12) μηνών από την ημερομηνία έκδοσης της απόφασης υπαγωγής.</a:t>
                      </a:r>
                      <a:endParaRPr lang="el-GR" sz="18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24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35EEF9-D45F-4A3F-AB21-F44ADFE5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Ενεργειακός στόχος – Απαιτήσεις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1814359-B2B6-416F-A498-297CB5FCB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695998"/>
              </p:ext>
            </p:extLst>
          </p:nvPr>
        </p:nvGraphicFramePr>
        <p:xfrm>
          <a:off x="252460" y="1456266"/>
          <a:ext cx="11420764" cy="531143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870642">
                  <a:extLst>
                    <a:ext uri="{9D8B030D-6E8A-4147-A177-3AD203B41FA5}">
                      <a16:colId xmlns:a16="http://schemas.microsoft.com/office/drawing/2014/main" xmlns="" val="1247915304"/>
                    </a:ext>
                  </a:extLst>
                </a:gridCol>
                <a:gridCol w="2855191">
                  <a:extLst>
                    <a:ext uri="{9D8B030D-6E8A-4147-A177-3AD203B41FA5}">
                      <a16:colId xmlns:a16="http://schemas.microsoft.com/office/drawing/2014/main" xmlns="" val="3149496601"/>
                    </a:ext>
                  </a:extLst>
                </a:gridCol>
                <a:gridCol w="3072809">
                  <a:extLst>
                    <a:ext uri="{9D8B030D-6E8A-4147-A177-3AD203B41FA5}">
                      <a16:colId xmlns:a16="http://schemas.microsoft.com/office/drawing/2014/main" xmlns="" val="2203516214"/>
                    </a:ext>
                  </a:extLst>
                </a:gridCol>
                <a:gridCol w="3622122">
                  <a:extLst>
                    <a:ext uri="{9D8B030D-6E8A-4147-A177-3AD203B41FA5}">
                      <a16:colId xmlns:a16="http://schemas.microsoft.com/office/drawing/2014/main" xmlns="" val="3380596862"/>
                    </a:ext>
                  </a:extLst>
                </a:gridCol>
              </a:tblGrid>
              <a:tr h="16216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Ενεργειακές κατηγορίες</a:t>
                      </a:r>
                      <a:endParaRPr lang="el-GR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Αίτηση με κατάταξη στο Α' ΠΕΑ 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Ελάχιστος ενεργειακός στόχος 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 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κατάταξη Β' ΠΕΑ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Εξαιρούνται αιτήσεις πολυκατοικίας τύπου Β </a:t>
                      </a:r>
                      <a:endParaRPr lang="en-US" sz="14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Ενεργειακός στόχος 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κατάταξη Β' ΠΕΑ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για χορήγηση ενεργειακού </a:t>
                      </a:r>
                      <a:r>
                        <a:rPr lang="el-GR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premium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Εξαιρούνται αιτήσεις πολυκατοικίας τύπου Β </a:t>
                      </a:r>
                      <a:endParaRPr lang="en-US" sz="14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949548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Α+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480508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331830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Β+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8237306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6279444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642743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Β+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5460509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0520529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Ζ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Ζ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718313800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932486511"/>
                  </a:ext>
                </a:extLst>
              </a:tr>
              <a:tr h="809392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Σημειώνεται ότι η κάλυψη του ελάχιστου ενεργειακού στόχου και του στόχου για τη χορήγηση ενεργειακού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premium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πρέπει να επιτυγχάνεται χωρίς να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προσμετράται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η επιρροή από τυχόν τοποθέτηση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Φωτοβολταϊκού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σταθμού</a:t>
                      </a:r>
                      <a:endParaRPr lang="el-GR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4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464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4230D-504E-4B27-ABD8-ACA9ABF6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E189A0F9-A33B-42D5-8974-CFFB219B7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79965"/>
              </p:ext>
            </p:extLst>
          </p:nvPr>
        </p:nvGraphicFramePr>
        <p:xfrm>
          <a:off x="0" y="1940836"/>
          <a:ext cx="12192000" cy="332242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984274">
                  <a:extLst>
                    <a:ext uri="{9D8B030D-6E8A-4147-A177-3AD203B41FA5}">
                      <a16:colId xmlns:a16="http://schemas.microsoft.com/office/drawing/2014/main" xmlns="" val="33923462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335462892"/>
                    </a:ext>
                  </a:extLst>
                </a:gridCol>
                <a:gridCol w="1106340">
                  <a:extLst>
                    <a:ext uri="{9D8B030D-6E8A-4147-A177-3AD203B41FA5}">
                      <a16:colId xmlns:a16="http://schemas.microsoft.com/office/drawing/2014/main" xmlns="" val="192393406"/>
                    </a:ext>
                  </a:extLst>
                </a:gridCol>
                <a:gridCol w="1282598">
                  <a:extLst>
                    <a:ext uri="{9D8B030D-6E8A-4147-A177-3AD203B41FA5}">
                      <a16:colId xmlns:a16="http://schemas.microsoft.com/office/drawing/2014/main" xmlns="" val="2551615316"/>
                    </a:ext>
                  </a:extLst>
                </a:gridCol>
                <a:gridCol w="1294788">
                  <a:extLst>
                    <a:ext uri="{9D8B030D-6E8A-4147-A177-3AD203B41FA5}">
                      <a16:colId xmlns:a16="http://schemas.microsoft.com/office/drawing/2014/main" xmlns="" val="1697576672"/>
                    </a:ext>
                  </a:extLst>
                </a:gridCol>
              </a:tblGrid>
              <a:tr h="6315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Μονοκατοκία</a:t>
                      </a: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:a16="http://schemas.microsoft.com/office/drawing/2014/main" xmlns="" val="3226430216"/>
                  </a:ext>
                </a:extLst>
              </a:tr>
              <a:tr h="4277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:a16="http://schemas.microsoft.com/office/drawing/2014/main" xmlns="" val="2577574868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 ΚΟΥΦΩΜΑΤΑ/ΣΥΣΤΗΜΑΤΑ ΣΚΙΑΣΗΣ/ΑΕΡΙΣΜΟΣ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28267372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1.Α1 Πλαίσιο αλουμινίου με υαλοπίνακα- Παράθυρο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58347994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1.Α2 Πλαίσιο αλουμινίου με υαλοπίνακα – Εξωστόθυρα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4311804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1.B1 Πλαίσιο ξύλου με υαλοπίνακα – Παράθυρο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230664438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1.B2 Πλαίσιο ξύλου με υαλοπίνακα –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Εξωστόθυρα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309410077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1.Γ1 Πλαίσιο PVC με υαλοπίνακα – Παράθυρο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327226084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1.Γ2 Πλαίσιο PVC με υαλοπίνακα -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Εξωστόθυρα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117450741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1.Δ Μόνον υαλοπίνακες (Χωρίς αντικατάσταση </a:t>
                      </a:r>
                      <a:r>
                        <a:rPr lang="el-GR" sz="9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πλαισίου για περιπτώσεις διατηρητέων και κτηρίων εντός παραδοσιακών οικισμών) </a:t>
                      </a: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79188690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1.Ε1 Εξωτερικό προστατευτικό φύλλο (σύστημα Κουτί–Ρολό, ή Εξώφυλλο</a:t>
                      </a:r>
                      <a:r>
                        <a:rPr lang="en-US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819933931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1.Ε2 Λοιπά σταθερά ή κινητά συστήματα σκίασης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744446645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1.Ζ Συστήματα Μηχανικού Αερισμού με ανάκτηση θερμότητας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754760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77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4230D-504E-4B27-ABD8-ACA9ABF6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E189A0F9-A33B-42D5-8974-CFFB219B7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856189"/>
              </p:ext>
            </p:extLst>
          </p:nvPr>
        </p:nvGraphicFramePr>
        <p:xfrm>
          <a:off x="0" y="2194320"/>
          <a:ext cx="12192000" cy="228043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984274">
                  <a:extLst>
                    <a:ext uri="{9D8B030D-6E8A-4147-A177-3AD203B41FA5}">
                      <a16:colId xmlns:a16="http://schemas.microsoft.com/office/drawing/2014/main" xmlns="" val="33923462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335462892"/>
                    </a:ext>
                  </a:extLst>
                </a:gridCol>
                <a:gridCol w="1106340">
                  <a:extLst>
                    <a:ext uri="{9D8B030D-6E8A-4147-A177-3AD203B41FA5}">
                      <a16:colId xmlns:a16="http://schemas.microsoft.com/office/drawing/2014/main" xmlns="" val="192393406"/>
                    </a:ext>
                  </a:extLst>
                </a:gridCol>
                <a:gridCol w="1282598">
                  <a:extLst>
                    <a:ext uri="{9D8B030D-6E8A-4147-A177-3AD203B41FA5}">
                      <a16:colId xmlns:a16="http://schemas.microsoft.com/office/drawing/2014/main" xmlns="" val="2551615316"/>
                    </a:ext>
                  </a:extLst>
                </a:gridCol>
                <a:gridCol w="1294788">
                  <a:extLst>
                    <a:ext uri="{9D8B030D-6E8A-4147-A177-3AD203B41FA5}">
                      <a16:colId xmlns:a16="http://schemas.microsoft.com/office/drawing/2014/main" xmlns="" val="1697576672"/>
                    </a:ext>
                  </a:extLst>
                </a:gridCol>
              </a:tblGrid>
              <a:tr h="6315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Μονοκατοκία</a:t>
                      </a: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:a16="http://schemas.microsoft.com/office/drawing/2014/main" xmlns="" val="322643021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 ΘΕΡΜΟΜΟΝΩΣΗ</a:t>
                      </a:r>
                      <a:endParaRPr lang="el-GR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413657579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2.A Θερμομόνωση δώματος  εξωτερικά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81633801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2.Β Θερμομόνωση στέγης ή οριζόντιας οροφής κάτω από μη θερμομονωμένη στέγη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4279049835"/>
                  </a:ext>
                </a:extLst>
              </a:tr>
              <a:tr h="4129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2.Γ1 Θερμομόνωση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εξωτ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τοιχοποιίας, φέροντος οργανισμού, δαπέδου επί εδάφους επί  πιλοτής, ή μη θερμαινόμενου χώρου, με επικάλυψη με συνθετικό επίχρισμα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066005258"/>
                  </a:ext>
                </a:extLst>
              </a:tr>
              <a:tr h="4129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2.Γ2 Θερμομόνωση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εξωτ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τοιχοποιίας, φέροντος οργανισμού, δαπέδου επί πιλοτής, ή μη θερμαινόμενου χώρου, με επικάλυψη με ελαφρά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πετάσματα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38354906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362091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834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780446"/>
              </p:ext>
            </p:extLst>
          </p:nvPr>
        </p:nvGraphicFramePr>
        <p:xfrm>
          <a:off x="0" y="1459345"/>
          <a:ext cx="12164290" cy="30861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:a16="http://schemas.microsoft.com/office/drawing/2014/main" xmlns="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:a16="http://schemas.microsoft.com/office/drawing/2014/main" xmlns="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:a16="http://schemas.microsoft.com/office/drawing/2014/main" xmlns="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:a16="http://schemas.microsoft.com/office/drawing/2014/main" xmlns="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:a16="http://schemas.microsoft.com/office/drawing/2014/main" xmlns="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:a16="http://schemas.microsoft.com/office/drawing/2014/main" xmlns="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:a16="http://schemas.microsoft.com/office/drawing/2014/main" xmlns="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 ΣΥΣΤΗΜΑΤΑ ΘΕΡΜΑΝΣΗΣ/ΨΥΞΗΣ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9393865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3.Α Διατάξεις αυτομάτου ελέγχου λειτουργίας συστήματος θέρμανσης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897713759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3.Β Σύστημα καυστήρα – λέβητα Φυσικού Αερίου / Υγραερίου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32880314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3.Γ Σύστημα Α/Θ (Θέρμανσης – Ψύξης /  Ελάχιστη απαίτηση ενεργειακής σήμανσης στους  55</a:t>
                      </a:r>
                      <a:r>
                        <a:rPr lang="el-GR" sz="900" b="0" baseline="300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</a:t>
                      </a: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C)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86102520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3.Δ Σύστημα γεωθερμικής αντλίας θερμότητας 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392068791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3.Ε Σύστημα συμπαραγωγής Φ.Α. (ΣΗΘΥΑ) 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110096355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3.ΣΤ.1 Σύστημα λέβητα βιομάζας - πελλέτας ξύλου) 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096182030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3.ΣΤ.2 Ενεργειακό τζάκι (καλοριφέρ) </a:t>
                      </a:r>
                      <a:r>
                        <a:rPr lang="el-GR" sz="900" b="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6290977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3.ΣΤ.3 Ενεργειακό τζάκι (αερόθερμο)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63399851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3.Ζ Αντλίες θερμότητας αέρα – αέρα διαιρούμενου τύπου (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split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n-US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unit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 για θέρμανση/ψύξη χώρου </a:t>
                      </a:r>
                      <a:r>
                        <a:rPr lang="el-GR" sz="900" b="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00811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002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91642"/>
              </p:ext>
            </p:extLst>
          </p:nvPr>
        </p:nvGraphicFramePr>
        <p:xfrm>
          <a:off x="0" y="1459345"/>
          <a:ext cx="12164290" cy="20574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:a16="http://schemas.microsoft.com/office/drawing/2014/main" xmlns="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:a16="http://schemas.microsoft.com/office/drawing/2014/main" xmlns="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:a16="http://schemas.microsoft.com/office/drawing/2014/main" xmlns="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:a16="http://schemas.microsoft.com/office/drawing/2014/main" xmlns="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:a16="http://schemas.microsoft.com/office/drawing/2014/main" xmlns="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:a16="http://schemas.microsoft.com/office/drawing/2014/main" xmlns="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:a16="http://schemas.microsoft.com/office/drawing/2014/main" xmlns="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 ΣΥΣΤΗΜΑΤΑ ΠΑΡΟΧΗΣ ΖΝΧ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858119436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4.Α Ηλιακό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θερμοσιφωνικό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συλλέκτη – ταμιευτήρα αποθήκευσης ΖΝΧ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880746706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4.Β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Ηλιoθερμικό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συλλέκτη – ταμιευτήρα αποθήκευσης ΖΝΧ βεβιασμένης κυκλοφορίας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179152981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4.Γ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Ηλιoθερμικό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παροχής ΖΝΧ και υποβοήθησης θέρμανσης χώρου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447328484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4.Δ Αντλία θερμότητας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706230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08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891781"/>
              </p:ext>
            </p:extLst>
          </p:nvPr>
        </p:nvGraphicFramePr>
        <p:xfrm>
          <a:off x="0" y="1459345"/>
          <a:ext cx="12164290" cy="24688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:a16="http://schemas.microsoft.com/office/drawing/2014/main" xmlns="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:a16="http://schemas.microsoft.com/office/drawing/2014/main" xmlns="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:a16="http://schemas.microsoft.com/office/drawing/2014/main" xmlns="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:a16="http://schemas.microsoft.com/office/drawing/2014/main" xmlns="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:a16="http://schemas.microsoft.com/office/drawing/2014/main" xmlns="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:a16="http://schemas.microsoft.com/office/drawing/2014/main" xmlns="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:a16="http://schemas.microsoft.com/office/drawing/2014/main" xmlns="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  ΛΟΙΠΕΣ ΠΑΡΕΜΒΑΣΕΙΣ ΕΞΟΙΚΟΝΟΜΗΣΗΣ - ΑΥΤΟΝΟΜΗΣΗΣ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44701028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5.A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Φωτοβολταϊκό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78501568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5.Β Σύστημα αποθήκευσης ενέργειας (συσσωρευτές)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47506548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5.Γ Σημείο επαναφόρτισης ηλεκτροκίνητου οχήματος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266671388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5.Δ Συσκευές διαχείρισης ενέργειας (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smart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home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3247296559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5.Ε Αναβάθμιση ανελκυστήρα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600071864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5.ΣΤ Αναβάθμιση φωτισμού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:a16="http://schemas.microsoft.com/office/drawing/2014/main" xmlns="" val="196998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080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6BA7CA-25F8-4C6D-91EA-10444C0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Επιχορήγηση λοιπών δαπανών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BA41AB7-688F-46E5-9853-0862D7B98A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018" y="1825625"/>
            <a:ext cx="11684000" cy="4920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Επιπρόσθετα, επιχορηγούνται από το Πρόγραμμα σε ποσοστό 100% μέχρις ενός ποσού</a:t>
            </a:r>
          </a:p>
          <a:p>
            <a:endParaRPr lang="el-GR" sz="1600" dirty="0">
              <a:effectLst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Το κόστος που απαιτείται για τη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διενέργεια των δύο ενεργειακών επιθεωρήσεων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altLang="el-GR" sz="1600" dirty="0">
                <a:cs typeface="Times New Roman" panose="02020603050405020304" pitchFamily="18" charset="0"/>
              </a:rPr>
              <a:t>Τη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συμπλήρωση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των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εντύπων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Πρότασης Παρεμβάσεων &amp; Καταγραφής Παρεμβάσεων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αμοιβή του συμβούλου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έργου σχετικά με: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με την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υποβολή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της αίτησης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την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παρακολούθηση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της </a:t>
            </a:r>
            <a:r>
              <a:rPr kumimoji="0" lang="el-GR" altLang="el-GR" sz="160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υλοποίησης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των παρεμβάσεων εξοικονόμησης ενέργειας και ολοκλήρωσης του έργου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της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προσκόμισης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των δικαιολογητικών έως την τελική εκταμίευση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αμοιβή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για τυχόν εκδόσεις αδειών/εγκρίσεων ή εκπόνησης μελετών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(στα πλαίσια έκδοσης αδειών/εγκρίσεων) που απαιτούνται από την κείμενη νομοθεσία για την υλοποίηση παρεμβάσεων (όπως για παράδειγμα αμοιβή για έγκριση εργασιών δόμησης μικρής κλίμακας, αμοιβή για  μελέτη εσωτερικής εγκατάστασης φυσικού αερίου), μέχρις ενός ποσού.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endParaRPr kumimoji="0" lang="el-GR" altLang="el-GR" sz="1600" b="0" i="0" u="none" strike="noStrike" cap="none" normalizeH="0" baseline="0" dirty="0">
              <a:ln>
                <a:noFill/>
              </a:ln>
              <a:effectLst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αμοιβή για την επιθεώρηση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και την έκδοση πιστοποιητικού ελέγχου αναβάθμισης ανελκυστήρα από αναγνωρισμένο φορέα, όπως υλοποιούνται σύμφωνα με τις κείμενες διατάξεις, μέχρις ενός ποσού. (Για πολυκατοικίες τύπου Α/Β) </a:t>
            </a:r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766447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6BA7CA-25F8-4C6D-91EA-10444C0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Επιχορήγηση λοιπών δαπανών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BA41AB7-688F-46E5-9853-0862D7B98A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018" y="1825625"/>
            <a:ext cx="11684000" cy="663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Επιπρόσθετα, επιχορηγούνται από το Πρόγραμμα σε ποσοστό 100% μέχρις ενός ποσού</a:t>
            </a:r>
          </a:p>
          <a:p>
            <a:pPr marL="0" indent="0">
              <a:buNone/>
            </a:pPr>
            <a:endParaRPr lang="el-GR" sz="1600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0FEDA8C6-A674-4F10-856E-693D496B8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42893"/>
              </p:ext>
            </p:extLst>
          </p:nvPr>
        </p:nvGraphicFramePr>
        <p:xfrm>
          <a:off x="350982" y="2402310"/>
          <a:ext cx="11527509" cy="341215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40929">
                  <a:extLst>
                    <a:ext uri="{9D8B030D-6E8A-4147-A177-3AD203B41FA5}">
                      <a16:colId xmlns:a16="http://schemas.microsoft.com/office/drawing/2014/main" xmlns="" val="1325788229"/>
                    </a:ext>
                  </a:extLst>
                </a:gridCol>
                <a:gridCol w="1876678">
                  <a:extLst>
                    <a:ext uri="{9D8B030D-6E8A-4147-A177-3AD203B41FA5}">
                      <a16:colId xmlns:a16="http://schemas.microsoft.com/office/drawing/2014/main" xmlns="" val="564931039"/>
                    </a:ext>
                  </a:extLst>
                </a:gridCol>
                <a:gridCol w="3004069">
                  <a:extLst>
                    <a:ext uri="{9D8B030D-6E8A-4147-A177-3AD203B41FA5}">
                      <a16:colId xmlns:a16="http://schemas.microsoft.com/office/drawing/2014/main" xmlns="" val="3723585759"/>
                    </a:ext>
                  </a:extLst>
                </a:gridCol>
                <a:gridCol w="3001764">
                  <a:extLst>
                    <a:ext uri="{9D8B030D-6E8A-4147-A177-3AD203B41FA5}">
                      <a16:colId xmlns:a16="http://schemas.microsoft.com/office/drawing/2014/main" xmlns="" val="2749466308"/>
                    </a:ext>
                  </a:extLst>
                </a:gridCol>
                <a:gridCol w="3004069">
                  <a:extLst>
                    <a:ext uri="{9D8B030D-6E8A-4147-A177-3AD203B41FA5}">
                      <a16:colId xmlns:a16="http://schemas.microsoft.com/office/drawing/2014/main" xmlns="" val="3889582918"/>
                    </a:ext>
                  </a:extLst>
                </a:gridCol>
              </a:tblGrid>
              <a:tr h="415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Α/Α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Υπηρεσία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 </a:t>
                      </a:r>
                      <a:r>
                        <a:rPr lang="el-GR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μεμον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 Διαμέρισμα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extLst>
                  <a:ext uri="{0D108BD9-81ED-4DB2-BD59-A6C34878D82A}">
                    <a16:rowId xmlns:a16="http://schemas.microsoft.com/office/drawing/2014/main" xmlns="" val="2035235826"/>
                  </a:ext>
                </a:extLst>
              </a:tr>
              <a:tr h="3276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ΠΕΑ 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:a16="http://schemas.microsoft.com/office/drawing/2014/main" xmlns="" val="156134300"/>
                  </a:ext>
                </a:extLst>
              </a:tr>
              <a:tr h="3324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ΠΕΑ Β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:a16="http://schemas.microsoft.com/office/drawing/2014/main" xmlns="" val="3172854491"/>
                  </a:ext>
                </a:extLst>
              </a:tr>
              <a:tr h="671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Πιστοποιητικό Ανελκυστήρα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Δεν προβλέπεται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:a16="http://schemas.microsoft.com/office/drawing/2014/main" xmlns="" val="3823906972"/>
                  </a:ext>
                </a:extLst>
              </a:tr>
              <a:tr h="321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Σύμβουλος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:a16="http://schemas.microsoft.com/office/drawing/2014/main" xmlns="" val="3952156873"/>
                  </a:ext>
                </a:extLst>
              </a:tr>
              <a:tr h="671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Άδεια / Μελέτη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:a16="http://schemas.microsoft.com/office/drawing/2014/main" xmlns="" val="3598618183"/>
                  </a:ext>
                </a:extLst>
              </a:tr>
              <a:tr h="6717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επιλέξιμο κόστος Λοιπών Δαπανών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:a16="http://schemas.microsoft.com/office/drawing/2014/main" xmlns="" val="2658294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822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Συνολικός Ανώτατος Προϋπολογισμός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1805" y="1491890"/>
            <a:ext cx="11006254" cy="18374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Ο ανώτατος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προϋπολογισμός επιλέξιμων παρεμβάσεων </a:t>
            </a: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ενεργειακής εξοικονόμησης ανά αίτηση δεν μπορεί να υπερβαίνει το γινόμενο του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1</a:t>
            </a:r>
            <a:r>
              <a:rPr kumimoji="0" lang="en-US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,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επί το σύνολο της ετήσιας εξοικονόμησης πρωτογενούς ενέργειας (</a:t>
            </a:r>
            <a:r>
              <a:rPr lang="en-US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en-US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όπως προκύπτει από το Α’ ΠΕΑ (ελέγχεται εκ νέου κατά την υποβολή του Β’ ΠΕΑ)</a:t>
            </a:r>
          </a:p>
          <a:p>
            <a:pPr marL="0" indent="0" algn="just">
              <a:buNone/>
            </a:pPr>
            <a:endParaRPr lang="el-GR" alt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l-GR" alt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Ο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συνολικός επιλέξιμος προϋπολογισμός </a:t>
            </a:r>
            <a:r>
              <a:rPr kumimoji="0" lang="el-GR" altLang="el-GR" sz="180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προκύπτει από το </a:t>
            </a: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άθροισμα επιλέξιμων παρεμβάσεων και λοιπών δαπανών,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συμπεριλαμβανομένου Φ.Π.Α, </a:t>
            </a:r>
            <a:r>
              <a:rPr kumimoji="0" lang="el-GR" altLang="el-GR" sz="180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και διαμορφώνεται ανά τύπο αίτησης ως εξής: </a:t>
            </a:r>
            <a:endParaRPr kumimoji="0" lang="el-GR" altLang="el-GR" sz="1800" i="0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36FF86A0-D6C6-4A17-83AF-CE804D8CE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79616"/>
              </p:ext>
            </p:extLst>
          </p:nvPr>
        </p:nvGraphicFramePr>
        <p:xfrm>
          <a:off x="305621" y="3522360"/>
          <a:ext cx="11527509" cy="195725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40929">
                  <a:extLst>
                    <a:ext uri="{9D8B030D-6E8A-4147-A177-3AD203B41FA5}">
                      <a16:colId xmlns:a16="http://schemas.microsoft.com/office/drawing/2014/main" xmlns="" val="1325788229"/>
                    </a:ext>
                  </a:extLst>
                </a:gridCol>
                <a:gridCol w="1876678">
                  <a:extLst>
                    <a:ext uri="{9D8B030D-6E8A-4147-A177-3AD203B41FA5}">
                      <a16:colId xmlns:a16="http://schemas.microsoft.com/office/drawing/2014/main" xmlns="" val="564931039"/>
                    </a:ext>
                  </a:extLst>
                </a:gridCol>
                <a:gridCol w="3004069">
                  <a:extLst>
                    <a:ext uri="{9D8B030D-6E8A-4147-A177-3AD203B41FA5}">
                      <a16:colId xmlns:a16="http://schemas.microsoft.com/office/drawing/2014/main" xmlns="" val="3723585759"/>
                    </a:ext>
                  </a:extLst>
                </a:gridCol>
                <a:gridCol w="3001764">
                  <a:extLst>
                    <a:ext uri="{9D8B030D-6E8A-4147-A177-3AD203B41FA5}">
                      <a16:colId xmlns:a16="http://schemas.microsoft.com/office/drawing/2014/main" xmlns="" val="2749466308"/>
                    </a:ext>
                  </a:extLst>
                </a:gridCol>
                <a:gridCol w="3004069">
                  <a:extLst>
                    <a:ext uri="{9D8B030D-6E8A-4147-A177-3AD203B41FA5}">
                      <a16:colId xmlns:a16="http://schemas.microsoft.com/office/drawing/2014/main" xmlns="" val="3889582918"/>
                    </a:ext>
                  </a:extLst>
                </a:gridCol>
              </a:tblGrid>
              <a:tr h="415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Α/Α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Υπηρεσία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 </a:t>
                      </a:r>
                      <a:r>
                        <a:rPr lang="el-GR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μεμον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 Διαμέρισμα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extLst>
                  <a:ext uri="{0D108BD9-81ED-4DB2-BD59-A6C34878D82A}">
                    <a16:rowId xmlns:a16="http://schemas.microsoft.com/office/drawing/2014/main" xmlns="" val="2035235826"/>
                  </a:ext>
                </a:extLst>
              </a:tr>
              <a:tr h="6717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Ανώτατος Π/Υ επιλέξιμων παρεμβάσεων: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48.500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48.500 ανά διαμέρισμα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76.270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:a16="http://schemas.microsoft.com/office/drawing/2014/main" xmlns="" val="2658294046"/>
                  </a:ext>
                </a:extLst>
              </a:tr>
              <a:tr h="35301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κόστος Λοιπών Δαπανών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4.150 συνολικά (έως 1.500 ανά διαμέρισμα)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3.730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1830802"/>
                  </a:ext>
                </a:extLst>
              </a:tr>
              <a:tr h="32135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Συνολικός Ανώτατος Π/Υ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50.000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50.000 ανά διαμέρισμα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80.000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58049910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804210"/>
              </p:ext>
            </p:extLst>
          </p:nvPr>
        </p:nvGraphicFramePr>
        <p:xfrm>
          <a:off x="305621" y="5664080"/>
          <a:ext cx="1152750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527509">
                  <a:extLst>
                    <a:ext uri="{9D8B030D-6E8A-4147-A177-3AD203B41FA5}">
                      <a16:colId xmlns:a16="http://schemas.microsoft.com/office/drawing/2014/main" xmlns="" val="3326501464"/>
                    </a:ext>
                  </a:extLst>
                </a:gridCol>
              </a:tblGrid>
              <a:tr h="61902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 δυνατότητα για άτοκο τραπεζικό δανεισμό με σκοπό την κάλυψη μέρους της ιδιωτικής συμμετοχής θα συνεχίσει να υφίσταται ως ένα επιπλέον κίνητρο του προγράμματος «Εξοικονομώ - </a:t>
                      </a:r>
                      <a:r>
                        <a:rPr kumimoji="0" lang="el-GR" sz="1800" b="1" i="0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Αυτονομώ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», υπό το ίδιο πλαίσιο και διαδικασίες που ίσχυε για στους προηγούμενους κύκλους Εξοικονόμηση </a:t>
                      </a:r>
                      <a:r>
                        <a:rPr kumimoji="0" lang="el-GR" sz="1800" b="1" i="0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Κατ’Όικον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 ΙΙ.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10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438BC1-99F2-4F91-92A6-6244FDC14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Περιεχόμενα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A954D1-5DFA-46F5-BE2C-51D3C561A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Επιλέξιμες Κατοικίες</a:t>
            </a:r>
          </a:p>
          <a:p>
            <a:r>
              <a:rPr lang="el-GR" dirty="0"/>
              <a:t>Προϋποθέσεις Επιλέξιμων Κατοικιών</a:t>
            </a:r>
          </a:p>
          <a:p>
            <a:r>
              <a:rPr lang="el-GR" dirty="0"/>
              <a:t>Ωφελούμενοι – Δικαιούχοι</a:t>
            </a:r>
          </a:p>
          <a:p>
            <a:r>
              <a:rPr lang="el-GR" dirty="0"/>
              <a:t>Χρονοδιάγραμμα έναρξης υποβολής αιτήσεων</a:t>
            </a:r>
          </a:p>
          <a:p>
            <a:r>
              <a:rPr lang="el-GR" dirty="0"/>
              <a:t>Π/Υ Προγράμματος Εξοικονομώ - </a:t>
            </a:r>
            <a:r>
              <a:rPr lang="el-GR" dirty="0" err="1"/>
              <a:t>Αυτονομώ</a:t>
            </a:r>
            <a:endParaRPr lang="el-GR" dirty="0"/>
          </a:p>
          <a:p>
            <a:r>
              <a:rPr lang="el-GR" dirty="0"/>
              <a:t>Ποσοστό Επιχορήγησης</a:t>
            </a:r>
          </a:p>
          <a:p>
            <a:r>
              <a:rPr lang="el-GR" dirty="0"/>
              <a:t>Ειδικά Ποσοστά Επιχορήγησης</a:t>
            </a:r>
          </a:p>
          <a:p>
            <a:r>
              <a:rPr lang="el-GR" dirty="0"/>
              <a:t>Ενεργειακός στόχος – Απαιτήσεις</a:t>
            </a:r>
          </a:p>
          <a:p>
            <a:r>
              <a:rPr lang="el-GR" dirty="0"/>
              <a:t>Επιλέξιμες παρεμβάσεις ανά τύπο κατοικίας-αίτησης</a:t>
            </a:r>
          </a:p>
          <a:p>
            <a:r>
              <a:rPr lang="el-GR" dirty="0"/>
              <a:t>Επιχορήγηση λοιπών δαπανών</a:t>
            </a:r>
          </a:p>
          <a:p>
            <a:r>
              <a:rPr lang="el-GR" dirty="0"/>
              <a:t>Συνολικός Ανώτατος Προϋπολογισμός</a:t>
            </a:r>
          </a:p>
          <a:p>
            <a:r>
              <a:rPr lang="el-GR" dirty="0"/>
              <a:t>Κύρια δικαιολογητικά </a:t>
            </a:r>
          </a:p>
          <a:p>
            <a:r>
              <a:rPr lang="el-GR" dirty="0"/>
              <a:t>Σημαντικές διευκρινίσεις </a:t>
            </a:r>
          </a:p>
        </p:txBody>
      </p:sp>
    </p:spTree>
    <p:extLst>
      <p:ext uri="{BB962C8B-B14F-4D97-AF65-F5344CB8AC3E}">
        <p14:creationId xmlns:p14="http://schemas.microsoft.com/office/powerpoint/2010/main" val="2423255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l-GR" alt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Παράδειγμα:</a:t>
            </a:r>
            <a:r>
              <a:rPr lang="el-GR" altLang="el-G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Αίτηση κατοικίας με ωφέλιμη επιφάνεια 100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altLang="el-G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313" y="1651159"/>
            <a:ext cx="11240590" cy="507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Στάδιο Υποβολής</a:t>
            </a:r>
          </a:p>
          <a:p>
            <a:pPr marL="0" marR="0" indent="0" algn="just">
              <a:buNone/>
            </a:pP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Κατοικία ενεργειακής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κατηγορίας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Ζ από Α’ ΠΕΑ με σενάριο αναβάθμισης σε κατηγορία Γ (επίτευξη ελάχιστου Ενεργειακού στόχου)  και εκτιμώμενη ετήσια εξοικονόμηση πρωτογενούς ενέργειας:  </a:t>
            </a:r>
          </a:p>
          <a:p>
            <a:pPr marL="0" marR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		350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endParaRPr lang="el-GR" sz="1800" b="1" baseline="300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 επιλέξιμο ποσό παρεμβάσεων από Α’ΠΕΑ: 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1,2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(350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100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)= 42.000 €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 επιλέξιμο ποσό για λοιπές δαπάνες (Α’, &amp; Β’ Π.Ε.Α., Σύμβουλος, Άδειες/Μελέτες):</a:t>
            </a:r>
          </a:p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		1.500 €</a:t>
            </a:r>
          </a:p>
          <a:p>
            <a:pPr marL="0" marR="0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Ανώτατος Επιλέξιμος Π/Υ: </a:t>
            </a:r>
          </a:p>
          <a:p>
            <a:pPr marL="0" marR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   42.000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+ 1.500 =  43.500 €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50.000 €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marR="0" indent="0">
              <a:buNone/>
            </a:pPr>
            <a:endParaRPr lang="el-GR" sz="1800" b="1" dirty="0">
              <a:solidFill>
                <a:srgbClr val="00B050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ότι ο ωφελούμενος υποβάλει αίτηση για δέσμευση συνολικού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δαπανών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επιλέξιμες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παρεμβάσεις και λοιπές δαπάνες):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35.000 € + 1.500 € =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36.500 €</a:t>
            </a:r>
          </a:p>
          <a:p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Η αίτηση υπάγεται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αφού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36.500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4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00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18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l-GR" alt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Παράδειγμα:</a:t>
            </a:r>
            <a:r>
              <a:rPr lang="el-GR" altLang="el-G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Αίτηση κατοικίας με ωφέλιμη επιφάνεια 100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altLang="el-G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313" y="1405838"/>
            <a:ext cx="11240590" cy="54938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Στάδιο Ολοκλήρωσης παρεμβάσεων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Έκδοση Β’ ΠΕΑ, επιβεβαίωση αναβάθμισης σε Ενεργειακή κατηγορία Γ (Επίτευξη ενεργειακού στόχου)  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ΟΚ!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Υπολογιζόμενη ετήσια εξοικονόμηση πρωτογενούς ενέργειας </a:t>
            </a:r>
          </a:p>
          <a:p>
            <a:pPr marL="0" indent="0" algn="just">
              <a:buNone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Ετήσια κατανάλωση πρωτογενούς ενέργειας Β’ ΠΕΑ – Α’ ΠΕΑ =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endParaRPr lang="el-GR" sz="1800" baseline="300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συνολικός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παρεμβάσεων που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υλοποιήθηκαν για την ενεργειακή αναβάθμιση κατοικίας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 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 </a:t>
            </a:r>
            <a:endParaRPr lang="el-GR" sz="1800" b="1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πραγματικά υλοποιημένο ποσό για λοιπές δαπάνες (Α’, &amp; Β’ Π.Ε.Α., Σύμβουλος, Άδειες/Μελέτες): </a:t>
            </a:r>
            <a:endParaRPr lang="el-GR" sz="1800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lvl="8" indent="0" algn="just"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					700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≤ 1.500   </a:t>
            </a:r>
            <a:r>
              <a:rPr lang="en-US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Δηλαδή ο συνολικός Π/Υ δαπανών διαμορφώθηκε σε 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29.000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700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=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29.700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36.500 €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(ποσού που δεσμεύθηκε κατά το Σ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τάδιο Υποβολής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Επιλέξιμος Π/Υ Παρεμβάσεων από Β’ ΠΕΑ: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1,2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250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100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 = 30.000 €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Ανώτατος Επιλέξιμος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Π/Υ για λοιπές δαπάνες: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1.500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endParaRPr lang="el-GR" sz="1800" b="1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/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Ανώτατος Επιλέξιμος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30.000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+ 1.500 =  31.500 €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50.000 €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marR="0" indent="0">
              <a:buNone/>
            </a:pPr>
            <a:endParaRPr lang="el-GR" sz="1800" b="1" dirty="0">
              <a:solidFill>
                <a:srgbClr val="00B050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Η αίτηση μεταβαίνει σε ΟΛΟΚΛΗΡΩΣΗ με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τελικό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Συνολικό Επιλέξιμο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δαπανών 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				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29.700 €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00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46822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AD04E1-5178-4326-A02C-9EE1AC82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Κύρια δικαιολογητικά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93C66B9-99E5-4597-A73C-1E500C1E2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76" y="1825625"/>
            <a:ext cx="10542224" cy="4351338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Τα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κύρια δικαιολογητικά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που απαιτούνται είναι τα ακόλουθα. Αντίστοιχα/Πρόσθετα και πιο εξειδικευμένα νομιμοποιητικά έγγραφα θα ανακοινωθούν σε παράρτημα με τη δημοσίευση του οδηγού του προγράμματος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Οικοδομική Άδεια ή/και άλλο αντίστοιχο/πρόσθετο νομιμοποιητικό έγγραφο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Έντυπο Πρότασης Παρεμβάσεων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Φωτοαντίγραφο λογαριασμού παροχής ηλεκτρικού ρεύματος.</a:t>
            </a:r>
            <a:endParaRPr lang="en-US" sz="16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Πιστοποιητικό Ενεργειακής Απόδοσης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Απόφαση Γενικής Συνέλευσης Συνιδιοκτητών Πολυκατοικίας (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Μόνο για πολυκατοικίες</a:t>
            </a:r>
            <a:r>
              <a:rPr lang="el-GR" sz="1600" b="1" dirty="0">
                <a:cs typeface="Times New Roman" panose="02020603050405020304" pitchFamily="18" charset="0"/>
              </a:rPr>
              <a:t> Τύπου Α ή Τύπου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el-GR" sz="1600" b="1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6033FAE9-DD74-4CA1-BC57-D07490CD8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437776"/>
              </p:ext>
            </p:extLst>
          </p:nvPr>
        </p:nvGraphicFramePr>
        <p:xfrm>
          <a:off x="926945" y="5064422"/>
          <a:ext cx="10121900" cy="82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:a16="http://schemas.microsoft.com/office/drawing/2014/main" xmlns="" val="3326501464"/>
                    </a:ext>
                  </a:extLst>
                </a:gridCol>
              </a:tblGrid>
              <a:tr h="697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 επίτευξη του ενεργειακού στόχου πιστοποιείται από την έκδοση νέου ΠΕΑ (Β’ ΠΕΑ) μετά την ολοκλήρωση των παρεμβάσεων συνοδευόμενο από την υποβολή φωτογραφικής τεκμηρίωσης (πριν και μετά) των σχετικών παρεμβάσεων.</a:t>
                      </a:r>
                      <a:endParaRPr lang="en-US" sz="16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420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3E620-6BEF-4332-A1D8-3983EBC7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Σημαντικές διευκρινίσεις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E99D5D-CC6F-44FD-9C81-F5018343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867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r>
              <a:rPr lang="el-GR" sz="1800" b="1" dirty="0">
                <a:effectLst/>
                <a:cs typeface="Times New Roman" panose="02020603050405020304" pitchFamily="18" charset="0"/>
              </a:rPr>
              <a:t>Περιορισμός μίας (1) αίτησης ανά κατοικία: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Μονοκατοικίες / μεμονωμένα διαμερίσματα /  πολυκατοικίες  που έχουν ολοκληρώσει κάποιον από τους προηγούμενους κύκλους του Προγράμματος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«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Εξοικονόμηση κατ’ Οίκον ΙΙ» της προγραμματικής περιόδου 2014-2020 </a:t>
            </a:r>
            <a:r>
              <a:rPr lang="el-GR" sz="1800" dirty="0" smtClean="0">
                <a:effectLst/>
                <a:cs typeface="Times New Roman" panose="02020603050405020304" pitchFamily="18" charset="0"/>
              </a:rPr>
              <a:t>δεν είναι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επιλέξιμες στον τρέχοντα Κύκλο.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r>
              <a:rPr lang="el-GR" sz="1800" b="1" dirty="0">
                <a:effectLst/>
                <a:cs typeface="Times New Roman" panose="02020603050405020304" pitchFamily="18" charset="0"/>
              </a:rPr>
              <a:t>Δυνατότητα πολλών αιτήσεων ανά ωφελούμενο: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Για κάθε φυσικό πρόσωπο (για κάθε ΑΦΜ αιτούντα) είναι δυνατή η υποβολή περισσότερων της μίας (1) αίτησης, για διαφορετικές επιλέξιμες κατοικίες, δίχως να </a:t>
            </a:r>
            <a:r>
              <a:rPr lang="el-GR" sz="1800" dirty="0">
                <a:cs typeface="Times New Roman" panose="02020603050405020304" pitchFamily="18" charset="0"/>
              </a:rPr>
              <a:t>υπερβαίνει τις 100.000 € συνολικής ενίσχυσης.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endParaRPr lang="el-GR" sz="1800" dirty="0"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1800" i="1" dirty="0">
                <a:effectLst/>
                <a:cs typeface="Times New Roman" panose="02020603050405020304" pitchFamily="18" charset="0"/>
              </a:rPr>
              <a:t>(πχ. ένα φυσικό πρόσωπο που υποβάλλει αίτηση για την κύρια κατοικία του αλλά και για κατοικία που του ανήκει αλλά μισθώνεται από άλλο φυσικό πρόσωπο ως κύρια κατοικία)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9692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252574-5329-42EF-A11E-EA7CAAA7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1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Πρώτη Ενεργειακή επιθεώρηση (Α’ ΠΕΑ)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sz="1800" dirty="0">
                <a:effectLst/>
                <a:cs typeface="Arial" panose="020B0604020202020204" pitchFamily="34" charset="0"/>
              </a:rPr>
              <a:t>Το Α’ ΠΕΑ θα πρέπει να έχει εκδοθεί βάσει του Κανονισμού Ενεργειακής Απόδοσης Κτηρίων (ΔΕΠΕΑ/οικ. 178581, ΦΕΚ Β’ 2367/12.07.2017) και θα πρέπει να φέρει ημερομηνία μεταγενέστερη της 26.11.2017 </a:t>
            </a:r>
          </a:p>
          <a:p>
            <a:endParaRPr lang="el-GR" sz="1800" dirty="0">
              <a:effectLst/>
              <a:cs typeface="Arial" panose="020B0604020202020204" pitchFamily="34" charset="0"/>
            </a:endParaRPr>
          </a:p>
          <a:p>
            <a:r>
              <a:rPr lang="el-GR" sz="1800" b="0" dirty="0">
                <a:effectLst/>
                <a:cs typeface="Arial" panose="020B0604020202020204" pitchFamily="34" charset="0"/>
              </a:rPr>
              <a:t>Για αιτήσεις πολυκατοικιών το Α’ ΠΕΑ θα πρέπει να αφορά στο σύνολο του κτηρίου </a:t>
            </a:r>
            <a:r>
              <a:rPr lang="el-GR" sz="1800" b="1" dirty="0">
                <a:effectLst/>
                <a:cs typeface="Arial" panose="020B0604020202020204" pitchFamily="34" charset="0"/>
              </a:rPr>
              <a:t>για χρήση κατοικίας</a:t>
            </a:r>
            <a:r>
              <a:rPr lang="el-GR" sz="1800" b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l-G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D06F5463-C79B-45AE-91F8-B64DAB4E1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576" y="860426"/>
            <a:ext cx="10515600" cy="532415"/>
          </a:xfrm>
        </p:spPr>
        <p:txBody>
          <a:bodyPr/>
          <a:lstStyle/>
          <a:p>
            <a:r>
              <a:rPr lang="el-GR" dirty="0"/>
              <a:t>Σημαντικές διευκρινίσεις για Ενεργειακούς Επιθεωρητές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989021"/>
              </p:ext>
            </p:extLst>
          </p:nvPr>
        </p:nvGraphicFramePr>
        <p:xfrm>
          <a:off x="1008426" y="5390605"/>
          <a:ext cx="10121900" cy="84653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:a16="http://schemas.microsoft.com/office/drawing/2014/main" xmlns="" val="3326501464"/>
                    </a:ext>
                  </a:extLst>
                </a:gridCol>
              </a:tblGrid>
              <a:tr h="846531">
                <a:tc>
                  <a:txBody>
                    <a:bodyPr/>
                    <a:lstStyle/>
                    <a:p>
                      <a:pPr algn="ctr"/>
                      <a:r>
                        <a:rPr lang="el-GR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Σχετικά με την έκδοση νέων ή και την τροποποίηση υφιστάμενων Α’ Π.Ε.Α., θα ακολουθήσει σχετική ανακοίνωση στις </a:t>
                      </a:r>
                      <a:r>
                        <a:rPr lang="el-GR" sz="18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προσεχείς </a:t>
                      </a:r>
                      <a:r>
                        <a:rPr lang="el-GR" sz="1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ημέρες</a:t>
                      </a:r>
                      <a:r>
                        <a:rPr lang="el-GR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32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D5F896-0896-4D83-B92D-604E7787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Κατοικίες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DC2AA3-3398-433F-AC1C-0BDD339A3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Επιλέξιμες κατοικίες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είναι οι μονοκατοικίες, οι πολυκατοικίες καθώς και τα μεμονωμένα διαμερίσματα.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Επισημαίνεται ότι σε καμία περίπτωση δεν είναι επιλέξιμες οι ιδιοκτησίες του κτηρίου που δεν χρησιμοποιούνται για κατοικία (π.χ. κατάστημα στο ισόγειο κτηρίου).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Μεμονωμένου Διαμερίσματος ή Μονοκατοικίας,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Τύπου Α: 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που συνδέεται με επιμέρους αιτήσεις μεμονωμένων διαμερισμάτων που περιλαμβάνουν κοινόχρηστες και μη κοινόχρηστες παρεμβάσεις αναβάθμισης αυτών.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Τύπου Β (Κοινόχρηστες Παρεμβάσεις): 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που περιλαμβάνει </a:t>
            </a:r>
            <a:r>
              <a:rPr lang="el-GR" sz="2800" u="sng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μόνο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αυτοτελείς παρεμβάσεις εξοικονόμησης - αυτονόμησης ενέργειας των κοινόχρηστων χώρων πολυκατοικίας, </a:t>
            </a:r>
            <a:b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χωρίς δηλαδή να συμπεριλαμβάνονται παρεμβάσεις στα διαμερίσματα</a:t>
            </a:r>
            <a:r>
              <a:rPr lang="en-US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(NEO!)</a:t>
            </a:r>
            <a:endParaRPr lang="el-GR" sz="2800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76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7314DC-AB85-4339-9CE9-B1BCF2B58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Προϋποθέσεις Επιλέξιμων Κατοικιών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9751E5-15ED-45EE-8FF2-B8257D095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646236"/>
            <a:ext cx="11214100" cy="4351338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Υφίσταται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νόμιμα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και δεν έχει κριθεί κατεδαφιστέα.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Χρησιμοποιείται ως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κύρια κατοικία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Έχει καταταχθεί βάσει 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του</a:t>
            </a:r>
            <a:r>
              <a:rPr lang="en-US" sz="1600" dirty="0" smtClean="0">
                <a:effectLst/>
                <a:cs typeface="Times New Roman" panose="02020603050405020304" pitchFamily="18" charset="0"/>
              </a:rPr>
              <a:t> A’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Πιστοποιητικού Ενεργειακής Απόδοσης </a:t>
            </a:r>
            <a:r>
              <a:rPr lang="el-GR" sz="1600" b="1" dirty="0" smtClean="0">
                <a:effectLst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effectLst/>
                <a:cs typeface="Times New Roman" panose="02020603050405020304" pitchFamily="18" charset="0"/>
              </a:rPr>
              <a:t>A’ </a:t>
            </a:r>
            <a:r>
              <a:rPr lang="el-GR" sz="1600" b="1" dirty="0" smtClean="0">
                <a:effectLst/>
                <a:cs typeface="Times New Roman" panose="02020603050405020304" pitchFamily="18" charset="0"/>
              </a:rPr>
              <a:t>Π.Ε.Α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.)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σε κατηγορία χαμηλότερη ή ίση της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Γ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cs typeface="Times New Roman" panose="02020603050405020304" pitchFamily="18" charset="0"/>
              </a:rPr>
              <a:t>Η </a:t>
            </a:r>
            <a:r>
              <a:rPr lang="el-GR" sz="1600" b="1" dirty="0">
                <a:cs typeface="Times New Roman" panose="02020603050405020304" pitchFamily="18" charset="0"/>
              </a:rPr>
              <a:t>πολυκατοικία</a:t>
            </a:r>
            <a:r>
              <a:rPr lang="el-GR" sz="1600" dirty="0">
                <a:cs typeface="Times New Roman" panose="02020603050405020304" pitchFamily="18" charset="0"/>
              </a:rPr>
              <a:t> να έχει εκδώσει αριθμό φορολογικού μητρώου </a:t>
            </a:r>
            <a:r>
              <a:rPr lang="el-GR" sz="1600" b="1" dirty="0">
                <a:cs typeface="Times New Roman" panose="02020603050405020304" pitchFamily="18" charset="0"/>
              </a:rPr>
              <a:t>(ΑΦΜ)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cs typeface="Times New Roman" panose="02020603050405020304" pitchFamily="18" charset="0"/>
              </a:rPr>
              <a:t>πολυκατοικίας 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Α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Η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πολυκατοικία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να έχει εκδώσει αριθμό φορολογικού μητρώου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(ΑΦΜ)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πολυκατοικίας και να έχει αριθμό τραπεζικού λογαριασμού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(ΙΒΑΝ)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συνδεδεμένο με τον </a:t>
            </a:r>
            <a:r>
              <a:rPr lang="el-GR" sz="1600" dirty="0" smtClean="0">
                <a:cs typeface="Times New Roman" panose="02020603050405020304" pitchFamily="18" charset="0"/>
              </a:rPr>
              <a:t>ως 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άνω </a:t>
            </a:r>
            <a:r>
              <a:rPr lang="el-GR" sz="1600" dirty="0">
                <a:cs typeface="Times New Roman" panose="02020603050405020304" pitchFamily="18" charset="0"/>
              </a:rPr>
              <a:t>ΑΦΜ πολυκατοικίας 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Πιστοποιητικό Ενεργειακής Απόδοσης (Π.Ε.Α.) που αφορά συνολικά στο τμήμα του κτηρίου που χρησιμοποιείται ως κατοικία </a:t>
            </a:r>
            <a:r>
              <a:rPr lang="el-GR" sz="1600" dirty="0">
                <a:cs typeface="Times New Roman" panose="02020603050405020304" pitchFamily="18" charset="0"/>
              </a:rPr>
              <a:t>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Α &amp;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695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20E43D-40B9-4933-96BA-6B09822B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Ωφελούμενοι - Δικαιούχοι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E5392A-019B-46D7-A66E-CDF0A69FB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10371" cy="85661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Φυσικά πρόσωπα </a:t>
            </a:r>
            <a:r>
              <a:rPr lang="el-GR" sz="1800" dirty="0">
                <a:latin typeface="Verdana" panose="020B0604030504040204" pitchFamily="34" charset="0"/>
                <a:cs typeface="Times New Roman" panose="02020603050405020304" pitchFamily="18" charset="0"/>
              </a:rPr>
              <a:t>με εμπράγματο δικαίωμα (πλήρους κυριότητας/επικαρπίας/ψιλής κυριότητας) σε επιλέξιμη κατοικία και εφόσον πληρούν τα εισοδηματικά κριτήρια ενίσχυσης.</a:t>
            </a:r>
          </a:p>
          <a:p>
            <a:endParaRPr lang="el-GR" dirty="0"/>
          </a:p>
        </p:txBody>
      </p:sp>
      <p:pic>
        <p:nvPicPr>
          <p:cNvPr id="5" name="Picture 3" descr="Profile icon, Computer Icons Business Management Social media Service, people  icon, blue, company png | PNGEgg">
            <a:extLst>
              <a:ext uri="{FF2B5EF4-FFF2-40B4-BE49-F238E27FC236}">
                <a16:creationId xmlns:a16="http://schemas.microsoft.com/office/drawing/2014/main" xmlns="" id="{4BD385FD-A5D7-47EB-A725-565118C54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571" y="1537874"/>
            <a:ext cx="1432115" cy="14321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BB9DA37-4E58-4EF9-B670-746B6748FA07}"/>
              </a:ext>
            </a:extLst>
          </p:cNvPr>
          <p:cNvSpPr txBox="1"/>
          <p:nvPr/>
        </p:nvSpPr>
        <p:spPr>
          <a:xfrm>
            <a:off x="811576" y="5021017"/>
            <a:ext cx="10942486" cy="1682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Εάν ο ενδιαφερόμενος είναι έγγαμος, η κατάταξη στις κατηγορίες του πίνακα γίνεται βάσει της στήλης «οικογενειακό εισόδημα».</a:t>
            </a:r>
            <a:endParaRPr kumimoji="0" lang="en-US" altLang="el-GR" sz="16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Ως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εισόδημα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λαμβάνεται το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«εισόδημα επιβολής εισφοράς»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του τμήματος Γ2 «</a:t>
            </a:r>
            <a:r>
              <a:rPr lang="el-GR" sz="1600" i="1" dirty="0" err="1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Εκκ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Ειδ. Εισφοράς </a:t>
            </a:r>
            <a:r>
              <a:rPr lang="el-GR" sz="1600" i="1" dirty="0" err="1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Αλληλ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.»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του 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εκκαθαριστικού σημειώματος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δήλωσης φορολογίας εισοδήματος του έτους αναφοράς. </a:t>
            </a:r>
            <a:endParaRPr lang="en-US" sz="1600" i="1" dirty="0"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000AFB43-A673-4874-B177-0459D4622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09108"/>
              </p:ext>
            </p:extLst>
          </p:nvPr>
        </p:nvGraphicFramePr>
        <p:xfrm>
          <a:off x="1915222" y="2976765"/>
          <a:ext cx="8134136" cy="225171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366535">
                  <a:extLst>
                    <a:ext uri="{9D8B030D-6E8A-4147-A177-3AD203B41FA5}">
                      <a16:colId xmlns:a16="http://schemas.microsoft.com/office/drawing/2014/main" xmlns="" val="1033091342"/>
                    </a:ext>
                  </a:extLst>
                </a:gridCol>
                <a:gridCol w="3152791">
                  <a:extLst>
                    <a:ext uri="{9D8B030D-6E8A-4147-A177-3AD203B41FA5}">
                      <a16:colId xmlns:a16="http://schemas.microsoft.com/office/drawing/2014/main" xmlns="" val="3467483002"/>
                    </a:ext>
                  </a:extLst>
                </a:gridCol>
                <a:gridCol w="3614810">
                  <a:extLst>
                    <a:ext uri="{9D8B030D-6E8A-4147-A177-3AD203B41FA5}">
                      <a16:colId xmlns:a16="http://schemas.microsoft.com/office/drawing/2014/main" xmlns="" val="315511645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Κατηγορία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Ατομικό Εισόδημα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Οικογενειακό Εισόδημα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1271469458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≤</a:t>
                      </a: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10.000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≤</a:t>
                      </a: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20.000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1075247262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10.000 – 20.000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20.000 – 30.000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4002670675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20.000 – 30.000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30.000 – 40.000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2337318299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30.000 – 50.000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40.000 – 70.000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311123214"/>
                  </a:ext>
                </a:extLst>
              </a:tr>
              <a:tr h="1085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50.000 – 90.000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70.000 – 1</a:t>
                      </a: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224174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34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38B73B-C4F6-4D79-A603-2DFBE067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Χρονοδιάγραμμα έναρξης υποβολής αιτήσεων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1B03301-5649-4D62-84B9-A4CDA7922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756834"/>
              </p:ext>
            </p:extLst>
          </p:nvPr>
        </p:nvGraphicFramePr>
        <p:xfrm>
          <a:off x="1881051" y="1969956"/>
          <a:ext cx="8551817" cy="444741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568861">
                  <a:extLst>
                    <a:ext uri="{9D8B030D-6E8A-4147-A177-3AD203B41FA5}">
                      <a16:colId xmlns:a16="http://schemas.microsoft.com/office/drawing/2014/main" xmlns="" val="700294788"/>
                    </a:ext>
                  </a:extLst>
                </a:gridCol>
                <a:gridCol w="3982956">
                  <a:extLst>
                    <a:ext uri="{9D8B030D-6E8A-4147-A177-3AD203B41FA5}">
                      <a16:colId xmlns:a16="http://schemas.microsoft.com/office/drawing/2014/main" xmlns="" val="85687652"/>
                    </a:ext>
                  </a:extLst>
                </a:gridCol>
              </a:tblGrid>
              <a:tr h="7188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Περιφέρεια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Έναρξη υποβολής αιτήσεων</a:t>
                      </a: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xmlns="" val="219912535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Κρήτης, Β. Αιγαίου, Ν. Αιγαίου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.11.2020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215570290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Ανατολικής Μακεδονίας και Θράκης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408829135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Μακεδονίας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410390471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Κεντρικής Μακεδονίας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07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405665095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Θεσσαλίας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09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348933370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Ηπείρου, Ιονίων Νήσων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406427644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Αττικής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4264558822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Στερεάς Ελλάδας, Πελοποννήσου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6.1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180634256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Ελλάδας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.12.2020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4097466204"/>
                  </a:ext>
                </a:extLst>
              </a:tr>
              <a:tr h="123825"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293010214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Πολυκατοικίες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11.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192830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30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34946-64A4-4FC3-93C2-E0D6FF9A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Προϋπολογισμός </a:t>
            </a:r>
            <a:r>
              <a:rPr lang="el-GR" dirty="0"/>
              <a:t>Προγράμματος Εξοικονομώ - </a:t>
            </a:r>
            <a:r>
              <a:rPr lang="el-GR" dirty="0" err="1"/>
              <a:t>Αυτονομώ</a:t>
            </a:r>
            <a:endParaRPr lang="el-G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4B887037-E7E4-4C4C-BC8C-88AB73BC7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414752"/>
              </p:ext>
            </p:extLst>
          </p:nvPr>
        </p:nvGraphicFramePr>
        <p:xfrm>
          <a:off x="593861" y="1657421"/>
          <a:ext cx="6163991" cy="517530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220493">
                  <a:extLst>
                    <a:ext uri="{9D8B030D-6E8A-4147-A177-3AD203B41FA5}">
                      <a16:colId xmlns:a16="http://schemas.microsoft.com/office/drawing/2014/main" xmlns="" val="559052126"/>
                    </a:ext>
                  </a:extLst>
                </a:gridCol>
                <a:gridCol w="2943498">
                  <a:extLst>
                    <a:ext uri="{9D8B030D-6E8A-4147-A177-3AD203B41FA5}">
                      <a16:colId xmlns:a16="http://schemas.microsoft.com/office/drawing/2014/main" xmlns="" val="3980610183"/>
                    </a:ext>
                  </a:extLst>
                </a:gridCol>
              </a:tblGrid>
              <a:tr h="6540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Περιφέρεια</a:t>
                      </a:r>
                    </a:p>
                  </a:txBody>
                  <a:tcPr marL="58018" marR="58018" marT="8058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Προϋπολογισμός </a:t>
                      </a:r>
                      <a:r>
                        <a:rPr kumimoji="0" lang="el-GR" sz="1800" b="1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Επιχορήγησης (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€ εκατ.)</a:t>
                      </a:r>
                    </a:p>
                  </a:txBody>
                  <a:tcPr marL="58018" marR="58018" marT="8058" marB="0" anchor="ctr"/>
                </a:tc>
                <a:extLst>
                  <a:ext uri="{0D108BD9-81ED-4DB2-BD59-A6C34878D82A}">
                    <a16:rowId xmlns:a16="http://schemas.microsoft.com/office/drawing/2014/main" xmlns="" val="2841556278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Κρήτης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31.0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3061165009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Β. Αιγαίου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12.0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276364914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Ν. Αιγαίου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27.0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1394140673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Ανατολικής Μακεδονίας και Θράκης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74.0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2215552516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Μακεδονίας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73,5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2233999970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Κεντρικής Μακεδονίας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130.0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3731837360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Θεσσαλίας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84.0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2603763725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Ηπείρου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65.0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3832654251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Ιονίων Νήσων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322940821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Αττικής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160.0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3514769132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Στερεάς Ελλάδας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31,5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633748823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Πελοποννήσου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48,0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1758347534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Ελλάδας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57.0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:a16="http://schemas.microsoft.com/office/drawing/2014/main" xmlns="" val="285033783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35CA551-D43D-4AE9-A0F4-6B91444B3969}"/>
              </a:ext>
            </a:extLst>
          </p:cNvPr>
          <p:cNvSpPr txBox="1"/>
          <p:nvPr/>
        </p:nvSpPr>
        <p:spPr>
          <a:xfrm>
            <a:off x="7247708" y="2175191"/>
            <a:ext cx="4587241" cy="3343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Ο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συνολικός προϋπολογισμός ανέρχεται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σε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€ 850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εκατ.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από τα οποία: 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Πόροι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επιχορήγησης συνολικού ύψους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b="1" dirty="0" smtClean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803 </a:t>
            </a:r>
            <a:r>
              <a:rPr lang="el-GR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εκατ.</a:t>
            </a:r>
            <a:r>
              <a:rPr lang="el-GR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οι οποίοι κατανέμονται ανά περιφέρεια,</a:t>
            </a: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και τα υπόλοιπο από το υφιστάμενο Ταμείο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για το Εξοικονομώ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Κατ’Οίκον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ΙΙ, για τις ανάγκες των δανείων.</a:t>
            </a:r>
            <a:endParaRPr lang="el-GR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57D2BB-F6CA-4EAE-A38A-2A0E2754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Ποσοστό Επιχορήγησης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7F5B3F46-6ED6-4965-8C29-BDC7E9677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962632"/>
              </p:ext>
            </p:extLst>
          </p:nvPr>
        </p:nvGraphicFramePr>
        <p:xfrm>
          <a:off x="333101" y="1832655"/>
          <a:ext cx="8610602" cy="25069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77336">
                  <a:extLst>
                    <a:ext uri="{9D8B030D-6E8A-4147-A177-3AD203B41FA5}">
                      <a16:colId xmlns:a16="http://schemas.microsoft.com/office/drawing/2014/main" xmlns="" val="1490140045"/>
                    </a:ext>
                  </a:extLst>
                </a:gridCol>
                <a:gridCol w="1812157">
                  <a:extLst>
                    <a:ext uri="{9D8B030D-6E8A-4147-A177-3AD203B41FA5}">
                      <a16:colId xmlns:a16="http://schemas.microsoft.com/office/drawing/2014/main" xmlns="" val="3975100097"/>
                    </a:ext>
                  </a:extLst>
                </a:gridCol>
                <a:gridCol w="2429546">
                  <a:extLst>
                    <a:ext uri="{9D8B030D-6E8A-4147-A177-3AD203B41FA5}">
                      <a16:colId xmlns:a16="http://schemas.microsoft.com/office/drawing/2014/main" xmlns="" val="557323505"/>
                    </a:ext>
                  </a:extLst>
                </a:gridCol>
                <a:gridCol w="1962218">
                  <a:extLst>
                    <a:ext uri="{9D8B030D-6E8A-4147-A177-3AD203B41FA5}">
                      <a16:colId xmlns:a16="http://schemas.microsoft.com/office/drawing/2014/main" xmlns="" val="1204650341"/>
                    </a:ext>
                  </a:extLst>
                </a:gridCol>
                <a:gridCol w="1929345">
                  <a:extLst>
                    <a:ext uri="{9D8B030D-6E8A-4147-A177-3AD203B41FA5}">
                      <a16:colId xmlns:a16="http://schemas.microsoft.com/office/drawing/2014/main" xmlns="" val="3350946039"/>
                    </a:ext>
                  </a:extLst>
                </a:gridCol>
              </a:tblGrid>
              <a:tr h="654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Ατομικό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Εισόδημα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Οικογενειακό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Εισόδημα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Βασικό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75092284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≤</a:t>
                      </a: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10.000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≤</a:t>
                      </a: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20.000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95%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531918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10.000 – 20.000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20.000 – 30.000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85%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653359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20.000 – 30.000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30.000 – 40.000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27366090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30.000 – 50.000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40.000 – 70.000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75%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717176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50.000 – 90.000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70.000 – 1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65%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1992035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4FCC2E6B-B388-4B80-AA2A-50844BDCA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07211"/>
              </p:ext>
            </p:extLst>
          </p:nvPr>
        </p:nvGraphicFramePr>
        <p:xfrm>
          <a:off x="333102" y="4909419"/>
          <a:ext cx="8610601" cy="13055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06341">
                  <a:extLst>
                    <a:ext uri="{9D8B030D-6E8A-4147-A177-3AD203B41FA5}">
                      <a16:colId xmlns:a16="http://schemas.microsoft.com/office/drawing/2014/main" xmlns="" val="1212170213"/>
                    </a:ext>
                  </a:extLst>
                </a:gridCol>
                <a:gridCol w="2748707">
                  <a:extLst>
                    <a:ext uri="{9D8B030D-6E8A-4147-A177-3AD203B41FA5}">
                      <a16:colId xmlns:a16="http://schemas.microsoft.com/office/drawing/2014/main" xmlns="" val="2464848793"/>
                    </a:ext>
                  </a:extLst>
                </a:gridCol>
                <a:gridCol w="3456156">
                  <a:extLst>
                    <a:ext uri="{9D8B030D-6E8A-4147-A177-3AD203B41FA5}">
                      <a16:colId xmlns:a16="http://schemas.microsoft.com/office/drawing/2014/main" xmlns="" val="1601937652"/>
                    </a:ext>
                  </a:extLst>
                </a:gridCol>
                <a:gridCol w="1899397">
                  <a:extLst>
                    <a:ext uri="{9D8B030D-6E8A-4147-A177-3AD203B41FA5}">
                      <a16:colId xmlns:a16="http://schemas.microsoft.com/office/drawing/2014/main" xmlns="" val="883911469"/>
                    </a:ext>
                  </a:extLst>
                </a:gridCol>
              </a:tblGrid>
              <a:tr h="332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ατοικία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Βασικό ποσοστό  επιχορήγησης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*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54952125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Τύπου Α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1186793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Τύπου 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25993936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46E3B462-982C-4DDC-B6D6-DFD400B9B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9165" y="2583996"/>
            <a:ext cx="2821577" cy="3297917"/>
          </a:xfrm>
        </p:spPr>
        <p:txBody>
          <a:bodyPr>
            <a:norm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E</a:t>
            </a:r>
            <a:r>
              <a:rPr lang="el-GR" sz="1600" dirty="0">
                <a:cs typeface="Times New Roman" panose="02020603050405020304" pitchFamily="18" charset="0"/>
              </a:rPr>
              <a:t>ιδική προσαύξηση </a:t>
            </a:r>
            <a:r>
              <a:rPr lang="en-US" sz="1600" dirty="0">
                <a:cs typeface="Times New Roman" panose="02020603050405020304" pitchFamily="18" charset="0"/>
              </a:rPr>
              <a:t>+</a:t>
            </a:r>
            <a:r>
              <a:rPr lang="el-GR" sz="1600" dirty="0">
                <a:cs typeface="Times New Roman" panose="02020603050405020304" pitchFamily="18" charset="0"/>
              </a:rPr>
              <a:t>10% λόγω </a:t>
            </a:r>
            <a:r>
              <a:rPr lang="en-US" sz="1600" dirty="0">
                <a:cs typeface="Times New Roman" panose="02020603050405020304" pitchFamily="18" charset="0"/>
              </a:rPr>
              <a:t>COVID</a:t>
            </a:r>
            <a:r>
              <a:rPr lang="el-GR" sz="1600" dirty="0">
                <a:cs typeface="Times New Roman" panose="02020603050405020304" pitchFamily="18" charset="0"/>
              </a:rPr>
              <a:t> – 19</a:t>
            </a:r>
            <a:r>
              <a:rPr lang="en-US" sz="1600" dirty="0">
                <a:cs typeface="Times New Roman" panose="02020603050405020304" pitchFamily="18" charset="0"/>
              </a:rPr>
              <a:t>  </a:t>
            </a:r>
            <a:r>
              <a:rPr lang="el-GR" sz="1600" dirty="0">
                <a:cs typeface="Times New Roman" panose="02020603050405020304" pitchFamily="18" charset="0"/>
              </a:rPr>
              <a:t>σε όλους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endParaRPr lang="el-GR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l-GR" sz="1600" b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cs typeface="Times New Roman" panose="02020603050405020304" pitchFamily="18" charset="0"/>
              </a:rPr>
              <a:t>Ενεργειακό </a:t>
            </a:r>
            <a:r>
              <a:rPr lang="en-US" sz="1600" dirty="0">
                <a:cs typeface="Times New Roman" panose="02020603050405020304" pitchFamily="18" charset="0"/>
              </a:rPr>
              <a:t>premium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+10%</a:t>
            </a:r>
            <a:r>
              <a:rPr lang="en-US" sz="1600" dirty="0">
                <a:effectLst/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εφόσον επιτευχθεί </a:t>
            </a:r>
            <a:r>
              <a:rPr lang="el-GR" sz="1600" dirty="0">
                <a:cs typeface="Times New Roman" panose="02020603050405020304" pitchFamily="18" charset="0"/>
              </a:rPr>
              <a:t>αναβάθμιση σε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cs typeface="Times New Roman" panose="02020603050405020304" pitchFamily="18" charset="0"/>
              </a:rPr>
              <a:t>ενεργειακή κατηγορία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τουλάχιστον Β’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altLang="el-GR" sz="1600" dirty="0">
                <a:cs typeface="Times New Roman" panose="02020603050405020304" pitchFamily="18" charset="0"/>
              </a:rPr>
              <a:t>Ειδική προσαύξηση </a:t>
            </a:r>
            <a:r>
              <a:rPr lang="en-US" altLang="el-GR" sz="1600" dirty="0">
                <a:cs typeface="Times New Roman" panose="02020603050405020304" pitchFamily="18" charset="0"/>
              </a:rPr>
              <a:t>+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10% </a:t>
            </a:r>
            <a:r>
              <a:rPr kumimoji="0" lang="el-GR" altLang="el-GR" sz="160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(ρήτρα δίκαιης μετάβασης)</a:t>
            </a:r>
            <a:r>
              <a:rPr kumimoji="0" lang="en-US" altLang="el-GR" sz="160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σε </a:t>
            </a:r>
            <a:r>
              <a:rPr kumimoji="0" lang="el-GR" altLang="el-GR" sz="1600" b="0" i="0" u="none" strike="noStrike" cap="none" normalizeH="0" baseline="0" dirty="0" err="1">
                <a:ln>
                  <a:noFill/>
                </a:ln>
                <a:effectLst/>
                <a:cs typeface="Times New Roman" panose="02020603050405020304" pitchFamily="18" charset="0"/>
              </a:rPr>
              <a:t>λιγνιτικές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περιοχές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l-GR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86225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AB742-A3D5-4560-BAFF-9A429387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Ειδικά Ποσοστά Επιχορήγησης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3729B1-9125-4BB0-A86C-D739EF2DC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1800" dirty="0">
                <a:cs typeface="Times New Roman" panose="02020603050405020304" pitchFamily="18" charset="0"/>
              </a:rPr>
              <a:t>Επί του βασικού ποσοστού επιχορήγησης κάθε κατηγορίας προστίθεται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r>
              <a:rPr lang="el-GR" sz="1800" dirty="0">
                <a:cs typeface="Times New Roman" panose="02020603050405020304" pitchFamily="18" charset="0"/>
              </a:rPr>
              <a:t>επιπλέον </a:t>
            </a:r>
            <a:r>
              <a:rPr lang="el-GR" sz="1800" b="1" dirty="0">
                <a:cs typeface="Times New Roman" panose="02020603050405020304" pitchFamily="18" charset="0"/>
              </a:rPr>
              <a:t>ειδική προσαύξηση 10% λόγω </a:t>
            </a:r>
            <a:r>
              <a:rPr lang="en-US" sz="1800" b="1" dirty="0">
                <a:cs typeface="Times New Roman" panose="02020603050405020304" pitchFamily="18" charset="0"/>
              </a:rPr>
              <a:t>COVID</a:t>
            </a:r>
            <a:r>
              <a:rPr lang="el-GR" sz="1800" b="1" dirty="0">
                <a:cs typeface="Times New Roman" panose="02020603050405020304" pitchFamily="18" charset="0"/>
              </a:rPr>
              <a:t> – 19</a:t>
            </a:r>
            <a:r>
              <a:rPr lang="en-US" sz="1800" b="1" dirty="0">
                <a:cs typeface="Times New Roman" panose="02020603050405020304" pitchFamily="18" charset="0"/>
              </a:rPr>
              <a:t> </a:t>
            </a:r>
            <a:r>
              <a:rPr lang="el-GR" sz="1800" dirty="0">
                <a:cs typeface="Times New Roman" panose="02020603050405020304" pitchFamily="18" charset="0"/>
              </a:rPr>
              <a:t>ώστε να αντιμετωπιστούν οι δυσμενείς επιπτώσεις της υγειονομικής κρίσης στην οικονομία και τα νοικοκυριά</a:t>
            </a:r>
            <a:r>
              <a:rPr lang="en-US" sz="1800" dirty="0">
                <a:cs typeface="Times New Roman" panose="02020603050405020304" pitchFamily="18" charset="0"/>
              </a:rPr>
              <a:t>.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l-GR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ΝΕΟ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!)</a:t>
            </a:r>
            <a:endParaRPr lang="el-GR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800" b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cs typeface="Times New Roman" panose="02020603050405020304" pitchFamily="18" charset="0"/>
              </a:rPr>
              <a:t>Σε κτήρια ενεργειακής κατηγορίας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Η και Ζ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(μονοκατοικίες, μεμονωμένα διαμερίσματα, πολυκατοικίες Τύπου Α),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εφόσον επιτευχθεί αναβάθμιση σε τουλάχιστον Β’ ενεργειακή κατηγορία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, προστίθεται ενεργειακό </a:t>
            </a:r>
            <a:r>
              <a:rPr lang="en-US" sz="1800" dirty="0">
                <a:effectLst/>
                <a:cs typeface="Times New Roman" panose="02020603050405020304" pitchFamily="18" charset="0"/>
              </a:rPr>
              <a:t>p</a:t>
            </a:r>
            <a:r>
              <a:rPr lang="el-GR" sz="1800" dirty="0" err="1">
                <a:effectLst/>
                <a:cs typeface="Times New Roman" panose="02020603050405020304" pitchFamily="18" charset="0"/>
              </a:rPr>
              <a:t>remium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 +10%.</a:t>
            </a:r>
            <a:r>
              <a:rPr lang="el-GR" sz="1800" i="1" dirty="0">
                <a:effectLst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(NEO!)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800" i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E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ιδικά για τους κάτωθι δήμους του οι οποίοι ανήκουν σε </a:t>
            </a:r>
            <a:r>
              <a:rPr kumimoji="0" lang="el-GR" altLang="el-GR" sz="1800" b="0" i="0" u="none" strike="noStrike" cap="none" normalizeH="0" baseline="0" dirty="0" err="1">
                <a:ln>
                  <a:noFill/>
                </a:ln>
                <a:effectLst/>
                <a:cs typeface="Times New Roman" panose="02020603050405020304" pitchFamily="18" charset="0"/>
              </a:rPr>
              <a:t>λιγνιτικές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περιοχές, το βασικό ποσοστό επιχορήγησης προσαυξάνεται κατά 10% (</a:t>
            </a:r>
            <a:r>
              <a:rPr kumimoji="0" lang="el-GR" altLang="el-GR" sz="18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ρήτρα δίκαιης μετάβασης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(NEO!)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l-GR" sz="1800" i="1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CDAA076-2D6B-4380-B4C4-1756A75FF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11951"/>
              </p:ext>
            </p:extLst>
          </p:nvPr>
        </p:nvGraphicFramePr>
        <p:xfrm>
          <a:off x="838200" y="4688575"/>
          <a:ext cx="10071032" cy="10972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02975">
                  <a:extLst>
                    <a:ext uri="{9D8B030D-6E8A-4147-A177-3AD203B41FA5}">
                      <a16:colId xmlns:a16="http://schemas.microsoft.com/office/drawing/2014/main" xmlns="" val="2401197035"/>
                    </a:ext>
                  </a:extLst>
                </a:gridCol>
                <a:gridCol w="8368057">
                  <a:extLst>
                    <a:ext uri="{9D8B030D-6E8A-4147-A177-3AD203B41FA5}">
                      <a16:colId xmlns:a16="http://schemas.microsoft.com/office/drawing/2014/main" xmlns="" val="1972814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Π.Ε. Κοζάνης: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Κοζάνης,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Βοΐου</a:t>
                      </a: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Βελβεντού</a:t>
                      </a: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Δήμος Εορδαίας,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Σερβίων</a:t>
                      </a:r>
                      <a:endParaRPr lang="el-GR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35923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Π.Ε. Φλώρινας: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Φλώρινας, Δήμος Αμυνταίου, Δήμος Πρεσπών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3052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Π.Ε. Αρκαδίας: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Μεγαλόπολης, </a:t>
                      </a:r>
                      <a:r>
                        <a:rPr lang="en-US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Γορτυνί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ας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93156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1278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2450</Words>
  <Application>Microsoft Office PowerPoint</Application>
  <PresentationFormat>Προσαρμογή</PresentationFormat>
  <Paragraphs>617</Paragraphs>
  <Slides>24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Νέο Πρόγραμμα “ΕΞΟΙΚΟΝΟΜΩ – ΑΥΤΟΝΟΜΩ  …… για ένα έξυπνο σπίτι” </vt:lpstr>
      <vt:lpstr>Περιεχόμενα</vt:lpstr>
      <vt:lpstr>Επιλέξιμες Κατοικίες</vt:lpstr>
      <vt:lpstr>Προϋποθέσεις Επιλέξιμων Κατοικιών</vt:lpstr>
      <vt:lpstr>Ωφελούμενοι - Δικαιούχοι</vt:lpstr>
      <vt:lpstr>Χρονοδιάγραμμα έναρξης υποβολής αιτήσεων</vt:lpstr>
      <vt:lpstr>Προϋπολογισμός Προγράμματος Εξοικονομώ - Αυτονομώ</vt:lpstr>
      <vt:lpstr>Ποσοστό Επιχορήγησης</vt:lpstr>
      <vt:lpstr>Ειδικά Ποσοστά Επιχορήγησης</vt:lpstr>
      <vt:lpstr>Ενεργειακός στόχος – Απαιτήσεις</vt:lpstr>
      <vt:lpstr>Ενεργειακός στόχος – Απαιτήσεις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Επιχορήγηση λοιπών δαπανών</vt:lpstr>
      <vt:lpstr>Επιχορήγηση λοιπών δαπανών</vt:lpstr>
      <vt:lpstr>Συνολικός Ανώτατος Προϋπολογισμός</vt:lpstr>
      <vt:lpstr>Παράδειγμα: Αίτηση κατοικίας με ωφέλιμη επιφάνεια 100 m2</vt:lpstr>
      <vt:lpstr>Παράδειγμα: Αίτηση κατοικίας με ωφέλιμη επιφάνεια 100 m2</vt:lpstr>
      <vt:lpstr>Κύρια δικαιολογητικά </vt:lpstr>
      <vt:lpstr>Σημαντικές διευκρινίσεις </vt:lpstr>
      <vt:lpstr>Σημαντικές διευκρινίσεις για Ενεργειακούς Επιθεωρητές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Manolis G</dc:creator>
  <cp:lastModifiedBy>Giannis Kolitsopoulos</cp:lastModifiedBy>
  <cp:revision>57</cp:revision>
  <dcterms:created xsi:type="dcterms:W3CDTF">2020-07-24T14:53:16Z</dcterms:created>
  <dcterms:modified xsi:type="dcterms:W3CDTF">2020-10-13T08:16:12Z</dcterms:modified>
</cp:coreProperties>
</file>