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notesMasterIdLst>
    <p:notesMasterId r:id="rId13"/>
  </p:notesMasterIdLst>
  <p:sldIdLst>
    <p:sldId id="282" r:id="rId2"/>
    <p:sldId id="283" r:id="rId3"/>
    <p:sldId id="284" r:id="rId4"/>
    <p:sldId id="257" r:id="rId5"/>
    <p:sldId id="281" r:id="rId6"/>
    <p:sldId id="274" r:id="rId7"/>
    <p:sldId id="275" r:id="rId8"/>
    <p:sldId id="277" r:id="rId9"/>
    <p:sldId id="269" r:id="rId10"/>
    <p:sldId id="259" r:id="rId11"/>
    <p:sldId id="292" r:id="rId12"/>
  </p:sldIdLst>
  <p:sldSz cx="9144000" cy="6858000" type="screen4x3"/>
  <p:notesSz cx="6769100" cy="9906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p:cViewPr varScale="1">
        <p:scale>
          <a:sx n="124" d="100"/>
          <a:sy n="124" d="100"/>
        </p:scale>
        <p:origin x="1824" y="1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33277" cy="4953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l-GR"/>
          </a:p>
        </p:txBody>
      </p:sp>
      <p:sp>
        <p:nvSpPr>
          <p:cNvPr id="3" name="2 - Θέση ημερομηνίας"/>
          <p:cNvSpPr>
            <a:spLocks noGrp="1"/>
          </p:cNvSpPr>
          <p:nvPr>
            <p:ph type="dt" idx="1"/>
          </p:nvPr>
        </p:nvSpPr>
        <p:spPr>
          <a:xfrm>
            <a:off x="3834257" y="0"/>
            <a:ext cx="2933277" cy="4953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33AFFCC3-6C8A-4BB7-9269-229B33F58FD7}" type="datetimeFigureOut">
              <a:rPr lang="el-GR"/>
              <a:pPr>
                <a:defRPr/>
              </a:pPr>
              <a:t>14/7/20</a:t>
            </a:fld>
            <a:endParaRPr lang="el-GR"/>
          </a:p>
        </p:txBody>
      </p:sp>
      <p:sp>
        <p:nvSpPr>
          <p:cNvPr id="4" name="3 - Θέση εικόνας διαφάνειας"/>
          <p:cNvSpPr>
            <a:spLocks noGrp="1" noRot="1" noChangeAspect="1"/>
          </p:cNvSpPr>
          <p:nvPr>
            <p:ph type="sldImg" idx="2"/>
          </p:nvPr>
        </p:nvSpPr>
        <p:spPr>
          <a:xfrm>
            <a:off x="908050" y="742950"/>
            <a:ext cx="4953000" cy="3714750"/>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4 - Θέση σημειώσεων"/>
          <p:cNvSpPr>
            <a:spLocks noGrp="1"/>
          </p:cNvSpPr>
          <p:nvPr>
            <p:ph type="body" sz="quarter" idx="3"/>
          </p:nvPr>
        </p:nvSpPr>
        <p:spPr>
          <a:xfrm>
            <a:off x="676910" y="4705350"/>
            <a:ext cx="5415280" cy="4457700"/>
          </a:xfrm>
          <a:prstGeom prst="rect">
            <a:avLst/>
          </a:prstGeom>
        </p:spPr>
        <p:txBody>
          <a:bodyPr vert="horz" lIns="91440" tIns="45720" rIns="91440" bIns="45720" rtlCol="0">
            <a:normAutofit/>
          </a:bodyPr>
          <a:lstStyle/>
          <a:p>
            <a:pPr lvl="0"/>
            <a:r>
              <a:rPr lang="el-GR" noProof="0"/>
              <a:t>Kλικ για επεξεργασία των στυλ του υποδείγματος</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p>
        </p:txBody>
      </p:sp>
      <p:sp>
        <p:nvSpPr>
          <p:cNvPr id="6" name="5 - Θέση υποσέλιδου"/>
          <p:cNvSpPr>
            <a:spLocks noGrp="1"/>
          </p:cNvSpPr>
          <p:nvPr>
            <p:ph type="ftr" sz="quarter" idx="4"/>
          </p:nvPr>
        </p:nvSpPr>
        <p:spPr>
          <a:xfrm>
            <a:off x="0" y="9408981"/>
            <a:ext cx="2933277" cy="4953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l-GR"/>
          </a:p>
        </p:txBody>
      </p:sp>
      <p:sp>
        <p:nvSpPr>
          <p:cNvPr id="7" name="6 - Θέση αριθμού διαφάνειας"/>
          <p:cNvSpPr>
            <a:spLocks noGrp="1"/>
          </p:cNvSpPr>
          <p:nvPr>
            <p:ph type="sldNum" sz="quarter" idx="5"/>
          </p:nvPr>
        </p:nvSpPr>
        <p:spPr>
          <a:xfrm>
            <a:off x="3834257" y="9408981"/>
            <a:ext cx="2933277" cy="4953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B4D3202A-595E-44A5-9F2D-8654491DE1FB}" type="slidenum">
              <a:rPr lang="el-GR"/>
              <a:pPr>
                <a:defRPr/>
              </a:pPr>
              <a:t>‹#›</a:t>
            </a:fld>
            <a:endParaRPr lang="el-GR"/>
          </a:p>
        </p:txBody>
      </p:sp>
    </p:spTree>
    <p:extLst>
      <p:ext uri="{BB962C8B-B14F-4D97-AF65-F5344CB8AC3E}">
        <p14:creationId xmlns:p14="http://schemas.microsoft.com/office/powerpoint/2010/main" val="37440245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l-GR"/>
              <a:t>Στυλ κύριου τίτλου</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endParaRPr lang="en-US" dirty="0"/>
          </a:p>
        </p:txBody>
      </p:sp>
      <p:sp>
        <p:nvSpPr>
          <p:cNvPr id="4" name="Date Placeholder 3"/>
          <p:cNvSpPr>
            <a:spLocks noGrp="1"/>
          </p:cNvSpPr>
          <p:nvPr>
            <p:ph type="dt" sz="half" idx="10"/>
          </p:nvPr>
        </p:nvSpPr>
        <p:spPr/>
        <p:txBody>
          <a:bodyPr/>
          <a:lstStyle/>
          <a:p>
            <a:pPr>
              <a:defRPr/>
            </a:pPr>
            <a:fld id="{548DA08A-03AB-4C77-8C0B-EB412FED9B10}" type="datetimeFigureOut">
              <a:rPr lang="el-GR" smtClean="0"/>
              <a:pPr>
                <a:defRPr/>
              </a:pPr>
              <a:t>14/7/20</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pPr>
              <a:defRPr/>
            </a:pPr>
            <a:fld id="{959B4CE7-5E6F-4CB5-AB86-985988B18C94}" type="slidenum">
              <a:rPr lang="el-GR" smtClean="0"/>
              <a:pPr>
                <a:defRPr/>
              </a:pPr>
              <a:t>‹#›</a:t>
            </a:fld>
            <a:endParaRPr lang="el-GR"/>
          </a:p>
        </p:txBody>
      </p:sp>
    </p:spTree>
    <p:extLst>
      <p:ext uri="{BB962C8B-B14F-4D97-AF65-F5344CB8AC3E}">
        <p14:creationId xmlns:p14="http://schemas.microsoft.com/office/powerpoint/2010/main" val="956121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l-GR"/>
              <a:t>Στυλ κύριου τίτλου</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pPr>
              <a:defRPr/>
            </a:pPr>
            <a:fld id="{B7E5950E-2C9B-4413-8925-6F7FB8295D71}" type="datetimeFigureOut">
              <a:rPr lang="el-GR" smtClean="0"/>
              <a:pPr>
                <a:defRPr/>
              </a:pPr>
              <a:t>14/7/20</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0F056B20-265A-441C-85D6-FC955ED83D6F}" type="slidenum">
              <a:rPr lang="el-GR" smtClean="0"/>
              <a:pPr>
                <a:defRPr/>
              </a:pPr>
              <a:t>‹#›</a:t>
            </a:fld>
            <a:endParaRPr lang="el-GR"/>
          </a:p>
        </p:txBody>
      </p:sp>
    </p:spTree>
    <p:extLst>
      <p:ext uri="{BB962C8B-B14F-4D97-AF65-F5344CB8AC3E}">
        <p14:creationId xmlns:p14="http://schemas.microsoft.com/office/powerpoint/2010/main" val="3787260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l-GR"/>
              <a:t>Στυλ κύριου τίτλου</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υποδείγματος κειμένου</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pPr>
              <a:defRPr/>
            </a:pPr>
            <a:fld id="{B7E5950E-2C9B-4413-8925-6F7FB8295D71}" type="datetimeFigureOut">
              <a:rPr lang="el-GR" smtClean="0"/>
              <a:pPr>
                <a:defRPr/>
              </a:pPr>
              <a:t>14/7/20</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0F056B20-265A-441C-85D6-FC955ED83D6F}" type="slidenum">
              <a:rPr lang="el-GR" smtClean="0"/>
              <a:pPr>
                <a:defRPr/>
              </a:pPr>
              <a:t>‹#›</a:t>
            </a:fld>
            <a:endParaRPr lang="el-G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787700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l-GR"/>
              <a:t>Στυλ κύριου τίτλου</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υποδείγματος κειμένου</a:t>
            </a:r>
          </a:p>
        </p:txBody>
      </p:sp>
      <p:sp>
        <p:nvSpPr>
          <p:cNvPr id="5" name="Date Placeholder 4"/>
          <p:cNvSpPr>
            <a:spLocks noGrp="1"/>
          </p:cNvSpPr>
          <p:nvPr>
            <p:ph type="dt" sz="half" idx="10"/>
          </p:nvPr>
        </p:nvSpPr>
        <p:spPr/>
        <p:txBody>
          <a:bodyPr/>
          <a:lstStyle/>
          <a:p>
            <a:pPr>
              <a:defRPr/>
            </a:pPr>
            <a:fld id="{B7E5950E-2C9B-4413-8925-6F7FB8295D71}" type="datetimeFigureOut">
              <a:rPr lang="el-GR" smtClean="0"/>
              <a:pPr>
                <a:defRPr/>
              </a:pPr>
              <a:t>14/7/20</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0F056B20-265A-441C-85D6-FC955ED83D6F}" type="slidenum">
              <a:rPr lang="el-GR" smtClean="0"/>
              <a:pPr>
                <a:defRPr/>
              </a:pPr>
              <a:t>‹#›</a:t>
            </a:fld>
            <a:endParaRPr lang="el-GR"/>
          </a:p>
        </p:txBody>
      </p:sp>
    </p:spTree>
    <p:extLst>
      <p:ext uri="{BB962C8B-B14F-4D97-AF65-F5344CB8AC3E}">
        <p14:creationId xmlns:p14="http://schemas.microsoft.com/office/powerpoint/2010/main" val="38030058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l-GR"/>
              <a:t>Στυλ κύριου τίτλου</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υποδείγματος κειμένου</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υποδείγματος κειμένου</a:t>
            </a:r>
          </a:p>
        </p:txBody>
      </p:sp>
      <p:sp>
        <p:nvSpPr>
          <p:cNvPr id="5" name="Date Placeholder 4"/>
          <p:cNvSpPr>
            <a:spLocks noGrp="1"/>
          </p:cNvSpPr>
          <p:nvPr>
            <p:ph type="dt" sz="half" idx="10"/>
          </p:nvPr>
        </p:nvSpPr>
        <p:spPr/>
        <p:txBody>
          <a:bodyPr/>
          <a:lstStyle/>
          <a:p>
            <a:pPr>
              <a:defRPr/>
            </a:pPr>
            <a:fld id="{B7E5950E-2C9B-4413-8925-6F7FB8295D71}" type="datetimeFigureOut">
              <a:rPr lang="el-GR" smtClean="0"/>
              <a:pPr>
                <a:defRPr/>
              </a:pPr>
              <a:t>14/7/20</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0F056B20-265A-441C-85D6-FC955ED83D6F}" type="slidenum">
              <a:rPr lang="el-GR" smtClean="0"/>
              <a:pPr>
                <a:defRPr/>
              </a:pPr>
              <a:t>‹#›</a:t>
            </a:fld>
            <a:endParaRPr lang="el-G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107358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l-GR"/>
              <a:t>Στυλ κύριου τίτλου</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υποδείγματος κειμένου</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υποδείγματος κειμένου</a:t>
            </a:r>
          </a:p>
        </p:txBody>
      </p:sp>
      <p:sp>
        <p:nvSpPr>
          <p:cNvPr id="5" name="Date Placeholder 4"/>
          <p:cNvSpPr>
            <a:spLocks noGrp="1"/>
          </p:cNvSpPr>
          <p:nvPr>
            <p:ph type="dt" sz="half" idx="10"/>
          </p:nvPr>
        </p:nvSpPr>
        <p:spPr/>
        <p:txBody>
          <a:bodyPr/>
          <a:lstStyle/>
          <a:p>
            <a:pPr>
              <a:defRPr/>
            </a:pPr>
            <a:fld id="{B7E5950E-2C9B-4413-8925-6F7FB8295D71}" type="datetimeFigureOut">
              <a:rPr lang="el-GR" smtClean="0"/>
              <a:pPr>
                <a:defRPr/>
              </a:pPr>
              <a:t>14/7/20</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0F056B20-265A-441C-85D6-FC955ED83D6F}" type="slidenum">
              <a:rPr lang="el-GR" smtClean="0"/>
              <a:pPr>
                <a:defRPr/>
              </a:pPr>
              <a:t>‹#›</a:t>
            </a:fld>
            <a:endParaRPr lang="el-GR"/>
          </a:p>
        </p:txBody>
      </p:sp>
    </p:spTree>
    <p:extLst>
      <p:ext uri="{BB962C8B-B14F-4D97-AF65-F5344CB8AC3E}">
        <p14:creationId xmlns:p14="http://schemas.microsoft.com/office/powerpoint/2010/main" val="25653292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pPr>
              <a:defRPr/>
            </a:pPr>
            <a:fld id="{95861B7A-2273-494E-B5F7-09E4D6518921}" type="datetimeFigureOut">
              <a:rPr lang="el-GR" smtClean="0"/>
              <a:pPr>
                <a:defRPr/>
              </a:pPr>
              <a:t>14/7/20</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1D521E53-FC80-4E9E-965F-E827EEFB9D89}" type="slidenum">
              <a:rPr lang="el-GR" smtClean="0"/>
              <a:pPr>
                <a:defRPr/>
              </a:pPr>
              <a:t>‹#›</a:t>
            </a:fld>
            <a:endParaRPr lang="el-GR"/>
          </a:p>
        </p:txBody>
      </p:sp>
    </p:spTree>
    <p:extLst>
      <p:ext uri="{BB962C8B-B14F-4D97-AF65-F5344CB8AC3E}">
        <p14:creationId xmlns:p14="http://schemas.microsoft.com/office/powerpoint/2010/main" val="1250413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l-GR"/>
              <a:t>Στυλ κύριου τίτλου</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pPr>
              <a:defRPr/>
            </a:pPr>
            <a:fld id="{23A9629A-EA27-4300-B6A3-FDE7FC200D5D}" type="datetimeFigureOut">
              <a:rPr lang="el-GR" smtClean="0"/>
              <a:pPr>
                <a:defRPr/>
              </a:pPr>
              <a:t>14/7/20</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96EE5448-848E-42FD-8A7C-AD5B7074F48C}" type="slidenum">
              <a:rPr lang="el-GR" smtClean="0"/>
              <a:pPr>
                <a:defRPr/>
              </a:pPr>
              <a:t>‹#›</a:t>
            </a:fld>
            <a:endParaRPr lang="el-GR"/>
          </a:p>
        </p:txBody>
      </p:sp>
    </p:spTree>
    <p:extLst>
      <p:ext uri="{BB962C8B-B14F-4D97-AF65-F5344CB8AC3E}">
        <p14:creationId xmlns:p14="http://schemas.microsoft.com/office/powerpoint/2010/main" val="1934481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l-GR"/>
              <a:t>Στυλ κύριου τίτλου</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pPr>
              <a:defRPr/>
            </a:pPr>
            <a:fld id="{B7E5950E-2C9B-4413-8925-6F7FB8295D71}" type="datetimeFigureOut">
              <a:rPr lang="el-GR" smtClean="0"/>
              <a:pPr>
                <a:defRPr/>
              </a:pPr>
              <a:t>14/7/20</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0F056B20-265A-441C-85D6-FC955ED83D6F}" type="slidenum">
              <a:rPr lang="el-GR" smtClean="0"/>
              <a:pPr>
                <a:defRPr/>
              </a:pPr>
              <a:t>‹#›</a:t>
            </a:fld>
            <a:endParaRPr lang="el-GR"/>
          </a:p>
        </p:txBody>
      </p:sp>
    </p:spTree>
    <p:extLst>
      <p:ext uri="{BB962C8B-B14F-4D97-AF65-F5344CB8AC3E}">
        <p14:creationId xmlns:p14="http://schemas.microsoft.com/office/powerpoint/2010/main" val="3720945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l-GR"/>
              <a:t>Στυλ κύριου τίτλου</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pPr>
              <a:defRPr/>
            </a:pPr>
            <a:fld id="{4E7FB63A-26CE-4647-A522-1F2948C5CD08}" type="datetimeFigureOut">
              <a:rPr lang="el-GR" smtClean="0"/>
              <a:pPr>
                <a:defRPr/>
              </a:pPr>
              <a:t>14/7/20</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CC3C1239-A3A9-48B2-B8B1-20DE8329D190}" type="slidenum">
              <a:rPr lang="el-GR" smtClean="0"/>
              <a:pPr>
                <a:defRPr/>
              </a:pPr>
              <a:t>‹#›</a:t>
            </a:fld>
            <a:endParaRPr lang="el-GR"/>
          </a:p>
        </p:txBody>
      </p:sp>
    </p:spTree>
    <p:extLst>
      <p:ext uri="{BB962C8B-B14F-4D97-AF65-F5344CB8AC3E}">
        <p14:creationId xmlns:p14="http://schemas.microsoft.com/office/powerpoint/2010/main" val="3137463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pPr>
              <a:defRPr/>
            </a:pPr>
            <a:fld id="{5EE190B7-B20F-416C-BFFF-6411A7795E1D}" type="datetimeFigureOut">
              <a:rPr lang="el-GR" smtClean="0"/>
              <a:pPr>
                <a:defRPr/>
              </a:pPr>
              <a:t>14/7/20</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pPr>
              <a:defRPr/>
            </a:pPr>
            <a:fld id="{B787DF49-F44D-4BC3-B8C6-5FF71ED41CFB}" type="slidenum">
              <a:rPr lang="el-GR" smtClean="0"/>
              <a:pPr>
                <a:defRPr/>
              </a:pPr>
              <a:t>‹#›</a:t>
            </a:fld>
            <a:endParaRPr lang="el-GR"/>
          </a:p>
        </p:txBody>
      </p:sp>
    </p:spTree>
    <p:extLst>
      <p:ext uri="{BB962C8B-B14F-4D97-AF65-F5344CB8AC3E}">
        <p14:creationId xmlns:p14="http://schemas.microsoft.com/office/powerpoint/2010/main" val="4096212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Στυλ κύριου τίτλου</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pPr>
              <a:defRPr/>
            </a:pPr>
            <a:fld id="{9A65551D-1ABB-472D-A7B1-944BCC1FE6E1}" type="datetimeFigureOut">
              <a:rPr lang="el-GR" smtClean="0"/>
              <a:pPr>
                <a:defRPr/>
              </a:pPr>
              <a:t>14/7/20</a:t>
            </a:fld>
            <a:endParaRPr lang="el-GR"/>
          </a:p>
        </p:txBody>
      </p:sp>
      <p:sp>
        <p:nvSpPr>
          <p:cNvPr id="8" name="Footer Placeholder 7"/>
          <p:cNvSpPr>
            <a:spLocks noGrp="1"/>
          </p:cNvSpPr>
          <p:nvPr>
            <p:ph type="ftr" sz="quarter" idx="11"/>
          </p:nvPr>
        </p:nvSpPr>
        <p:spPr/>
        <p:txBody>
          <a:bodyPr/>
          <a:lstStyle/>
          <a:p>
            <a:pPr>
              <a:defRPr/>
            </a:pPr>
            <a:endParaRPr lang="el-G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pPr>
              <a:defRPr/>
            </a:pPr>
            <a:fld id="{4BB53BBC-3597-40F0-8E15-F100E9D4AE2F}" type="slidenum">
              <a:rPr lang="el-GR" smtClean="0"/>
              <a:pPr>
                <a:defRPr/>
              </a:pPr>
              <a:t>‹#›</a:t>
            </a:fld>
            <a:endParaRPr lang="el-GR"/>
          </a:p>
        </p:txBody>
      </p:sp>
    </p:spTree>
    <p:extLst>
      <p:ext uri="{BB962C8B-B14F-4D97-AF65-F5344CB8AC3E}">
        <p14:creationId xmlns:p14="http://schemas.microsoft.com/office/powerpoint/2010/main" val="1899174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pPr>
              <a:defRPr/>
            </a:pPr>
            <a:fld id="{9F7605EA-4BCC-4E75-82AB-7E2C48378BDC}" type="datetimeFigureOut">
              <a:rPr lang="el-GR" smtClean="0"/>
              <a:pPr>
                <a:defRPr/>
              </a:pPr>
              <a:t>14/7/20</a:t>
            </a:fld>
            <a:endParaRPr lang="el-GR"/>
          </a:p>
        </p:txBody>
      </p:sp>
      <p:sp>
        <p:nvSpPr>
          <p:cNvPr id="4" name="Footer Placeholder 3"/>
          <p:cNvSpPr>
            <a:spLocks noGrp="1"/>
          </p:cNvSpPr>
          <p:nvPr>
            <p:ph type="ftr" sz="quarter" idx="11"/>
          </p:nvPr>
        </p:nvSpPr>
        <p:spPr/>
        <p:txBody>
          <a:bodyPr/>
          <a:lstStyle/>
          <a:p>
            <a:pPr>
              <a:defRPr/>
            </a:pPr>
            <a:endParaRPr lang="el-G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a:defRPr/>
            </a:pPr>
            <a:fld id="{32F72119-25A3-4615-B33F-846D7C6179AB}" type="slidenum">
              <a:rPr lang="el-GR" smtClean="0"/>
              <a:pPr>
                <a:defRPr/>
              </a:pPr>
              <a:t>‹#›</a:t>
            </a:fld>
            <a:endParaRPr lang="el-GR"/>
          </a:p>
        </p:txBody>
      </p:sp>
    </p:spTree>
    <p:extLst>
      <p:ext uri="{BB962C8B-B14F-4D97-AF65-F5344CB8AC3E}">
        <p14:creationId xmlns:p14="http://schemas.microsoft.com/office/powerpoint/2010/main" val="4181179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833F47B7-EA21-4C2C-A435-70A0877A8418}" type="datetimeFigureOut">
              <a:rPr lang="el-GR" smtClean="0"/>
              <a:pPr>
                <a:defRPr/>
              </a:pPr>
              <a:t>14/7/20</a:t>
            </a:fld>
            <a:endParaRPr lang="el-GR"/>
          </a:p>
        </p:txBody>
      </p:sp>
      <p:sp>
        <p:nvSpPr>
          <p:cNvPr id="3" name="Footer Placeholder 2"/>
          <p:cNvSpPr>
            <a:spLocks noGrp="1"/>
          </p:cNvSpPr>
          <p:nvPr>
            <p:ph type="ftr" sz="quarter" idx="11"/>
          </p:nvPr>
        </p:nvSpPr>
        <p:spPr/>
        <p:txBody>
          <a:bodyPr/>
          <a:lstStyle/>
          <a:p>
            <a:pPr>
              <a:defRPr/>
            </a:pPr>
            <a:endParaRPr lang="el-G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a:defRPr/>
            </a:pPr>
            <a:fld id="{D8494915-8EF8-4CE7-BA1D-6EF9EB123FCE}" type="slidenum">
              <a:rPr lang="el-GR" smtClean="0"/>
              <a:pPr>
                <a:defRPr/>
              </a:pPr>
              <a:t>‹#›</a:t>
            </a:fld>
            <a:endParaRPr lang="el-GR"/>
          </a:p>
        </p:txBody>
      </p:sp>
    </p:spTree>
    <p:extLst>
      <p:ext uri="{BB962C8B-B14F-4D97-AF65-F5344CB8AC3E}">
        <p14:creationId xmlns:p14="http://schemas.microsoft.com/office/powerpoint/2010/main" val="3750830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l-GR"/>
              <a:t>Στυλ κύριου τίτλου</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pPr>
              <a:defRPr/>
            </a:pPr>
            <a:fld id="{68DD2014-FF47-456D-893A-1BE3324E1A82}" type="datetimeFigureOut">
              <a:rPr lang="el-GR" smtClean="0"/>
              <a:pPr>
                <a:defRPr/>
              </a:pPr>
              <a:t>14/7/20</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a:defRPr/>
            </a:pPr>
            <a:fld id="{A0171DD1-B2BC-45C6-9FE3-EB8D2426957A}" type="slidenum">
              <a:rPr lang="el-GR" smtClean="0"/>
              <a:pPr>
                <a:defRPr/>
              </a:pPr>
              <a:t>‹#›</a:t>
            </a:fld>
            <a:endParaRPr lang="el-GR"/>
          </a:p>
        </p:txBody>
      </p:sp>
    </p:spTree>
    <p:extLst>
      <p:ext uri="{BB962C8B-B14F-4D97-AF65-F5344CB8AC3E}">
        <p14:creationId xmlns:p14="http://schemas.microsoft.com/office/powerpoint/2010/main" val="341949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pPr>
              <a:defRPr/>
            </a:pPr>
            <a:fld id="{E1B23FA7-C11C-468A-92E2-8F194D872653}" type="datetimeFigureOut">
              <a:rPr lang="el-GR" smtClean="0"/>
              <a:pPr>
                <a:defRPr/>
              </a:pPr>
              <a:t>14/7/20</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968409F4-84B9-49C1-A485-66E9660ABE0A}" type="slidenum">
              <a:rPr lang="el-GR" smtClean="0"/>
              <a:pPr>
                <a:defRPr/>
              </a:pPr>
              <a:t>‹#›</a:t>
            </a:fld>
            <a:endParaRPr lang="el-GR"/>
          </a:p>
        </p:txBody>
      </p:sp>
    </p:spTree>
    <p:extLst>
      <p:ext uri="{BB962C8B-B14F-4D97-AF65-F5344CB8AC3E}">
        <p14:creationId xmlns:p14="http://schemas.microsoft.com/office/powerpoint/2010/main" val="3447260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l-GR"/>
              <a:t>Στυλ κύριου τίτλου</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B7E5950E-2C9B-4413-8925-6F7FB8295D71}" type="datetimeFigureOut">
              <a:rPr lang="el-GR" smtClean="0"/>
              <a:pPr>
                <a:defRPr/>
              </a:pPr>
              <a:t>14/7/20</a:t>
            </a:fld>
            <a:endParaRPr lang="el-G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pPr>
              <a:defRPr/>
            </a:pPr>
            <a:fld id="{0F056B20-265A-441C-85D6-FC955ED83D6F}" type="slidenum">
              <a:rPr lang="el-GR" smtClean="0"/>
              <a:pPr>
                <a:defRPr/>
              </a:pPr>
              <a:t>‹#›</a:t>
            </a:fld>
            <a:endParaRPr lang="el-GR"/>
          </a:p>
        </p:txBody>
      </p:sp>
    </p:spTree>
    <p:extLst>
      <p:ext uri="{BB962C8B-B14F-4D97-AF65-F5344CB8AC3E}">
        <p14:creationId xmlns:p14="http://schemas.microsoft.com/office/powerpoint/2010/main" val="4080845010"/>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 id="2147483737" r:id="rId13"/>
    <p:sldLayoutId id="2147483738" r:id="rId14"/>
    <p:sldLayoutId id="2147483739" r:id="rId15"/>
    <p:sldLayoutId id="214748374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Τίτλος 1"/>
          <p:cNvSpPr>
            <a:spLocks noGrp="1"/>
          </p:cNvSpPr>
          <p:nvPr>
            <p:ph type="title"/>
          </p:nvPr>
        </p:nvSpPr>
        <p:spPr>
          <a:xfrm>
            <a:off x="1043608" y="927100"/>
            <a:ext cx="6166817" cy="1133748"/>
          </a:xfrm>
        </p:spPr>
        <p:txBody>
          <a:bodyPr>
            <a:normAutofit fontScale="90000"/>
          </a:bodyPr>
          <a:lstStyle/>
          <a:p>
            <a:pPr algn="ctr"/>
            <a:r>
              <a:rPr lang="el-GR" b="1" dirty="0"/>
              <a:t>ΠΟΡΙΣΜΑ ΕΙΔΙΚΗΣ ΠΡΟΚΑΤΑΡΚΤΙΚΗΣ ΕΠΙΤΡΟΠΗΣ</a:t>
            </a:r>
            <a:br>
              <a:rPr lang="el-GR" dirty="0"/>
            </a:br>
            <a:br>
              <a:rPr lang="el-GR" dirty="0"/>
            </a:br>
            <a:endParaRPr lang="el-GR" altLang="el-GR" dirty="0"/>
          </a:p>
        </p:txBody>
      </p:sp>
      <p:sp>
        <p:nvSpPr>
          <p:cNvPr id="3" name="Θέση περιεχομένου 2"/>
          <p:cNvSpPr>
            <a:spLocks noGrp="1"/>
          </p:cNvSpPr>
          <p:nvPr>
            <p:ph idx="1"/>
          </p:nvPr>
        </p:nvSpPr>
        <p:spPr bwMode="blackWhite">
          <a:xfrm>
            <a:off x="1116013" y="2492375"/>
            <a:ext cx="6345237" cy="3530600"/>
          </a:xfrm>
        </p:spPr>
        <p:txBody>
          <a:bodyPr rtlCol="0">
            <a:normAutofit fontScale="92500" lnSpcReduction="20000"/>
          </a:bodyPr>
          <a:lstStyle/>
          <a:p>
            <a:pPr marL="0" indent="0" algn="ctr">
              <a:buNone/>
            </a:pPr>
            <a:r>
              <a:rPr lang="el-GR" b="1" dirty="0"/>
              <a:t>ΜΕΡΟΣ Α΄</a:t>
            </a:r>
          </a:p>
          <a:p>
            <a:pPr marL="0" indent="0" algn="ctr">
              <a:buNone/>
            </a:pPr>
            <a:r>
              <a:rPr lang="el-GR" b="1" dirty="0"/>
              <a:t>ΔΙΑΔΙΚΑΣΤΙΚΑ ΘΕΜΑΤΑ</a:t>
            </a:r>
          </a:p>
          <a:p>
            <a:pPr marL="0" indent="0" algn="just">
              <a:buNone/>
            </a:pPr>
            <a:r>
              <a:rPr lang="el-GR" b="1" dirty="0"/>
              <a:t>Απάντηση επί όλων των ενστάσεων</a:t>
            </a:r>
          </a:p>
          <a:p>
            <a:pPr marL="0" indent="0" algn="ctr">
              <a:buNone/>
            </a:pPr>
            <a:r>
              <a:rPr lang="el-GR" b="1" dirty="0"/>
              <a:t>ΜΕΡΟΣ Β΄</a:t>
            </a:r>
            <a:endParaRPr lang="el-GR" b="1" dirty="0">
              <a:solidFill>
                <a:schemeClr val="tx1">
                  <a:lumMod val="75000"/>
                  <a:lumOff val="25000"/>
                </a:schemeClr>
              </a:solidFill>
            </a:endParaRPr>
          </a:p>
          <a:p>
            <a:pPr algn="just" eaLnBrk="1" fontAlgn="auto" hangingPunct="1">
              <a:spcAft>
                <a:spcPts val="0"/>
              </a:spcAft>
              <a:buFont typeface="Wingdings 3" charset="2"/>
              <a:buChar char=""/>
              <a:defRPr/>
            </a:pPr>
            <a:r>
              <a:rPr lang="el-GR" b="1" dirty="0">
                <a:solidFill>
                  <a:schemeClr val="tx1">
                    <a:lumMod val="75000"/>
                    <a:lumOff val="25000"/>
                  </a:schemeClr>
                </a:solidFill>
              </a:rPr>
              <a:t>ΕΙΣΑΓΩΓΗ </a:t>
            </a:r>
          </a:p>
          <a:p>
            <a:pPr lvl="1" algn="just">
              <a:buFont typeface="Wingdings 3" charset="2"/>
              <a:buChar char=""/>
              <a:defRPr/>
            </a:pPr>
            <a:r>
              <a:rPr lang="el-GR" sz="1800" b="1" dirty="0"/>
              <a:t>Παρουσίαση του συστήματος παρεμβάσεων στην δικαιοσύνη από τον πρώην αναπληρωτή υπουργό κ. Παπαγγελόπουλο με την αρωγή δημοσιογράφων και άλλων φυσικών προσώπων στην προσπάθεια ελέγχου των αρμών της εξουσίας, σε σειρά υποθέσεων.</a:t>
            </a:r>
          </a:p>
          <a:p>
            <a:pPr algn="just" eaLnBrk="1" fontAlgn="auto" hangingPunct="1">
              <a:spcAft>
                <a:spcPts val="0"/>
              </a:spcAft>
              <a:buFont typeface="Wingdings 3" charset="2"/>
              <a:buChar char=""/>
              <a:defRPr/>
            </a:pPr>
            <a:r>
              <a:rPr lang="el-GR" b="1" dirty="0"/>
              <a:t>ανάπτυξη των αδικημάτων</a:t>
            </a:r>
          </a:p>
          <a:p>
            <a:pPr lvl="1" algn="just">
              <a:buFont typeface="Wingdings 3" charset="2"/>
              <a:buChar char=""/>
              <a:defRPr/>
            </a:pPr>
            <a:endParaRPr lang="el-GR" b="1" dirty="0"/>
          </a:p>
          <a:p>
            <a:pPr marL="457200" lvl="1" indent="0" algn="just">
              <a:buNone/>
              <a:defRPr/>
            </a:pPr>
            <a:endParaRPr lang="el-GR" b="1" dirty="0"/>
          </a:p>
          <a:p>
            <a:pPr lvl="1" algn="just">
              <a:buFont typeface="Wingdings 3" charset="2"/>
              <a:buChar char=""/>
              <a:defRPr/>
            </a:pPr>
            <a:endParaRPr lang="el-GR" b="1" dirty="0"/>
          </a:p>
        </p:txBody>
      </p:sp>
    </p:spTree>
    <p:extLst>
      <p:ext uri="{BB962C8B-B14F-4D97-AF65-F5344CB8AC3E}">
        <p14:creationId xmlns:p14="http://schemas.microsoft.com/office/powerpoint/2010/main" val="37257953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1912511" y="548680"/>
            <a:ext cx="6589199" cy="864096"/>
          </a:xfrm>
        </p:spPr>
        <p:style>
          <a:lnRef idx="0">
            <a:scrgbClr r="0" g="0" b="0"/>
          </a:lnRef>
          <a:fillRef idx="1002">
            <a:schemeClr val="lt2"/>
          </a:fillRef>
          <a:effectRef idx="0">
            <a:scrgbClr r="0" g="0" b="0"/>
          </a:effectRef>
          <a:fontRef idx="major"/>
        </p:style>
        <p:txBody>
          <a:bodyPr>
            <a:normAutofit fontScale="90000"/>
          </a:bodyPr>
          <a:lstStyle/>
          <a:p>
            <a:pPr algn="ctr"/>
            <a:r>
              <a:rPr lang="el-GR" b="1" dirty="0"/>
              <a:t>ΕΙΔΙΚΩΣ Η ΣΥΜΜΟΡΙΑ</a:t>
            </a:r>
            <a:br>
              <a:rPr lang="el-GR" b="1" dirty="0"/>
            </a:br>
            <a:endParaRPr lang="en-US" b="1" dirty="0"/>
          </a:p>
        </p:txBody>
      </p:sp>
      <p:sp>
        <p:nvSpPr>
          <p:cNvPr id="3" name="2 - Θέση περιεχομένου"/>
          <p:cNvSpPr>
            <a:spLocks noGrp="1"/>
          </p:cNvSpPr>
          <p:nvPr>
            <p:ph idx="1"/>
          </p:nvPr>
        </p:nvSpPr>
        <p:spPr>
          <a:xfrm>
            <a:off x="1763688" y="1556792"/>
            <a:ext cx="6591985" cy="5184576"/>
          </a:xfrm>
          <a:solidFill>
            <a:schemeClr val="bg2"/>
          </a:solidFill>
        </p:spPr>
        <p:style>
          <a:lnRef idx="1">
            <a:schemeClr val="accent2"/>
          </a:lnRef>
          <a:fillRef idx="1002">
            <a:schemeClr val="lt2"/>
          </a:fillRef>
          <a:effectRef idx="1">
            <a:schemeClr val="accent2"/>
          </a:effectRef>
          <a:fontRef idx="minor">
            <a:schemeClr val="dk1"/>
          </a:fontRef>
        </p:style>
        <p:txBody>
          <a:bodyPr rtlCol="0">
            <a:normAutofit/>
          </a:bodyPr>
          <a:lstStyle/>
          <a:p>
            <a:pPr lvl="0" algn="just"/>
            <a:r>
              <a:rPr lang="el-GR" sz="1600" b="1" u="sng" dirty="0"/>
              <a:t>Εγκληματική οργάνωση (Συμμορία) – </a:t>
            </a:r>
            <a:r>
              <a:rPr lang="el-GR" sz="1600" b="1" u="sng" dirty="0" err="1"/>
              <a:t>αρ</a:t>
            </a:r>
            <a:r>
              <a:rPr lang="el-GR" sz="1600" b="1" u="sng" dirty="0"/>
              <a:t>. 187 παρ. 5 παλαιού ΠΚ και παρ. 3 νέου ΠΚ) </a:t>
            </a:r>
            <a:r>
              <a:rPr lang="el-GR" sz="1600" b="1" dirty="0"/>
              <a:t>όντας Αναπληρωτής Υπουργός Δικαιοσύνης οργανώθηκε με άλλους προκειμένου να διαπράξουν τα κακουργήματα και τα πλημμελήματα που περιγράφονται στο πόρισμα. </a:t>
            </a:r>
            <a:endParaRPr lang="en-US" sz="1600" b="1" dirty="0"/>
          </a:p>
          <a:p>
            <a:pPr marL="0" lvl="0" indent="0" algn="just">
              <a:buNone/>
            </a:pPr>
            <a:r>
              <a:rPr lang="el-GR" sz="1600" b="1" dirty="0"/>
              <a:t>ΠΡΟΤΑΣΗ ΜΗ ΑΣΚΗΣΗΣ ΔΙΩΞΗΣ ΓΙΑ:</a:t>
            </a:r>
          </a:p>
          <a:p>
            <a:pPr algn="just"/>
            <a:r>
              <a:rPr lang="el-GR" sz="1600" b="1" dirty="0"/>
              <a:t>το αδίκημα της ηθικής αυτουργίας σε ψευδή κατάθεση </a:t>
            </a:r>
            <a:r>
              <a:rPr lang="en-US" sz="1600" b="1" dirty="0"/>
              <a:t>(</a:t>
            </a:r>
            <a:r>
              <a:rPr lang="el-GR" sz="1600" b="1" dirty="0"/>
              <a:t>224 ΠΚ), διότι καίτοι τα όσα ανέφεραν οι προστατευόμενοι μάρτυρες</a:t>
            </a:r>
            <a:r>
              <a:rPr lang="en-US" sz="1600" b="1" dirty="0"/>
              <a:t> </a:t>
            </a:r>
            <a:r>
              <a:rPr lang="el-GR" sz="1600" b="1" dirty="0" err="1"/>
              <a:t>απεδείχθησαν</a:t>
            </a:r>
            <a:r>
              <a:rPr lang="el-GR" sz="1600" b="1" dirty="0"/>
              <a:t> ψευδή,</a:t>
            </a:r>
            <a:r>
              <a:rPr lang="en-US" sz="1600" b="1" dirty="0"/>
              <a:t> </a:t>
            </a:r>
            <a:r>
              <a:rPr lang="el-GR" sz="1600" b="1" dirty="0"/>
              <a:t>δεν υπάρχουν επαρκείς ενδείξεις ότι ο κ. Παπαγγελόπουλος ήλθε με οποιονδήποτε τρόπο σε επαφή μαζί τους. </a:t>
            </a:r>
          </a:p>
          <a:p>
            <a:pPr algn="just"/>
            <a:r>
              <a:rPr lang="el-GR" sz="1600" b="1" dirty="0"/>
              <a:t>το αδίκημα της πρόκλησης και προσφοράς για την τέλεση κακουργήματος (</a:t>
            </a:r>
            <a:r>
              <a:rPr lang="el-GR" sz="1600" b="1" dirty="0" err="1"/>
              <a:t>αρ</a:t>
            </a:r>
            <a:r>
              <a:rPr lang="el-GR" sz="1600" b="1" dirty="0"/>
              <a:t>. 186), καθώς με την ΑΚΡΩΣ ΠΡΟΒΛΗΜΑΤΙΚΗ ΑΛΛΑΓΗ ΤΟΥ ΑΡΘΡΟΥ ΜΕ ΤΗΝ ΤΡΟΠΟΠΟΙΗΣΗ ΕΠΙ ΣΥΡΙΖΑ ΤΟΥ ΠΚ πλέον απαιτείται αμοιβή. Από το αποδεικτικό υλικό προέκυψε ότι οι πιέσεις του κ. Παπαγγελόπουλου στους κκ </a:t>
            </a:r>
            <a:r>
              <a:rPr lang="el-GR" sz="1600" b="1" dirty="0" err="1"/>
              <a:t>Ράικου</a:t>
            </a:r>
            <a:r>
              <a:rPr lang="el-GR" sz="1600" b="1" dirty="0"/>
              <a:t>/ Αθανασίου/ </a:t>
            </a:r>
            <a:r>
              <a:rPr lang="el-GR" sz="1600" b="1" dirty="0" err="1"/>
              <a:t>Τσατάνη</a:t>
            </a:r>
            <a:r>
              <a:rPr lang="el-GR" sz="1600" b="1" dirty="0"/>
              <a:t>  ήταν σε επίπεδο απειλών και όχι υπόσχεση αμοιβής. </a:t>
            </a:r>
          </a:p>
          <a:p>
            <a:pPr lvl="0" algn="just"/>
            <a:endParaRPr lang="el-GR" sz="1600" b="1" dirty="0"/>
          </a:p>
          <a:p>
            <a:pPr marL="0" indent="0">
              <a:buNone/>
            </a:pPr>
            <a:endParaRPr lang="el-GR" dirty="0"/>
          </a:p>
          <a:p>
            <a:pPr algn="just" eaLnBrk="1" fontAlgn="auto" hangingPunct="1">
              <a:spcAft>
                <a:spcPts val="0"/>
              </a:spcAft>
              <a:defRPr/>
            </a:pP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945201" y="624110"/>
            <a:ext cx="6589199" cy="860674"/>
          </a:xfrm>
        </p:spPr>
        <p:txBody>
          <a:bodyPr>
            <a:normAutofit/>
          </a:bodyPr>
          <a:lstStyle/>
          <a:p>
            <a:pPr algn="ctr"/>
            <a:r>
              <a:rPr lang="el-GR" sz="3200" b="1" dirty="0"/>
              <a:t>ΑΣΚΗΣΗ ΠΟΙΝΙΚΗΣ ΔΙΩΞΗΣ</a:t>
            </a:r>
          </a:p>
        </p:txBody>
      </p:sp>
      <p:sp>
        <p:nvSpPr>
          <p:cNvPr id="3" name="Θέση περιεχομένου 2"/>
          <p:cNvSpPr>
            <a:spLocks noGrp="1"/>
          </p:cNvSpPr>
          <p:nvPr>
            <p:ph idx="1"/>
          </p:nvPr>
        </p:nvSpPr>
        <p:spPr>
          <a:xfrm>
            <a:off x="1942415" y="2133600"/>
            <a:ext cx="6591985" cy="4391744"/>
          </a:xfrm>
        </p:spPr>
        <p:txBody>
          <a:bodyPr>
            <a:normAutofit/>
          </a:bodyPr>
          <a:lstStyle/>
          <a:p>
            <a:pPr marL="0" indent="0" algn="just">
              <a:lnSpc>
                <a:spcPct val="120000"/>
              </a:lnSpc>
              <a:buNone/>
            </a:pPr>
            <a:endParaRPr lang="el-GR" b="1" dirty="0"/>
          </a:p>
          <a:p>
            <a:pPr algn="just">
              <a:lnSpc>
                <a:spcPct val="120000"/>
              </a:lnSpc>
            </a:pPr>
            <a:r>
              <a:rPr lang="el-GR" sz="1500" b="1" dirty="0"/>
              <a:t>ΗΘΙΚΗ ΑΥΤΟΥΡΓΙΑ ΣΕ ΚΑΚΟΥΡΓΗΜΑΤΙΚΗ ΚΑΤΑΧΡΗΣΗ ΕΞΟΥΣΙΑΣ (239 ΠΚ)</a:t>
            </a:r>
          </a:p>
          <a:p>
            <a:pPr algn="just">
              <a:lnSpc>
                <a:spcPct val="120000"/>
              </a:lnSpc>
            </a:pPr>
            <a:r>
              <a:rPr lang="el-GR" sz="1500" b="1" dirty="0"/>
              <a:t>ΗΘΙΚΗ ΑΥΤΟΥΡΓΙΑ ΣΕ ΠΛΗΜ/ΚΗ ΚΑΤΑΧΡΗΣΗ ΕΞΟΥΣΙΑΣ (239 ΠΚ) </a:t>
            </a:r>
          </a:p>
          <a:p>
            <a:pPr algn="just">
              <a:lnSpc>
                <a:spcPct val="120000"/>
              </a:lnSpc>
            </a:pPr>
            <a:r>
              <a:rPr lang="el-GR" sz="1500" b="1" dirty="0"/>
              <a:t>ΗΘΙΚΗ ΑΥΤΟΥΡΓΙΑ ΣΕ ΠΑΡΑΒΑΣΗ ΚΑΘΗΚΟΝΤΟΣ (259 ΠΚ) </a:t>
            </a:r>
          </a:p>
          <a:p>
            <a:pPr algn="just">
              <a:lnSpc>
                <a:spcPct val="120000"/>
              </a:lnSpc>
            </a:pPr>
            <a:r>
              <a:rPr lang="el-GR" sz="1500" b="1" dirty="0"/>
              <a:t>ΠΑΡΑΒΑΣΗ ΚΑΘΗΚΟΝΤΟΣ (259 ΠΚ) σε: α) </a:t>
            </a:r>
            <a:r>
              <a:rPr lang="el-GR" sz="1500" b="1" dirty="0" err="1"/>
              <a:t>Τουλουπάκη</a:t>
            </a:r>
            <a:r>
              <a:rPr lang="el-GR" sz="1500" b="1" dirty="0"/>
              <a:t> β) </a:t>
            </a:r>
            <a:r>
              <a:rPr lang="el-GR" sz="1500" b="1" dirty="0" err="1"/>
              <a:t>Ράικου</a:t>
            </a:r>
            <a:r>
              <a:rPr lang="el-GR" sz="1500" b="1" dirty="0"/>
              <a:t> γ) Αθανασίου και δ) </a:t>
            </a:r>
            <a:r>
              <a:rPr lang="el-GR" sz="1500" b="1" dirty="0" err="1"/>
              <a:t>Τσατάνη</a:t>
            </a:r>
            <a:endParaRPr lang="en-US" sz="1500" b="1" dirty="0"/>
          </a:p>
          <a:p>
            <a:pPr algn="just">
              <a:lnSpc>
                <a:spcPct val="120000"/>
              </a:lnSpc>
            </a:pPr>
            <a:r>
              <a:rPr lang="el-GR" sz="1500" b="1" dirty="0"/>
              <a:t>ΑΠΟΠΕΙΡΑ ΕΚΒΙΑΣΗΣ (385 ΠΚ)</a:t>
            </a:r>
          </a:p>
          <a:p>
            <a:pPr algn="just">
              <a:lnSpc>
                <a:spcPct val="120000"/>
              </a:lnSpc>
            </a:pPr>
            <a:r>
              <a:rPr lang="el-GR" sz="1500" b="1" dirty="0"/>
              <a:t>ΔΩΡΟΛΗΨΙΑ ΚΡΑΤΙΚΟΥ ΑΞΙΩΜΑΤΟΥΧΟΥ (159ΠΚ)</a:t>
            </a:r>
          </a:p>
          <a:p>
            <a:pPr algn="just">
              <a:lnSpc>
                <a:spcPct val="120000"/>
              </a:lnSpc>
            </a:pPr>
            <a:r>
              <a:rPr lang="el-GR" sz="1500" b="1" dirty="0"/>
              <a:t>ΔΩΡΟΛΗΨΙΑ ΥΠΑΛΛΗΛΟΥ (235)</a:t>
            </a:r>
          </a:p>
          <a:p>
            <a:pPr algn="just">
              <a:lnSpc>
                <a:spcPct val="120000"/>
              </a:lnSpc>
            </a:pPr>
            <a:r>
              <a:rPr lang="el-GR" sz="1500" b="1" dirty="0"/>
              <a:t>ΕΓΚΛΗΜΑΤΙΚΗ </a:t>
            </a:r>
            <a:r>
              <a:rPr lang="el-GR" sz="1500" b="1"/>
              <a:t>ΟΡΓΑΝΩΣΗ - ΣΥΜΜΟΡΙΑ </a:t>
            </a:r>
            <a:r>
              <a:rPr lang="el-GR" sz="1500" b="1" dirty="0"/>
              <a:t>(187 ΠΚ)</a:t>
            </a:r>
          </a:p>
          <a:p>
            <a:pPr marL="0" indent="0">
              <a:buNone/>
            </a:pPr>
            <a:endParaRPr lang="el-GR" dirty="0"/>
          </a:p>
        </p:txBody>
      </p:sp>
    </p:spTree>
    <p:extLst>
      <p:ext uri="{BB962C8B-B14F-4D97-AF65-F5344CB8AC3E}">
        <p14:creationId xmlns:p14="http://schemas.microsoft.com/office/powerpoint/2010/main" val="441416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Τίτλος 1"/>
          <p:cNvSpPr>
            <a:spLocks noGrp="1"/>
          </p:cNvSpPr>
          <p:nvPr>
            <p:ph type="title"/>
          </p:nvPr>
        </p:nvSpPr>
        <p:spPr>
          <a:xfrm>
            <a:off x="865188" y="927100"/>
            <a:ext cx="6345237" cy="709613"/>
          </a:xfrm>
        </p:spPr>
        <p:txBody>
          <a:bodyPr/>
          <a:lstStyle/>
          <a:p>
            <a:pPr algn="ctr" eaLnBrk="1" hangingPunct="1"/>
            <a:r>
              <a:rPr lang="el-GR" altLang="el-GR" b="1" dirty="0"/>
              <a:t>ΥΠΟΘΕΣΗ </a:t>
            </a:r>
            <a:r>
              <a:rPr lang="en-US" altLang="el-GR" b="1" dirty="0"/>
              <a:t>NOVARTIS</a:t>
            </a:r>
            <a:endParaRPr lang="el-GR" altLang="el-GR" b="1" dirty="0"/>
          </a:p>
        </p:txBody>
      </p:sp>
      <p:sp>
        <p:nvSpPr>
          <p:cNvPr id="19459" name="Θέση περιεχομένου 2"/>
          <p:cNvSpPr>
            <a:spLocks noGrp="1"/>
          </p:cNvSpPr>
          <p:nvPr>
            <p:ph idx="1"/>
          </p:nvPr>
        </p:nvSpPr>
        <p:spPr>
          <a:xfrm>
            <a:off x="863600" y="2489200"/>
            <a:ext cx="6445250" cy="4180160"/>
          </a:xfrm>
        </p:spPr>
        <p:txBody>
          <a:bodyPr>
            <a:normAutofit fontScale="92500" lnSpcReduction="10000"/>
          </a:bodyPr>
          <a:lstStyle/>
          <a:p>
            <a:pPr algn="just" eaLnBrk="1" hangingPunct="1"/>
            <a:r>
              <a:rPr lang="el-GR" altLang="el-GR" b="1" dirty="0"/>
              <a:t>ΙΣΤΟΡΙΚΟ =&gt; αφηγηματική εξιστόρηση μέχρι την σύσταση της επιτροπής με αξιολογική παρουσίαση των γεγονότων</a:t>
            </a:r>
            <a:r>
              <a:rPr lang="en-US" altLang="el-GR" b="1" dirty="0"/>
              <a:t> </a:t>
            </a:r>
            <a:r>
              <a:rPr lang="el-GR" altLang="el-GR" b="1" dirty="0"/>
              <a:t>που δείχνουν την ενορχήστρωση κ</a:t>
            </a:r>
            <a:r>
              <a:rPr lang="en-US" altLang="el-GR" b="1" dirty="0"/>
              <a:t>a</a:t>
            </a:r>
            <a:r>
              <a:rPr lang="el-GR" altLang="el-GR" b="1" dirty="0"/>
              <a:t>ι εκτέλεση του σχεδίου.</a:t>
            </a:r>
          </a:p>
          <a:p>
            <a:pPr algn="just" eaLnBrk="1" hangingPunct="1"/>
            <a:r>
              <a:rPr lang="el-GR" altLang="el-GR" b="1" dirty="0"/>
              <a:t>ΑΞΙΟΛΟΓΗΣΗ ΜΑΡΤΥΡΙΚΩΝ ΚΑΤΑΘΕΣΕΩΝ </a:t>
            </a:r>
          </a:p>
          <a:p>
            <a:pPr algn="just" eaLnBrk="1" hangingPunct="1">
              <a:buFont typeface="Symbol" panose="05050102010706020507" pitchFamily="18" charset="2"/>
              <a:buChar char="Þ"/>
            </a:pPr>
            <a:r>
              <a:rPr lang="el-GR" altLang="el-GR" b="1" dirty="0"/>
              <a:t>ιδίως των </a:t>
            </a:r>
            <a:r>
              <a:rPr lang="en-US" altLang="el-GR" b="1" dirty="0"/>
              <a:t>E</a:t>
            </a:r>
            <a:r>
              <a:rPr lang="el-GR" altLang="el-GR" b="1" dirty="0" err="1"/>
              <a:t>ισαγγελικών</a:t>
            </a:r>
            <a:r>
              <a:rPr lang="el-GR" altLang="el-GR" b="1" dirty="0"/>
              <a:t> λειτουργών (</a:t>
            </a:r>
            <a:r>
              <a:rPr lang="el-GR" altLang="el-GR" b="1" dirty="0" err="1"/>
              <a:t>Ράικου</a:t>
            </a:r>
            <a:r>
              <a:rPr lang="el-GR" altLang="el-GR" b="1" dirty="0"/>
              <a:t>, Αγγελή </a:t>
            </a:r>
            <a:r>
              <a:rPr lang="el-GR" altLang="el-GR" b="1" dirty="0" err="1"/>
              <a:t>Κυβέλου</a:t>
            </a:r>
            <a:r>
              <a:rPr lang="el-GR" altLang="el-GR" b="1" dirty="0"/>
              <a:t>, Δημητρίου, που παραδέχεται ότι ο Αγγελής της κατήγγειλε τον Παπαγγελόπουλο ως Ρασπούτιν), </a:t>
            </a:r>
          </a:p>
          <a:p>
            <a:pPr algn="just" eaLnBrk="1" hangingPunct="1">
              <a:buFont typeface="Symbol" panose="05050102010706020507" pitchFamily="18" charset="2"/>
              <a:buChar char="Þ"/>
            </a:pPr>
            <a:r>
              <a:rPr lang="el-GR" altLang="el-GR" b="1" dirty="0"/>
              <a:t>εμπλεκομένων μαρτύρων και πιέσεων που δέχθηκαν χωρίς στοιχεία να καταγγείλουν πολιτικά πρόσωπα (</a:t>
            </a:r>
            <a:r>
              <a:rPr lang="el-GR" altLang="el-GR" b="1" dirty="0" err="1"/>
              <a:t>Φρουζής</a:t>
            </a:r>
            <a:r>
              <a:rPr lang="el-GR" altLang="el-GR" b="1" dirty="0"/>
              <a:t>, Μανίας, </a:t>
            </a:r>
            <a:r>
              <a:rPr lang="el-GR" altLang="el-GR" b="1" dirty="0" err="1"/>
              <a:t>Μανιαδάκης</a:t>
            </a:r>
            <a:r>
              <a:rPr lang="el-GR" altLang="el-GR" b="1" dirty="0"/>
              <a:t>), </a:t>
            </a:r>
          </a:p>
          <a:p>
            <a:pPr algn="just" eaLnBrk="1" hangingPunct="1">
              <a:buFont typeface="Symbol" panose="05050102010706020507" pitchFamily="18" charset="2"/>
              <a:buChar char="Þ"/>
            </a:pPr>
            <a:r>
              <a:rPr lang="el-GR" altLang="el-GR" b="1" dirty="0"/>
              <a:t>αποδόμηση μαρτύρων υπό προστασία (Κελέση/ Σαράφης) -&gt; η αξιολόγηση γίνεται και με εκτενή παράθεση διαλόγων</a:t>
            </a:r>
            <a:r>
              <a:rPr lang="en-US" altLang="el-GR" b="1" dirty="0"/>
              <a:t>.</a:t>
            </a:r>
            <a:endParaRPr lang="el-GR" altLang="el-GR" b="1" dirty="0"/>
          </a:p>
        </p:txBody>
      </p:sp>
    </p:spTree>
    <p:extLst>
      <p:ext uri="{BB962C8B-B14F-4D97-AF65-F5344CB8AC3E}">
        <p14:creationId xmlns:p14="http://schemas.microsoft.com/office/powerpoint/2010/main" val="3402786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Τίτλος 1"/>
          <p:cNvSpPr>
            <a:spLocks noGrp="1"/>
          </p:cNvSpPr>
          <p:nvPr>
            <p:ph type="title"/>
          </p:nvPr>
        </p:nvSpPr>
        <p:spPr>
          <a:xfrm>
            <a:off x="859991" y="620688"/>
            <a:ext cx="6731148" cy="1008112"/>
          </a:xfrm>
        </p:spPr>
        <p:txBody>
          <a:bodyPr>
            <a:noAutofit/>
          </a:bodyPr>
          <a:lstStyle/>
          <a:p>
            <a:pPr algn="ctr" eaLnBrk="1" hangingPunct="1"/>
            <a:r>
              <a:rPr lang="el-GR" altLang="el-GR" sz="3200" b="1" dirty="0"/>
              <a:t>ΕΝΔΕΙΚΤΙΚΕΣ ΠΡΑΞΕΙΣ ΚΑΙ ΠΑΡΑΛΕΙΨΕΙΣ</a:t>
            </a:r>
          </a:p>
        </p:txBody>
      </p:sp>
      <p:sp>
        <p:nvSpPr>
          <p:cNvPr id="22531" name="Θέση περιεχομένου 2"/>
          <p:cNvSpPr>
            <a:spLocks noGrp="1"/>
          </p:cNvSpPr>
          <p:nvPr>
            <p:ph idx="1"/>
          </p:nvPr>
        </p:nvSpPr>
        <p:spPr>
          <a:xfrm>
            <a:off x="865189" y="1844824"/>
            <a:ext cx="7669212" cy="4248472"/>
          </a:xfrm>
        </p:spPr>
        <p:txBody>
          <a:bodyPr>
            <a:normAutofit fontScale="85000" lnSpcReduction="10000"/>
          </a:bodyPr>
          <a:lstStyle/>
          <a:p>
            <a:pPr algn="just" eaLnBrk="1" hangingPunct="1"/>
            <a:r>
              <a:rPr lang="el-GR" altLang="el-GR" sz="1500" b="1" dirty="0"/>
              <a:t>Μη άμεση αποστολή φακέλου στη Βουλή για 10 πολιτικά πρόσωπα και μη αποστολή φακέλου για υπουργούς του ΣΥΡΙΖΑ, που δεν εξέδωσαν δελτίο τιμών  το 2015</a:t>
            </a:r>
          </a:p>
          <a:p>
            <a:pPr algn="just" eaLnBrk="1" hangingPunct="1"/>
            <a:r>
              <a:rPr lang="el-GR" altLang="el-GR" sz="1500" b="1" dirty="0"/>
              <a:t>Τρόπος εξέτασης μαρτύρων και μη καταγραφή όσων έλεγαν</a:t>
            </a:r>
          </a:p>
          <a:p>
            <a:pPr algn="just" eaLnBrk="1" hangingPunct="1"/>
            <a:r>
              <a:rPr lang="el-GR" altLang="el-GR" sz="1500" b="1" dirty="0"/>
              <a:t>Επιλεκτικές διαρροές σε </a:t>
            </a:r>
            <a:r>
              <a:rPr lang="el-GR" altLang="el-GR" sz="1500" b="1" dirty="0" err="1"/>
              <a:t>Βαξεβάνη</a:t>
            </a:r>
            <a:r>
              <a:rPr lang="el-GR" altLang="el-GR" sz="1500" b="1" dirty="0"/>
              <a:t> και </a:t>
            </a:r>
            <a:r>
              <a:rPr lang="el-GR" altLang="el-GR" sz="1500" b="1" dirty="0" err="1"/>
              <a:t>Φιλιππάκη</a:t>
            </a:r>
            <a:r>
              <a:rPr lang="el-GR" altLang="el-GR" sz="1500" b="1" dirty="0"/>
              <a:t> καταθέσεων, εγγράφων, αλλά  και «προφητικών» καταθέσεων ακόμη και πριν δοθούν</a:t>
            </a:r>
          </a:p>
          <a:p>
            <a:pPr algn="just" eaLnBrk="1" hangingPunct="1"/>
            <a:r>
              <a:rPr lang="el-GR" altLang="el-GR" sz="1500" b="1" dirty="0"/>
              <a:t>Μη Εμπλοκή πολιτικών προσώπων από </a:t>
            </a:r>
            <a:r>
              <a:rPr lang="en-US" altLang="el-GR" sz="1500" b="1" dirty="0"/>
              <a:t>FBI</a:t>
            </a:r>
            <a:r>
              <a:rPr lang="el-GR" altLang="el-GR" sz="1500" b="1" dirty="0"/>
              <a:t> (προκύπτει και από την απόφαση Συμβιβασμού ΗΠΑ-</a:t>
            </a:r>
            <a:r>
              <a:rPr lang="en-US" altLang="el-GR" sz="1500" b="1" dirty="0"/>
              <a:t>Novartis</a:t>
            </a:r>
            <a:r>
              <a:rPr lang="el-GR" altLang="el-GR" sz="1500" b="1" dirty="0"/>
              <a:t>) αλλά μόνο από</a:t>
            </a:r>
            <a:r>
              <a:rPr lang="en-US" altLang="el-GR" sz="1500" b="1" dirty="0"/>
              <a:t> </a:t>
            </a:r>
            <a:r>
              <a:rPr lang="el-GR" altLang="el-GR" sz="1500" b="1" dirty="0"/>
              <a:t>τους εδώ προστατευόμενους μάρτυρες</a:t>
            </a:r>
          </a:p>
          <a:p>
            <a:pPr algn="just" eaLnBrk="1" hangingPunct="1"/>
            <a:r>
              <a:rPr lang="el-GR" altLang="el-GR" sz="1500" b="1" dirty="0"/>
              <a:t>Μη αποστολή </a:t>
            </a:r>
            <a:r>
              <a:rPr lang="el-GR" altLang="el-GR" sz="1500" b="1" dirty="0" err="1"/>
              <a:t>κρισίμων</a:t>
            </a:r>
            <a:r>
              <a:rPr lang="el-GR" altLang="el-GR" sz="1500" b="1" dirty="0"/>
              <a:t> εγγράφων, ιδίως αυτών του </a:t>
            </a:r>
            <a:r>
              <a:rPr lang="en-US" altLang="el-GR" sz="1500" b="1" dirty="0"/>
              <a:t>FBI </a:t>
            </a:r>
            <a:r>
              <a:rPr lang="el-GR" altLang="el-GR" sz="1500" b="1" dirty="0"/>
              <a:t>και αρχειοθέτηση </a:t>
            </a:r>
            <a:r>
              <a:rPr lang="en-US" altLang="el-GR" sz="1500" b="1" dirty="0"/>
              <a:t>H1N1</a:t>
            </a:r>
            <a:endParaRPr lang="el-GR" altLang="el-GR" sz="1500" b="1" dirty="0"/>
          </a:p>
          <a:p>
            <a:pPr algn="just" eaLnBrk="1" hangingPunct="1"/>
            <a:r>
              <a:rPr lang="el-GR" altLang="el-GR" sz="1500" b="1" dirty="0"/>
              <a:t>Πιέσεις προσώπων να μπουν σε καθεστώς προστασίας μιλώντας χωρίς στοιχεία κατά πολιτικών (</a:t>
            </a:r>
            <a:r>
              <a:rPr lang="el-GR" altLang="el-GR" sz="1500" b="1" dirty="0" err="1"/>
              <a:t>Φρουζής</a:t>
            </a:r>
            <a:r>
              <a:rPr lang="el-GR" altLang="el-GR" sz="1500" b="1" dirty="0"/>
              <a:t>, </a:t>
            </a:r>
            <a:r>
              <a:rPr lang="el-GR" altLang="el-GR" sz="1500" b="1" dirty="0" err="1"/>
              <a:t>Μανιαδάκης</a:t>
            </a:r>
            <a:r>
              <a:rPr lang="el-GR" altLang="el-GR" sz="1500" b="1" dirty="0"/>
              <a:t>, Μανίας, </a:t>
            </a:r>
            <a:r>
              <a:rPr lang="el-GR" altLang="el-GR" sz="1500" b="1" dirty="0" err="1"/>
              <a:t>Βουλκίδης</a:t>
            </a:r>
            <a:r>
              <a:rPr lang="el-GR" altLang="el-GR" sz="1500" b="1" dirty="0"/>
              <a:t> </a:t>
            </a:r>
            <a:r>
              <a:rPr lang="el-GR" altLang="el-GR" sz="1500" b="1" dirty="0" err="1"/>
              <a:t>κλπ</a:t>
            </a:r>
            <a:r>
              <a:rPr lang="el-GR" altLang="el-GR" sz="1500" b="1" dirty="0"/>
              <a:t>)</a:t>
            </a:r>
          </a:p>
          <a:p>
            <a:pPr algn="just" eaLnBrk="1" hangingPunct="1"/>
            <a:r>
              <a:rPr lang="el-GR" altLang="el-GR" sz="1500" b="1" dirty="0"/>
              <a:t>Μη έρευνα Ιατρών και </a:t>
            </a:r>
            <a:r>
              <a:rPr lang="el-GR" altLang="el-GR" sz="1500" b="1" dirty="0" err="1"/>
              <a:t>στοχοποίηση</a:t>
            </a:r>
            <a:r>
              <a:rPr lang="el-GR" altLang="el-GR" sz="1500" b="1" dirty="0"/>
              <a:t> πολιτικών αντιπάλων</a:t>
            </a:r>
          </a:p>
          <a:p>
            <a:pPr algn="just" eaLnBrk="1" hangingPunct="1"/>
            <a:r>
              <a:rPr lang="el-GR" altLang="el-GR" sz="1500" b="1" dirty="0"/>
              <a:t>Ειδική αναφορά για παράνομη παροχή καθεστώτος προστασίας σε μάρτυρες (</a:t>
            </a:r>
            <a:r>
              <a:rPr lang="el-GR" altLang="el-GR" sz="1500" b="1" dirty="0" err="1"/>
              <a:t>Μανιαδάκης</a:t>
            </a:r>
            <a:r>
              <a:rPr lang="el-GR" altLang="el-GR" sz="1500" b="1" dirty="0"/>
              <a:t>/ «Σαράφη» και «Κελέση»)</a:t>
            </a:r>
          </a:p>
          <a:p>
            <a:pPr algn="just" eaLnBrk="1" hangingPunct="1"/>
            <a:r>
              <a:rPr lang="el-GR" altLang="el-GR" sz="1500" b="1" dirty="0"/>
              <a:t>Ειδική αναφορά για μη αποστολή εγγράφων </a:t>
            </a:r>
            <a:r>
              <a:rPr lang="en-US" altLang="el-GR" sz="1500" b="1" dirty="0"/>
              <a:t>FBI </a:t>
            </a:r>
            <a:r>
              <a:rPr lang="el-GR" altLang="el-GR" sz="1500" b="1" dirty="0"/>
              <a:t>ειδικά υπέρ πολιτικών προσώπων στην Βουλή</a:t>
            </a:r>
          </a:p>
          <a:p>
            <a:pPr algn="just" eaLnBrk="1" hangingPunct="1"/>
            <a:r>
              <a:rPr lang="el-GR" altLang="el-GR" sz="1500" b="1" dirty="0"/>
              <a:t>Έλεγχος Εισαγγελέων από ΑΠ και δη </a:t>
            </a:r>
            <a:r>
              <a:rPr lang="el-GR" altLang="el-GR" sz="1500" b="1" dirty="0" err="1"/>
              <a:t>Ζαχαρή</a:t>
            </a:r>
            <a:r>
              <a:rPr lang="el-GR" altLang="el-GR" sz="1500" b="1" dirty="0"/>
              <a:t> / </a:t>
            </a:r>
            <a:r>
              <a:rPr lang="el-GR" altLang="el-GR" sz="1500" b="1" dirty="0" err="1"/>
              <a:t>Σοφουλάκη</a:t>
            </a:r>
            <a:endParaRPr lang="el-GR" altLang="el-GR" sz="1500" b="1" dirty="0"/>
          </a:p>
          <a:p>
            <a:pPr marL="0" indent="0" algn="just" eaLnBrk="1" hangingPunct="1">
              <a:buNone/>
            </a:pPr>
            <a:endParaRPr lang="el-GR" altLang="el-GR" b="1" dirty="0"/>
          </a:p>
          <a:p>
            <a:pPr eaLnBrk="1" hangingPunct="1"/>
            <a:endParaRPr lang="el-GR" altLang="el-GR" b="1" dirty="0"/>
          </a:p>
          <a:p>
            <a:pPr eaLnBrk="1" hangingPunct="1"/>
            <a:endParaRPr lang="en-US" altLang="el-GR" b="1" dirty="0"/>
          </a:p>
        </p:txBody>
      </p:sp>
    </p:spTree>
    <p:extLst>
      <p:ext uri="{BB962C8B-B14F-4D97-AF65-F5344CB8AC3E}">
        <p14:creationId xmlns:p14="http://schemas.microsoft.com/office/powerpoint/2010/main" val="36596986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945201" y="624110"/>
            <a:ext cx="6589199" cy="572642"/>
          </a:xfrm>
        </p:spPr>
        <p:style>
          <a:lnRef idx="1">
            <a:schemeClr val="accent2"/>
          </a:lnRef>
          <a:fillRef idx="1002">
            <a:schemeClr val="lt2"/>
          </a:fillRef>
          <a:effectRef idx="1">
            <a:schemeClr val="accent2"/>
          </a:effectRef>
          <a:fontRef idx="minor">
            <a:schemeClr val="dk1"/>
          </a:fontRef>
        </p:style>
        <p:txBody>
          <a:bodyPr rtlCol="0">
            <a:normAutofit fontScale="90000"/>
          </a:bodyPr>
          <a:lstStyle/>
          <a:p>
            <a:pPr algn="ctr" eaLnBrk="1" fontAlgn="auto" hangingPunct="1">
              <a:spcAft>
                <a:spcPts val="0"/>
              </a:spcAft>
              <a:defRPr/>
            </a:pPr>
            <a:r>
              <a:rPr lang="el-GR" sz="3200" b="1" dirty="0"/>
              <a:t>ΣΤΟΧΟΠΟΙΗΣΗ ΕΙΣΑΓΓΕΛΕΩΝ</a:t>
            </a:r>
          </a:p>
        </p:txBody>
      </p:sp>
      <p:sp>
        <p:nvSpPr>
          <p:cNvPr id="3" name="2 - Θέση περιεχομένου"/>
          <p:cNvSpPr>
            <a:spLocks noGrp="1"/>
          </p:cNvSpPr>
          <p:nvPr>
            <p:ph idx="1"/>
          </p:nvPr>
        </p:nvSpPr>
        <p:spPr>
          <a:xfrm>
            <a:off x="1939164" y="1772816"/>
            <a:ext cx="6591985" cy="4320480"/>
          </a:xfrm>
        </p:spPr>
        <p:style>
          <a:lnRef idx="1">
            <a:schemeClr val="accent2"/>
          </a:lnRef>
          <a:fillRef idx="1002">
            <a:schemeClr val="lt2"/>
          </a:fillRef>
          <a:effectRef idx="1">
            <a:schemeClr val="accent2"/>
          </a:effectRef>
          <a:fontRef idx="minor">
            <a:schemeClr val="dk1"/>
          </a:fontRef>
        </p:style>
        <p:txBody>
          <a:bodyPr rtlCol="0">
            <a:normAutofit/>
          </a:bodyPr>
          <a:lstStyle/>
          <a:p>
            <a:pPr algn="just" eaLnBrk="1" fontAlgn="auto" hangingPunct="1">
              <a:spcAft>
                <a:spcPts val="0"/>
              </a:spcAft>
              <a:buFont typeface="Arial" pitchFamily="34" charset="0"/>
              <a:buChar char="•"/>
              <a:defRPr/>
            </a:pPr>
            <a:r>
              <a:rPr lang="el-GR" b="1" dirty="0" err="1"/>
              <a:t>Ράικου</a:t>
            </a:r>
            <a:r>
              <a:rPr lang="el-GR" b="1" dirty="0"/>
              <a:t> (εισαγγελέας διαφθοράς) -&gt; άρνηση να ενδώσει σε πιέσεις Παπαγγελόπουλου να φτιάξει στοιχεία κατά πολιτικών προσώπων και να στείλει φάκελο σε </a:t>
            </a:r>
            <a:r>
              <a:rPr lang="en-US" b="1" dirty="0"/>
              <a:t>B</a:t>
            </a:r>
            <a:r>
              <a:rPr lang="el-GR" b="1" dirty="0"/>
              <a:t>ουλή -&gt; </a:t>
            </a:r>
            <a:r>
              <a:rPr lang="el-GR" b="1" dirty="0" err="1"/>
              <a:t>στοχοποίησ</a:t>
            </a:r>
            <a:r>
              <a:rPr lang="en-US" b="1" dirty="0" err="1"/>
              <a:t>ή</a:t>
            </a:r>
            <a:r>
              <a:rPr lang="el-GR" b="1" dirty="0"/>
              <a:t> της με δημοσίευμα </a:t>
            </a:r>
            <a:r>
              <a:rPr lang="el-GR" b="1" dirty="0" err="1"/>
              <a:t>Βαξεβάνη</a:t>
            </a:r>
            <a:r>
              <a:rPr lang="el-GR" b="1" dirty="0"/>
              <a:t> =&gt; παραίτησή της και πειθαρχική της δίωξη.</a:t>
            </a:r>
          </a:p>
          <a:p>
            <a:pPr algn="just" eaLnBrk="1" fontAlgn="auto" hangingPunct="1">
              <a:spcAft>
                <a:spcPts val="0"/>
              </a:spcAft>
              <a:buFont typeface="Arial" pitchFamily="34" charset="0"/>
              <a:buChar char="•"/>
              <a:defRPr/>
            </a:pPr>
            <a:r>
              <a:rPr lang="el-GR" b="1" dirty="0" err="1"/>
              <a:t>Κυβέλου</a:t>
            </a:r>
            <a:r>
              <a:rPr lang="el-GR" b="1" dirty="0"/>
              <a:t> -&gt; αντίδρασή της σε ανάληψη Εισαγγελίας Διαφθοράς από </a:t>
            </a:r>
            <a:r>
              <a:rPr lang="el-GR" b="1" dirty="0" err="1"/>
              <a:t>Τουλουπάκη</a:t>
            </a:r>
            <a:r>
              <a:rPr lang="el-GR" b="1" dirty="0"/>
              <a:t> -&gt; δημοσίευμα </a:t>
            </a:r>
            <a:r>
              <a:rPr lang="el-GR" b="1" dirty="0" err="1"/>
              <a:t>στοχοποίησής</a:t>
            </a:r>
            <a:r>
              <a:rPr lang="el-GR" b="1" dirty="0"/>
              <a:t> της από </a:t>
            </a:r>
            <a:r>
              <a:rPr lang="el-GR" b="1" dirty="0" err="1"/>
              <a:t>Φιλιππάκη</a:t>
            </a:r>
            <a:r>
              <a:rPr lang="el-GR" b="1" dirty="0"/>
              <a:t> =&gt; πειθαρχική της δίωξη</a:t>
            </a:r>
          </a:p>
          <a:p>
            <a:pPr algn="just" eaLnBrk="1" fontAlgn="auto" hangingPunct="1">
              <a:spcAft>
                <a:spcPts val="0"/>
              </a:spcAft>
              <a:buFont typeface="Arial" pitchFamily="34" charset="0"/>
              <a:buChar char="•"/>
              <a:defRPr/>
            </a:pPr>
            <a:r>
              <a:rPr lang="el-GR" b="1" dirty="0"/>
              <a:t>Αγγελής (επόπτης Εισαγγελίας Διαφθοράς) -&gt; καταγγέλλει πράξεις Εισαγγελέων Διαφθοράς - &gt; καταγγέλλει πράξεις Παπαγγελόπουλου -&gt; δημοσίευμα σε βάρος του από </a:t>
            </a:r>
            <a:r>
              <a:rPr lang="el-GR" b="1" dirty="0" err="1"/>
              <a:t>Φιλιππάκη</a:t>
            </a:r>
            <a:r>
              <a:rPr lang="el-GR" b="1" dirty="0"/>
              <a:t> =&gt; παραίτησή του και πειθαρχική του δίωξη</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945201" y="624110"/>
            <a:ext cx="6587239" cy="1004690"/>
          </a:xfrm>
        </p:spPr>
        <p:txBody>
          <a:bodyPr>
            <a:normAutofit fontScale="90000"/>
          </a:bodyPr>
          <a:lstStyle/>
          <a:p>
            <a:pPr algn="ctr"/>
            <a:r>
              <a:rPr lang="el-GR" b="1" dirty="0"/>
              <a:t>ΑΣΚΗΣΗ ΔΙΩΞΗΣ ΓΙΑ ΥΠΟΘΕΣΗ </a:t>
            </a:r>
            <a:r>
              <a:rPr lang="en-US" b="1" dirty="0"/>
              <a:t>NOVARTIS</a:t>
            </a:r>
            <a:endParaRPr lang="el-GR" b="1" dirty="0"/>
          </a:p>
        </p:txBody>
      </p:sp>
      <p:sp>
        <p:nvSpPr>
          <p:cNvPr id="3" name="Θέση περιεχομένου 2"/>
          <p:cNvSpPr>
            <a:spLocks noGrp="1"/>
          </p:cNvSpPr>
          <p:nvPr>
            <p:ph idx="1"/>
          </p:nvPr>
        </p:nvSpPr>
        <p:spPr>
          <a:xfrm>
            <a:off x="1691680" y="1988840"/>
            <a:ext cx="6984776" cy="4608512"/>
          </a:xfrm>
        </p:spPr>
        <p:txBody>
          <a:bodyPr>
            <a:normAutofit/>
          </a:bodyPr>
          <a:lstStyle/>
          <a:p>
            <a:pPr algn="just"/>
            <a:r>
              <a:rPr lang="el-GR" sz="1400" b="1" dirty="0"/>
              <a:t>ΗΘΙΚΗ ΑΥΤΟΥΡΓΙΑ ΣΕ ΚΑΚΟΥΡΓΗΜΑΤΙΚΗ ΚΑΤΑΧΡΗΣΗ ΕΞΟΥΣΙΑΣ (239 ΠΚ) σε πράξεις Εισαγγελέων Διαφθοράς με στόχο τη δίωξη δέκα πολιτικών προσώπων και παράλληλη παράλειψη δίωξης των υπουργών του ΣΥΡΙΖΑ που δεν εξέδωσαν δελτίο τιμών κατά το έτος 2015.</a:t>
            </a:r>
          </a:p>
          <a:p>
            <a:pPr algn="just"/>
            <a:r>
              <a:rPr lang="el-GR" sz="1400" b="1" dirty="0"/>
              <a:t>ΗΘΙΚΗ ΑΥΤΟΥΡΓΙΑ ΣΕ ΠΛΗΜ/ΤΙΚΗ ΚΑΤΑΧΡΗΣΗ ΕΞΟΥΣΙΑΣ (239 ΠΚ) σε πράξεις Εισαγγελέων Διαφθοράς που μεταχειρίστηκαν εκβιαστικά μέσα σε καταθέσεις μαρτύρων.</a:t>
            </a:r>
          </a:p>
          <a:p>
            <a:pPr algn="just"/>
            <a:r>
              <a:rPr lang="el-GR" sz="1400" b="1" dirty="0"/>
              <a:t>ΗΘΙΚΗ ΑΥΤΟΥΡΓΙΑ ΣΕ ΠΑΡΑΒΑΣΗ ΚΑΘΗΚΟΝΤΟΣ (259 ΠΚ) σε πράξεις και παραλείψεις Εισαγγελέων Διαφθοράς</a:t>
            </a:r>
          </a:p>
          <a:p>
            <a:pPr algn="just"/>
            <a:r>
              <a:rPr lang="el-GR" sz="1400" b="1" dirty="0"/>
              <a:t>ΠΑΡΑΒΑΣΗ ΚΑΘΗΚΟΝΤΟΣ (259 ΠΚ) όντας υπάλληλος και δη Αναπληρωτής Υπουργός Δικαιοσύνης με αρμοδιότητα τη διαφθορά καθώς με πρόθεση </a:t>
            </a:r>
            <a:r>
              <a:rPr lang="el-GR" sz="1400" b="1" dirty="0" err="1"/>
              <a:t>παρέβη</a:t>
            </a:r>
            <a:r>
              <a:rPr lang="el-GR" sz="1400" b="1" dirty="0"/>
              <a:t> τα καθήκοντα του παρεμβαίνοντας στο έργο των Εισαγγελέων Διαφθοράς</a:t>
            </a:r>
            <a:r>
              <a:rPr lang="en-US" sz="1400" b="1" dirty="0"/>
              <a:t> </a:t>
            </a:r>
            <a:r>
              <a:rPr lang="el-GR" sz="1400" b="1" dirty="0"/>
              <a:t>ιδίως της </a:t>
            </a:r>
            <a:r>
              <a:rPr lang="el-GR" sz="1400" b="1" dirty="0" err="1"/>
              <a:t>κας</a:t>
            </a:r>
            <a:r>
              <a:rPr lang="el-GR" sz="1400" b="1" dirty="0"/>
              <a:t> </a:t>
            </a:r>
            <a:r>
              <a:rPr lang="el-GR" sz="1400" b="1" dirty="0" err="1"/>
              <a:t>Ράικου</a:t>
            </a:r>
            <a:r>
              <a:rPr lang="el-GR" sz="1400" b="1" dirty="0"/>
              <a:t> που της ζήτησε να φτιάξει στοιχεία σε βάρος πολιτικών και να στείλει το φάκελο στη Βουλή.</a:t>
            </a:r>
          </a:p>
        </p:txBody>
      </p:sp>
    </p:spTree>
    <p:extLst>
      <p:ext uri="{BB962C8B-B14F-4D97-AF65-F5344CB8AC3E}">
        <p14:creationId xmlns:p14="http://schemas.microsoft.com/office/powerpoint/2010/main" val="843798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123414" y="2420888"/>
            <a:ext cx="6410986" cy="3888432"/>
          </a:xfrm>
          <a:ln>
            <a:miter lim="800000"/>
            <a:headEnd/>
            <a:tailEnd/>
          </a:ln>
        </p:spPr>
        <p:style>
          <a:lnRef idx="0">
            <a:scrgbClr r="0" g="0" b="0"/>
          </a:lnRef>
          <a:fillRef idx="1002">
            <a:schemeClr val="lt2"/>
          </a:fillRef>
          <a:effectRef idx="0">
            <a:scrgbClr r="0" g="0" b="0"/>
          </a:effectRef>
          <a:fontRef idx="major"/>
        </p:style>
        <p:txBody>
          <a:bodyPr>
            <a:normAutofit/>
          </a:bodyPr>
          <a:lstStyle/>
          <a:p>
            <a:pPr marL="0" lvl="0" indent="0" algn="just">
              <a:buNone/>
            </a:pPr>
            <a:r>
              <a:rPr lang="el-GR" sz="1500" b="1" dirty="0"/>
              <a:t>1. ΠΙΕΣΕΙΣ ΠΑΠΑΓΓΕΛΟΠΟΥΛΟΥ ΣΤΙΣ ΑΚΟΛΟΥΘΕΣ ΥΠΟΘΕΣΕΙΣ ΠΟΥ ΧΕΙΡΙΖΟΤΑΝ Ο ΟΙΚΟΝΟΜΙΚΟΣ ΕΙΣΑΓΓΕΛΕΑΣ ΑΘΑΝΑΣΙΟΥ</a:t>
            </a:r>
          </a:p>
          <a:p>
            <a:pPr lvl="0" algn="just"/>
            <a:r>
              <a:rPr lang="el-GR" sz="1500" b="1" dirty="0"/>
              <a:t>ΥΠΟΘΕΣΗ ΔΗΜΟΣΙΟΓΡΑΦΟΥ ΠΑΠΑΧΡΗΣΤΟΥ</a:t>
            </a:r>
          </a:p>
          <a:p>
            <a:pPr lvl="0" algn="just"/>
            <a:r>
              <a:rPr lang="el-GR" sz="1500" b="1" dirty="0"/>
              <a:t>ΥΠΟΘΕΣΗ ΙΔΙΟΚΤΗΤΗ ΚΑΝΑΛΙΟΥ</a:t>
            </a:r>
          </a:p>
          <a:p>
            <a:pPr lvl="0" algn="just"/>
            <a:r>
              <a:rPr lang="el-GR" sz="1500" b="1" dirty="0"/>
              <a:t>ΥΠΟΘΕΣΗ ΒΓΕΝΟΠΟΥΛΟΥ</a:t>
            </a:r>
          </a:p>
          <a:p>
            <a:pPr lvl="0" algn="just"/>
            <a:r>
              <a:rPr lang="el-GR" sz="1500" b="1" dirty="0"/>
              <a:t>ΥΠΟΘΕΣΗ ΤΡΑΠΕΖΩΝ</a:t>
            </a:r>
          </a:p>
          <a:p>
            <a:pPr lvl="0" algn="just"/>
            <a:r>
              <a:rPr lang="el-GR" sz="1500" b="1" dirty="0"/>
              <a:t>ΠΑΡΕΜΒΑΣΕΙΣ ΣΤΙΣ ΥΠΟΘΕΣΕΙΣ ΤΙΣ ΣΧΕΤΙΚΕΣ ΜΕ ΤΙΣ ΛΙΣΤΕΣ</a:t>
            </a:r>
          </a:p>
          <a:p>
            <a:pPr marL="0" lvl="0" indent="0" algn="just">
              <a:buNone/>
            </a:pPr>
            <a:r>
              <a:rPr lang="el-GR" sz="1500" b="1" dirty="0"/>
              <a:t>2. ΠΙΕΣΗ ΠΑΠΑΓΓΕΛΟΠΟΥΛΟΥ ΣΕ ΕΙΣΑΓΓΕΛΕΑ ΤΣΑΤΑΝΗ ΓΙΑ ΥΠΟΘΕΣΗ ΒΓΕΝΟΠΟΥΛΟΥ -&gt; δεν ενδίδει -&gt; δημοσίευμα και καταγγελία από </a:t>
            </a:r>
            <a:r>
              <a:rPr lang="el-GR" sz="1500" b="1" dirty="0" err="1"/>
              <a:t>Βαξεβάνη</a:t>
            </a:r>
            <a:r>
              <a:rPr lang="el-GR" sz="1500" b="1" dirty="0"/>
              <a:t> -&gt; πειθαρχικός έλεγχος -&gt; απαλλαγή της -&gt; αλλαγή νόμου και νέος πειθαρχικός έλεγχος και δημοσίευμα από </a:t>
            </a:r>
            <a:r>
              <a:rPr lang="el-GR" sz="1500" b="1" dirty="0" err="1"/>
              <a:t>Φιλιππάκη</a:t>
            </a:r>
            <a:endParaRPr lang="el-GR" sz="1500" b="1" dirty="0"/>
          </a:p>
          <a:p>
            <a:pPr algn="just" eaLnBrk="1" hangingPunct="1">
              <a:defRPr/>
            </a:pPr>
            <a:endParaRPr lang="en-US" dirty="0"/>
          </a:p>
        </p:txBody>
      </p:sp>
      <p:sp>
        <p:nvSpPr>
          <p:cNvPr id="4" name="Τίτλος 3"/>
          <p:cNvSpPr>
            <a:spLocks noGrp="1"/>
          </p:cNvSpPr>
          <p:nvPr>
            <p:ph type="title"/>
          </p:nvPr>
        </p:nvSpPr>
        <p:spPr>
          <a:xfrm>
            <a:off x="1945201" y="624110"/>
            <a:ext cx="6589199" cy="1076698"/>
          </a:xfrm>
        </p:spPr>
        <p:txBody>
          <a:bodyPr>
            <a:normAutofit fontScale="90000"/>
          </a:bodyPr>
          <a:lstStyle/>
          <a:p>
            <a:pPr algn="ctr"/>
            <a:r>
              <a:rPr lang="el-GR" b="1" dirty="0"/>
              <a:t>ΥΠΟΘΕΣΕΙΣ ΕΙΣΑΓΓΕΛΕΩΝ ΑΘΑΝΑΣΙΟΥ / ΤΣΑΤΑΝΗ</a:t>
            </a:r>
          </a:p>
        </p:txBody>
      </p:sp>
    </p:spTree>
    <p:extLst>
      <p:ext uri="{BB962C8B-B14F-4D97-AF65-F5344CB8AC3E}">
        <p14:creationId xmlns:p14="http://schemas.microsoft.com/office/powerpoint/2010/main" val="339946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763688" y="620688"/>
            <a:ext cx="6698704" cy="860674"/>
          </a:xfrm>
          <a:ln>
            <a:miter lim="800000"/>
            <a:headEnd/>
            <a:tailEnd/>
          </a:ln>
        </p:spPr>
        <p:style>
          <a:lnRef idx="0">
            <a:scrgbClr r="0" g="0" b="0"/>
          </a:lnRef>
          <a:fillRef idx="1002">
            <a:schemeClr val="lt2"/>
          </a:fillRef>
          <a:effectRef idx="0">
            <a:scrgbClr r="0" g="0" b="0"/>
          </a:effectRef>
          <a:fontRef idx="major"/>
        </p:style>
        <p:txBody>
          <a:bodyPr/>
          <a:lstStyle/>
          <a:p>
            <a:pPr algn="ctr" eaLnBrk="1" hangingPunct="1">
              <a:defRPr/>
            </a:pPr>
            <a:r>
              <a:rPr lang="el-GR" b="1" dirty="0"/>
              <a:t>ΑΣΚΗΣΗ ΠΟΙΝΙΚΗΣ ΔΙΩΞΗΣ</a:t>
            </a:r>
            <a:endParaRPr lang="en-US" b="1" dirty="0"/>
          </a:p>
        </p:txBody>
      </p:sp>
      <p:sp>
        <p:nvSpPr>
          <p:cNvPr id="3" name="2 - Θέση περιεχομένου"/>
          <p:cNvSpPr>
            <a:spLocks noGrp="1"/>
          </p:cNvSpPr>
          <p:nvPr>
            <p:ph idx="1"/>
          </p:nvPr>
        </p:nvSpPr>
        <p:spPr>
          <a:xfrm>
            <a:off x="1837656" y="1700808"/>
            <a:ext cx="6624736" cy="4608512"/>
          </a:xfrm>
          <a:ln>
            <a:miter lim="800000"/>
            <a:headEnd/>
            <a:tailEnd/>
          </a:ln>
        </p:spPr>
        <p:style>
          <a:lnRef idx="0">
            <a:scrgbClr r="0" g="0" b="0"/>
          </a:lnRef>
          <a:fillRef idx="1002">
            <a:schemeClr val="lt2"/>
          </a:fillRef>
          <a:effectRef idx="0">
            <a:scrgbClr r="0" g="0" b="0"/>
          </a:effectRef>
          <a:fontRef idx="major"/>
        </p:style>
        <p:txBody>
          <a:bodyPr>
            <a:normAutofit/>
          </a:bodyPr>
          <a:lstStyle/>
          <a:p>
            <a:pPr algn="just">
              <a:buFont typeface="Arial" charset="0"/>
              <a:buChar char="•"/>
              <a:defRPr/>
            </a:pPr>
            <a:r>
              <a:rPr lang="el-GR" sz="2100" b="1" dirty="0"/>
              <a:t>ΠΑΡΑΒΑΣΗ ΚΑΘΗΚΟΝΤΟΣ (259 ΠΚ) όντας υπάλληλος και δη Αναπληρωτής Υπουργός Δικαιοσύνης με αρμοδιότητα τη διαφθορά με πρόθεση </a:t>
            </a:r>
            <a:r>
              <a:rPr lang="el-GR" sz="2100" b="1" dirty="0" err="1"/>
              <a:t>παρέβη</a:t>
            </a:r>
            <a:r>
              <a:rPr lang="el-GR" sz="2100" b="1" dirty="0"/>
              <a:t> τα καθήκοντα του παρεμβαίνοντας στο έργο του οικονομικού εισαγγελέα Αθανασίου στις ανωτέρω υποθέσεις και στο έργο της </a:t>
            </a:r>
            <a:r>
              <a:rPr lang="el-GR" sz="2100" b="1" dirty="0" err="1"/>
              <a:t>αντιεισαγγελέως</a:t>
            </a:r>
            <a:r>
              <a:rPr lang="el-GR" sz="2100" b="1" dirty="0"/>
              <a:t> Εφετών </a:t>
            </a:r>
            <a:r>
              <a:rPr lang="el-GR" sz="2100" b="1" dirty="0" err="1"/>
              <a:t>Τσατάνη</a:t>
            </a:r>
            <a:r>
              <a:rPr lang="el-GR" sz="2100" b="1" dirty="0"/>
              <a:t> στην υπόθεση </a:t>
            </a:r>
            <a:r>
              <a:rPr lang="el-GR" sz="2100" b="1" dirty="0" err="1"/>
              <a:t>Βγενόπουλου</a:t>
            </a:r>
            <a:r>
              <a:rPr lang="el-GR" sz="2100" b="1" dirty="0"/>
              <a:t>.</a:t>
            </a:r>
          </a:p>
          <a:p>
            <a:pPr algn="just">
              <a:buFont typeface="Arial" charset="0"/>
              <a:buChar char="•"/>
              <a:defRPr/>
            </a:pPr>
            <a:endParaRPr lang="el-GR" dirty="0"/>
          </a:p>
          <a:p>
            <a:pPr algn="just" eaLnBrk="1" hangingPunct="1">
              <a:buFont typeface="Arial" charset="0"/>
              <a:buChar char="•"/>
              <a:defRPr/>
            </a:pPr>
            <a:endParaRPr lang="en-US" dirty="0"/>
          </a:p>
        </p:txBody>
      </p:sp>
    </p:spTree>
    <p:extLst>
      <p:ext uri="{BB962C8B-B14F-4D97-AF65-F5344CB8AC3E}">
        <p14:creationId xmlns:p14="http://schemas.microsoft.com/office/powerpoint/2010/main" val="4097654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945201" y="624110"/>
            <a:ext cx="6589199" cy="1004690"/>
          </a:xfrm>
          <a:solidFill>
            <a:schemeClr val="bg1"/>
          </a:solidFill>
          <a:ln>
            <a:miter lim="800000"/>
            <a:headEnd/>
            <a:tailEnd/>
          </a:ln>
        </p:spPr>
        <p:style>
          <a:lnRef idx="0">
            <a:scrgbClr r="0" g="0" b="0"/>
          </a:lnRef>
          <a:fillRef idx="1002">
            <a:schemeClr val="lt2"/>
          </a:fillRef>
          <a:effectRef idx="0">
            <a:scrgbClr r="0" g="0" b="0"/>
          </a:effectRef>
          <a:fontRef idx="major"/>
        </p:style>
        <p:txBody>
          <a:bodyPr/>
          <a:lstStyle/>
          <a:p>
            <a:pPr algn="ctr" eaLnBrk="1" hangingPunct="1">
              <a:defRPr/>
            </a:pPr>
            <a:r>
              <a:rPr lang="el-GR" b="1" dirty="0"/>
              <a:t>ΥΠΟΘΕΣΗ ΣΑΜΠΥ ΜΙΩΝΗ </a:t>
            </a:r>
            <a:endParaRPr lang="en-US" b="1" dirty="0"/>
          </a:p>
        </p:txBody>
      </p:sp>
      <p:sp>
        <p:nvSpPr>
          <p:cNvPr id="3" name="2 - Θέση περιεχομένου"/>
          <p:cNvSpPr>
            <a:spLocks noGrp="1"/>
          </p:cNvSpPr>
          <p:nvPr>
            <p:ph idx="1"/>
          </p:nvPr>
        </p:nvSpPr>
        <p:spPr>
          <a:xfrm>
            <a:off x="1942415" y="2133600"/>
            <a:ext cx="6446009" cy="4391744"/>
          </a:xfrm>
          <a:ln>
            <a:miter lim="800000"/>
            <a:headEnd/>
            <a:tailEnd/>
          </a:ln>
        </p:spPr>
        <p:style>
          <a:lnRef idx="0">
            <a:scrgbClr r="0" g="0" b="0"/>
          </a:lnRef>
          <a:fillRef idx="1002">
            <a:schemeClr val="lt2"/>
          </a:fillRef>
          <a:effectRef idx="0">
            <a:scrgbClr r="0" g="0" b="0"/>
          </a:effectRef>
          <a:fontRef idx="major"/>
        </p:style>
        <p:txBody>
          <a:bodyPr>
            <a:normAutofit fontScale="85000" lnSpcReduction="10000"/>
          </a:bodyPr>
          <a:lstStyle/>
          <a:p>
            <a:pPr algn="just" eaLnBrk="1" hangingPunct="1">
              <a:buFont typeface="Arial" charset="0"/>
              <a:buChar char="•"/>
              <a:defRPr/>
            </a:pPr>
            <a:r>
              <a:rPr lang="el-GR" b="1" dirty="0" err="1"/>
              <a:t>Στοχοποίηση</a:t>
            </a:r>
            <a:r>
              <a:rPr lang="el-GR" b="1" dirty="0"/>
              <a:t> </a:t>
            </a:r>
            <a:r>
              <a:rPr lang="el-GR" b="1" dirty="0" err="1"/>
              <a:t>Σάμπυ</a:t>
            </a:r>
            <a:r>
              <a:rPr lang="el-GR" b="1" dirty="0"/>
              <a:t> </a:t>
            </a:r>
            <a:r>
              <a:rPr lang="el-GR" b="1" dirty="0" err="1"/>
              <a:t>Μιωνή</a:t>
            </a:r>
            <a:r>
              <a:rPr lang="el-GR" b="1" dirty="0"/>
              <a:t> από </a:t>
            </a:r>
            <a:r>
              <a:rPr lang="el-GR" b="1" dirty="0" err="1"/>
              <a:t>Φιλιππάκη</a:t>
            </a:r>
            <a:r>
              <a:rPr lang="el-GR" b="1" dirty="0"/>
              <a:t>/ </a:t>
            </a:r>
            <a:r>
              <a:rPr lang="el-GR" b="1" dirty="0" err="1"/>
              <a:t>Τάρκα</a:t>
            </a:r>
            <a:r>
              <a:rPr lang="el-GR" b="1" dirty="0"/>
              <a:t>/ Παπαδάκου</a:t>
            </a:r>
          </a:p>
          <a:p>
            <a:pPr algn="just" eaLnBrk="1" hangingPunct="1">
              <a:buFont typeface="Arial" charset="0"/>
              <a:buChar char="•"/>
              <a:defRPr/>
            </a:pPr>
            <a:r>
              <a:rPr lang="el-GR" b="1" dirty="0"/>
              <a:t>Συνάντηση στο Μαξίμου Παπαγγελόπουλου/ Παππά/ </a:t>
            </a:r>
            <a:r>
              <a:rPr lang="el-GR" b="1" dirty="0" err="1"/>
              <a:t>Μιωνή</a:t>
            </a:r>
            <a:r>
              <a:rPr lang="el-GR" b="1" dirty="0"/>
              <a:t> 2016 και εκβίασή του προκειμένου να δώσει λεφτά σε </a:t>
            </a:r>
            <a:r>
              <a:rPr lang="el-GR" b="1" dirty="0" err="1"/>
              <a:t>Φιλιππάκη</a:t>
            </a:r>
            <a:r>
              <a:rPr lang="el-GR" b="1" dirty="0"/>
              <a:t> για να πάψουν οι παράνομες διώξεις αυτού και των συνεργατών του</a:t>
            </a:r>
          </a:p>
          <a:p>
            <a:pPr algn="just" eaLnBrk="1" hangingPunct="1">
              <a:buFont typeface="Arial" charset="0"/>
              <a:buChar char="•"/>
              <a:defRPr/>
            </a:pPr>
            <a:r>
              <a:rPr lang="el-GR" b="1" dirty="0"/>
              <a:t>Δεν ενδίδει ο </a:t>
            </a:r>
            <a:r>
              <a:rPr lang="el-GR" b="1" dirty="0" err="1"/>
              <a:t>Μιωνής</a:t>
            </a:r>
            <a:r>
              <a:rPr lang="el-GR" b="1" dirty="0"/>
              <a:t> και </a:t>
            </a:r>
            <a:r>
              <a:rPr lang="el-GR" b="1" dirty="0" err="1"/>
              <a:t>στοχοποιείται</a:t>
            </a:r>
            <a:r>
              <a:rPr lang="el-GR" b="1" dirty="0"/>
              <a:t> με δικαστικές διώξεις από αναφορές </a:t>
            </a:r>
            <a:r>
              <a:rPr lang="el-GR" b="1" dirty="0" err="1"/>
              <a:t>Φιλιππάκη</a:t>
            </a:r>
            <a:endParaRPr lang="el-GR" b="1" dirty="0"/>
          </a:p>
          <a:p>
            <a:pPr algn="just" eaLnBrk="1" hangingPunct="1">
              <a:buFont typeface="Arial" charset="0"/>
              <a:buChar char="•"/>
              <a:defRPr/>
            </a:pPr>
            <a:r>
              <a:rPr lang="el-GR" b="1" dirty="0"/>
              <a:t>Ηχητικό Παππά που αποδέχεται τα ανωτέρω και μάλιστα ο Παππάς ζητά </a:t>
            </a:r>
            <a:r>
              <a:rPr lang="el-GR" b="1" dirty="0" err="1"/>
              <a:t>στοχοποίηση</a:t>
            </a:r>
            <a:r>
              <a:rPr lang="el-GR" b="1" dirty="0"/>
              <a:t> χωρίς στοιχεία της </a:t>
            </a:r>
            <a:r>
              <a:rPr lang="el-GR" b="1" dirty="0" err="1"/>
              <a:t>κας</a:t>
            </a:r>
            <a:r>
              <a:rPr lang="el-GR" b="1" dirty="0"/>
              <a:t> </a:t>
            </a:r>
            <a:r>
              <a:rPr lang="el-GR" b="1" dirty="0" err="1"/>
              <a:t>Μαρέβας</a:t>
            </a:r>
            <a:r>
              <a:rPr lang="el-GR" b="1" dirty="0"/>
              <a:t> </a:t>
            </a:r>
            <a:r>
              <a:rPr lang="el-GR" b="1" dirty="0" err="1"/>
              <a:t>Γκραμπόφσκι</a:t>
            </a:r>
            <a:endParaRPr lang="el-GR" b="1" dirty="0"/>
          </a:p>
          <a:p>
            <a:pPr algn="just" eaLnBrk="1" hangingPunct="1">
              <a:buFont typeface="Arial" charset="0"/>
              <a:buChar char="•"/>
              <a:defRPr/>
            </a:pPr>
            <a:r>
              <a:rPr lang="el-GR" b="1" dirty="0"/>
              <a:t>Νέα συνάντηση 2018 και υπογραφή συμφωνητικού που αναλαμβάνει </a:t>
            </a:r>
            <a:r>
              <a:rPr lang="el-GR" b="1" dirty="0" err="1"/>
              <a:t>Φιλιππάκης</a:t>
            </a:r>
            <a:r>
              <a:rPr lang="el-GR" b="1" dirty="0"/>
              <a:t> για να κλείσουν ανοικτές ποινικές υποθέσεις </a:t>
            </a:r>
            <a:r>
              <a:rPr lang="el-GR" b="1" dirty="0" err="1"/>
              <a:t>Μιωνή</a:t>
            </a:r>
            <a:r>
              <a:rPr lang="el-GR" b="1" dirty="0"/>
              <a:t> με εγγυητή τον Παπαγγελόπουλο</a:t>
            </a:r>
          </a:p>
          <a:p>
            <a:pPr algn="just" eaLnBrk="1" hangingPunct="1">
              <a:buFont typeface="Arial" charset="0"/>
              <a:buChar char="•"/>
              <a:defRPr/>
            </a:pPr>
            <a:r>
              <a:rPr lang="el-GR" b="1" dirty="0"/>
              <a:t>Συνάντηση με Παπαγγελόπουλο για να ερευνηθεί εάν τηρούνται οι όροι συμφωνητικού, δηλαδή πως προχωρούν οι δικαστικές διαδικασίες</a:t>
            </a:r>
            <a:endParaRPr lang="en-US" b="1" dirty="0"/>
          </a:p>
        </p:txBody>
      </p:sp>
    </p:spTree>
    <p:extLst>
      <p:ext uri="{BB962C8B-B14F-4D97-AF65-F5344CB8AC3E}">
        <p14:creationId xmlns:p14="http://schemas.microsoft.com/office/powerpoint/2010/main" val="25411301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600200"/>
            <a:ext cx="8229600" cy="5069160"/>
          </a:xfrm>
        </p:spPr>
        <p:style>
          <a:lnRef idx="0">
            <a:scrgbClr r="0" g="0" b="0"/>
          </a:lnRef>
          <a:fillRef idx="1002">
            <a:schemeClr val="lt2"/>
          </a:fillRef>
          <a:effectRef idx="0">
            <a:scrgbClr r="0" g="0" b="0"/>
          </a:effectRef>
          <a:fontRef idx="major"/>
        </p:style>
        <p:txBody>
          <a:bodyPr>
            <a:normAutofit/>
          </a:bodyPr>
          <a:lstStyle/>
          <a:p>
            <a:pPr algn="just">
              <a:defRPr/>
            </a:pPr>
            <a:r>
              <a:rPr lang="el-GR" b="1" dirty="0"/>
              <a:t>ΚΑΚΟΥΡΓΗΜΑΤΙΚΗ ΑΠΟΠΕΙΡΑ ΕΚΒΙΑΣΗΣ (385 ΠΚ) ήτοι με σκοπό να αποκομίσει ο ίδιος (Παπαγγελόπουλος) και ο εκδότης Ιωάννης </a:t>
            </a:r>
            <a:r>
              <a:rPr lang="el-GR" b="1" dirty="0" err="1"/>
              <a:t>Φιλιππάκης</a:t>
            </a:r>
            <a:r>
              <a:rPr lang="el-GR" b="1" dirty="0"/>
              <a:t> παράνομο περιουσιακό όφελος 350.000 ευρώ, αποπειράθηκε να εξαναγκάσει με απειλές τον επιχειρηματία </a:t>
            </a:r>
            <a:r>
              <a:rPr lang="el-GR" b="1" dirty="0" err="1"/>
              <a:t>Σάμπυ</a:t>
            </a:r>
            <a:r>
              <a:rPr lang="el-GR" b="1" dirty="0"/>
              <a:t> </a:t>
            </a:r>
            <a:r>
              <a:rPr lang="el-GR" b="1" dirty="0" err="1"/>
              <a:t>Μιωνή</a:t>
            </a:r>
            <a:r>
              <a:rPr lang="el-GR" b="1" dirty="0"/>
              <a:t> σε πράξη και δη στην παροχή του ποσού των 350.000 ευρώ, που δεν όφειλε να καταβάλει. Οι απειλές συνίσταντο στο ότι θα συνεχίσει αυτός (ο </a:t>
            </a:r>
            <a:r>
              <a:rPr lang="el-GR" b="1" dirty="0" err="1"/>
              <a:t>Σάμπυ</a:t>
            </a:r>
            <a:r>
              <a:rPr lang="el-GR" b="1" dirty="0"/>
              <a:t> </a:t>
            </a:r>
            <a:r>
              <a:rPr lang="el-GR" b="1" dirty="0" err="1"/>
              <a:t>Μιωνής</a:t>
            </a:r>
            <a:r>
              <a:rPr lang="el-GR" b="1" dirty="0"/>
              <a:t>) και οι συνεργάτες του να υφίστανται παράνομες διώξεις</a:t>
            </a:r>
          </a:p>
          <a:p>
            <a:pPr algn="just">
              <a:defRPr/>
            </a:pPr>
            <a:r>
              <a:rPr lang="el-GR" b="1" dirty="0"/>
              <a:t>ΔΩΡΟΛΗΨΙΑ ΠΟΛΙΤΙΚΟΥ ΑΞΙΩΜΑΤΟΥΧΟΥ (159 παρ. ΠΚ) ζήτησε για τον εαυτόν του και άλλον και δη τον εκδότη Ιωάννη </a:t>
            </a:r>
            <a:r>
              <a:rPr lang="el-GR" b="1" dirty="0" err="1"/>
              <a:t>Φιλιππάκη</a:t>
            </a:r>
            <a:r>
              <a:rPr lang="el-GR" b="1" dirty="0"/>
              <a:t> το ποσό που προσδιορίστηκε στα 350.000 ευρώ ως αντάλλαγμα που δεν δικαιούνταν για πράξεις και παραλήψεις που ανάγεται στα καθήκοντα του ως Αναπληρωτή Υπουργού Δικαιοσύνης, αλλά και αντίκεινται σε αυτά, καθώς με αυτό το αντάλλαγμα θα διασφάλιζε να μην συνεχίσουν ο </a:t>
            </a:r>
            <a:r>
              <a:rPr lang="el-GR" b="1" dirty="0" err="1"/>
              <a:t>Σάμπυ</a:t>
            </a:r>
            <a:r>
              <a:rPr lang="el-GR" b="1" dirty="0"/>
              <a:t> </a:t>
            </a:r>
            <a:r>
              <a:rPr lang="el-GR" b="1" dirty="0" err="1"/>
              <a:t>Μυωνής</a:t>
            </a:r>
            <a:r>
              <a:rPr lang="el-GR" b="1" dirty="0"/>
              <a:t> και οι συνεργάτες του να υφίστανται τις παράνομες διώξεις που είχε προκαλέσει</a:t>
            </a:r>
          </a:p>
          <a:p>
            <a:pPr algn="just">
              <a:defRPr/>
            </a:pPr>
            <a:r>
              <a:rPr lang="el-GR" b="1" dirty="0"/>
              <a:t>ΔΩΡΟΛΗΨΙΑ ΥΠΑΛΛΗΛΟΥ (235 ΠΚ): ως ανωτέρω</a:t>
            </a:r>
          </a:p>
          <a:p>
            <a:pPr>
              <a:defRPr/>
            </a:pPr>
            <a:endParaRPr lang="el-GR" dirty="0"/>
          </a:p>
        </p:txBody>
      </p:sp>
      <p:sp>
        <p:nvSpPr>
          <p:cNvPr id="4" name="Τίτλος 3"/>
          <p:cNvSpPr>
            <a:spLocks noGrp="1"/>
          </p:cNvSpPr>
          <p:nvPr>
            <p:ph type="title"/>
          </p:nvPr>
        </p:nvSpPr>
        <p:spPr>
          <a:xfrm>
            <a:off x="1907704" y="476672"/>
            <a:ext cx="6589199" cy="976090"/>
          </a:xfrm>
        </p:spPr>
        <p:txBody>
          <a:bodyPr>
            <a:normAutofit fontScale="90000"/>
          </a:bodyPr>
          <a:lstStyle/>
          <a:p>
            <a:pPr algn="ctr"/>
            <a:r>
              <a:rPr lang="el-GR" b="1" dirty="0"/>
              <a:t>ΑΣΚΗΣΗ ΠΟΙΝΙΚΗΣ ΔΙΩΞΗΣ ΓΙΑ ΜΙΩΝΗ </a:t>
            </a:r>
          </a:p>
        </p:txBody>
      </p:sp>
    </p:spTree>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582</TotalTime>
  <Words>1169</Words>
  <Application>Microsoft Office PowerPoint</Application>
  <PresentationFormat>Προβολή στην οθόνη (4:3)</PresentationFormat>
  <Paragraphs>73</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Wisp</vt:lpstr>
      <vt:lpstr>ΠΟΡΙΣΜΑ ΕΙΔΙΚΗΣ ΠΡΟΚΑΤΑΡΚΤΙΚΗΣ ΕΠΙΤΡΟΠΗΣ  </vt:lpstr>
      <vt:lpstr>ΥΠΟΘΕΣΗ NOVARTIS</vt:lpstr>
      <vt:lpstr>ΕΝΔΕΙΚΤΙΚΕΣ ΠΡΑΞΕΙΣ ΚΑΙ ΠΑΡΑΛΕΙΨΕΙΣ</vt:lpstr>
      <vt:lpstr>ΣΤΟΧΟΠΟΙΗΣΗ ΕΙΣΑΓΓΕΛΕΩΝ</vt:lpstr>
      <vt:lpstr>ΑΣΚΗΣΗ ΔΙΩΞΗΣ ΓΙΑ ΥΠΟΘΕΣΗ NOVARTIS</vt:lpstr>
      <vt:lpstr>ΥΠΟΘΕΣΕΙΣ ΕΙΣΑΓΓΕΛΕΩΝ ΑΘΑΝΑΣΙΟΥ / ΤΣΑΤΑΝΗ</vt:lpstr>
      <vt:lpstr>ΑΣΚΗΣΗ ΠΟΙΝΙΚΗΣ ΔΙΩΞΗΣ</vt:lpstr>
      <vt:lpstr>ΥΠΟΘΕΣΗ ΣΑΜΠΥ ΜΙΩΝΗ </vt:lpstr>
      <vt:lpstr>ΑΣΚΗΣΗ ΠΟΙΝΙΚΗΣ ΔΙΩΞΗΣ ΓΙΑ ΜΙΩΝΗ </vt:lpstr>
      <vt:lpstr>ΕΙΔΙΚΩΣ Η ΣΥΜΜΟΡΙΑ </vt:lpstr>
      <vt:lpstr>ΑΣΚΗΣΗ ΠΟΙΝΙΚΗΣ ΔΙΩΞΗΣ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ΚΛΙΝΙΚΕΣ ΔΟΚΙΜΕΣ ΜΕ ΣΚΕΥΑΣΜΑΤΑ PLACEBO</dc:title>
  <dc:creator>ΘΑΝΟΣ ΠΛΕΥΡΗΣ</dc:creator>
  <cp:lastModifiedBy>Georgios Mylonakis</cp:lastModifiedBy>
  <cp:revision>82</cp:revision>
  <cp:lastPrinted>2020-07-13T14:01:59Z</cp:lastPrinted>
  <dcterms:created xsi:type="dcterms:W3CDTF">2014-03-03T08:40:46Z</dcterms:created>
  <dcterms:modified xsi:type="dcterms:W3CDTF">2020-07-14T11:53:35Z</dcterms:modified>
</cp:coreProperties>
</file>