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>
      <p:cViewPr varScale="1">
        <p:scale>
          <a:sx n="104" d="100"/>
          <a:sy n="104" d="100"/>
        </p:scale>
        <p:origin x="89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00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645"/>
            <a:ext cx="985519" cy="954405"/>
          </a:xfrm>
          <a:custGeom>
            <a:avLst/>
            <a:gdLst/>
            <a:ahLst/>
            <a:cxnLst/>
            <a:rect l="l" t="t" r="r" b="b"/>
            <a:pathLst>
              <a:path w="985519" h="954404">
                <a:moveTo>
                  <a:pt x="0" y="0"/>
                </a:moveTo>
                <a:lnTo>
                  <a:pt x="0" y="954354"/>
                </a:lnTo>
                <a:lnTo>
                  <a:pt x="985418" y="954354"/>
                </a:lnTo>
                <a:lnTo>
                  <a:pt x="0" y="0"/>
                </a:lnTo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110" y="6374102"/>
            <a:ext cx="375716" cy="368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1068050" cy="6858000"/>
          </a:xfrm>
          <a:custGeom>
            <a:avLst/>
            <a:gdLst/>
            <a:ahLst/>
            <a:cxnLst/>
            <a:rect l="l" t="t" r="r" b="b"/>
            <a:pathLst>
              <a:path w="11068050" h="6858000">
                <a:moveTo>
                  <a:pt x="0" y="0"/>
                </a:moveTo>
                <a:lnTo>
                  <a:pt x="0" y="6857999"/>
                </a:lnTo>
                <a:lnTo>
                  <a:pt x="1106805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58747" y="4256824"/>
            <a:ext cx="1832102" cy="17955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03645"/>
            <a:ext cx="985519" cy="954405"/>
          </a:xfrm>
          <a:custGeom>
            <a:avLst/>
            <a:gdLst/>
            <a:ahLst/>
            <a:cxnLst/>
            <a:rect l="l" t="t" r="r" b="b"/>
            <a:pathLst>
              <a:path w="985519" h="954404">
                <a:moveTo>
                  <a:pt x="0" y="0"/>
                </a:moveTo>
                <a:lnTo>
                  <a:pt x="0" y="954354"/>
                </a:lnTo>
                <a:lnTo>
                  <a:pt x="985418" y="954354"/>
                </a:lnTo>
                <a:lnTo>
                  <a:pt x="0" y="0"/>
                </a:lnTo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110" y="6374102"/>
            <a:ext cx="375716" cy="3682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509" y="845566"/>
            <a:ext cx="1099698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9408" y="2528355"/>
            <a:ext cx="10473182" cy="138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51616" y="6460347"/>
            <a:ext cx="13589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43355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7834" y="932663"/>
            <a:ext cx="4679950" cy="1408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i="1" spc="-70" dirty="0">
                <a:latin typeface="Arial"/>
                <a:cs typeface="Arial"/>
              </a:rPr>
              <a:t>Σ</a:t>
            </a:r>
            <a:r>
              <a:rPr sz="3200" b="1" i="1" dirty="0">
                <a:latin typeface="Arial"/>
                <a:cs typeface="Arial"/>
              </a:rPr>
              <a:t>ταδιακή</a:t>
            </a:r>
            <a:r>
              <a:rPr sz="3200" b="1" i="1" spc="-35" dirty="0">
                <a:latin typeface="Arial"/>
                <a:cs typeface="Arial"/>
              </a:rPr>
              <a:t> </a:t>
            </a:r>
            <a:r>
              <a:rPr sz="3200" b="1" i="1" dirty="0">
                <a:latin typeface="Arial"/>
                <a:cs typeface="Arial"/>
              </a:rPr>
              <a:t>Επανε</a:t>
            </a:r>
            <a:r>
              <a:rPr sz="3200" b="1" i="1" spc="-10" dirty="0">
                <a:latin typeface="Arial"/>
                <a:cs typeface="Arial"/>
              </a:rPr>
              <a:t>κ</a:t>
            </a:r>
            <a:r>
              <a:rPr sz="3200" b="1" i="1" dirty="0">
                <a:latin typeface="Arial"/>
                <a:cs typeface="Arial"/>
              </a:rPr>
              <a:t>κί</a:t>
            </a:r>
            <a:r>
              <a:rPr sz="3200" b="1" i="1" spc="-15" dirty="0">
                <a:latin typeface="Arial"/>
                <a:cs typeface="Arial"/>
              </a:rPr>
              <a:t>ν</a:t>
            </a:r>
            <a:r>
              <a:rPr sz="3200" b="1" i="1" dirty="0">
                <a:latin typeface="Arial"/>
                <a:cs typeface="Arial"/>
              </a:rPr>
              <a:t>ηση</a:t>
            </a:r>
            <a:endParaRPr sz="3200">
              <a:latin typeface="Arial"/>
              <a:cs typeface="Arial"/>
            </a:endParaRPr>
          </a:p>
          <a:p>
            <a:pPr marL="1456055" marR="6350" indent="703580">
              <a:lnSpc>
                <a:spcPct val="100000"/>
              </a:lnSpc>
            </a:pPr>
            <a:r>
              <a:rPr sz="3200" b="1" i="1" dirty="0">
                <a:latin typeface="Arial"/>
                <a:cs typeface="Arial"/>
              </a:rPr>
              <a:t>Οι</a:t>
            </a:r>
            <a:r>
              <a:rPr sz="3200" b="1" i="1" spc="-125" dirty="0">
                <a:latin typeface="Arial"/>
                <a:cs typeface="Arial"/>
              </a:rPr>
              <a:t>κ</a:t>
            </a:r>
            <a:r>
              <a:rPr sz="3200" b="1" i="1" dirty="0">
                <a:latin typeface="Arial"/>
                <a:cs typeface="Arial"/>
              </a:rPr>
              <a:t>ονομ</a:t>
            </a:r>
            <a:r>
              <a:rPr sz="3200" b="1" i="1" spc="-15" dirty="0">
                <a:latin typeface="Arial"/>
                <a:cs typeface="Arial"/>
              </a:rPr>
              <a:t>ι</a:t>
            </a:r>
            <a:r>
              <a:rPr sz="3200" b="1" i="1" spc="-125" dirty="0">
                <a:latin typeface="Arial"/>
                <a:cs typeface="Arial"/>
              </a:rPr>
              <a:t>κ</a:t>
            </a:r>
            <a:r>
              <a:rPr sz="3200" b="1" i="1" dirty="0">
                <a:latin typeface="Arial"/>
                <a:cs typeface="Arial"/>
              </a:rPr>
              <a:t>ών Δραστηρι</a:t>
            </a:r>
            <a:r>
              <a:rPr sz="3200" b="1" i="1" spc="-60" dirty="0">
                <a:latin typeface="Arial"/>
                <a:cs typeface="Arial"/>
              </a:rPr>
              <a:t>ο</a:t>
            </a:r>
            <a:r>
              <a:rPr sz="3200" b="1" i="1" dirty="0">
                <a:latin typeface="Arial"/>
                <a:cs typeface="Arial"/>
              </a:rPr>
              <a:t>τή</a:t>
            </a:r>
            <a:r>
              <a:rPr sz="3200" b="1" i="1" spc="35" dirty="0">
                <a:latin typeface="Arial"/>
                <a:cs typeface="Arial"/>
              </a:rPr>
              <a:t>τ</a:t>
            </a:r>
            <a:r>
              <a:rPr sz="3200" b="1" i="1" dirty="0">
                <a:latin typeface="Arial"/>
                <a:cs typeface="Arial"/>
              </a:rPr>
              <a:t>ων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46411" y="5200077"/>
            <a:ext cx="184086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Δεκ</a:t>
            </a:r>
            <a:r>
              <a:rPr sz="1800" b="1" spc="20" dirty="0">
                <a:latin typeface="Arial"/>
                <a:cs typeface="Arial"/>
              </a:rPr>
              <a:t>έ</a:t>
            </a:r>
            <a:r>
              <a:rPr sz="1800" b="1" dirty="0">
                <a:latin typeface="Arial"/>
                <a:cs typeface="Arial"/>
              </a:rPr>
              <a:t>μβ</a:t>
            </a:r>
            <a:r>
              <a:rPr sz="1800" b="1" spc="-15" dirty="0">
                <a:latin typeface="Arial"/>
                <a:cs typeface="Arial"/>
              </a:rPr>
              <a:t>ρ</a:t>
            </a:r>
            <a:r>
              <a:rPr sz="1800" b="1" dirty="0">
                <a:latin typeface="Arial"/>
                <a:cs typeface="Arial"/>
              </a:rPr>
              <a:t>ιος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202</a:t>
            </a:r>
            <a:r>
              <a:rPr sz="1800" b="1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8971" y="6460347"/>
            <a:ext cx="19621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Κυρώ</a:t>
            </a:r>
            <a:r>
              <a:rPr spc="-10" dirty="0"/>
              <a:t>σ</a:t>
            </a:r>
            <a:r>
              <a:rPr dirty="0"/>
              <a:t>εις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83279" y="1959190"/>
            <a:ext cx="6844030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Παρουσία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κοινού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εντ</a:t>
            </a:r>
            <a:r>
              <a:rPr sz="1500" b="1" spc="-10" dirty="0">
                <a:latin typeface="Calibri"/>
                <a:cs typeface="Calibri"/>
              </a:rPr>
              <a:t>ό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των καταστη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άτων:</a:t>
            </a:r>
            <a:endParaRPr sz="1500">
              <a:latin typeface="Calibri"/>
              <a:cs typeface="Calibri"/>
            </a:endParaRPr>
          </a:p>
          <a:p>
            <a:pPr marL="286385" indent="-178435">
              <a:lnSpc>
                <a:spcPct val="100000"/>
              </a:lnSpc>
              <a:buFont typeface="Wingdings"/>
              <a:buChar char=""/>
              <a:tabLst>
                <a:tab pos="287020" algn="l"/>
              </a:tabLst>
            </a:pPr>
            <a:r>
              <a:rPr sz="1500" dirty="0">
                <a:latin typeface="Calibri"/>
                <a:cs typeface="Calibri"/>
              </a:rPr>
              <a:t>Πρό</a:t>
            </a:r>
            <a:r>
              <a:rPr sz="1500" spc="-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μο ύ</a:t>
            </a:r>
            <a:r>
              <a:rPr sz="1500" spc="-10" dirty="0">
                <a:latin typeface="Calibri"/>
                <a:cs typeface="Calibri"/>
              </a:rPr>
              <a:t>ψ</a:t>
            </a:r>
            <a:r>
              <a:rPr sz="1500" dirty="0">
                <a:latin typeface="Calibri"/>
                <a:cs typeface="Calibri"/>
              </a:rPr>
              <a:t>ους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από </a:t>
            </a:r>
            <a:r>
              <a:rPr sz="1500" spc="-10" dirty="0">
                <a:latin typeface="Calibri"/>
                <a:cs typeface="Calibri"/>
              </a:rPr>
              <a:t>2</a:t>
            </a:r>
            <a:r>
              <a:rPr sz="1500" dirty="0">
                <a:latin typeface="Calibri"/>
                <a:cs typeface="Calibri"/>
              </a:rPr>
              <a:t>.</a:t>
            </a:r>
            <a:r>
              <a:rPr sz="1500" spc="-5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 έως </a:t>
            </a:r>
            <a:r>
              <a:rPr sz="1500" spc="-5" dirty="0">
                <a:latin typeface="Calibri"/>
                <a:cs typeface="Calibri"/>
              </a:rPr>
              <a:t>50</a:t>
            </a:r>
            <a:r>
              <a:rPr sz="1500" dirty="0">
                <a:latin typeface="Calibri"/>
                <a:cs typeface="Calibri"/>
              </a:rPr>
              <a:t>.</a:t>
            </a:r>
            <a:r>
              <a:rPr sz="1500" spc="-5" dirty="0">
                <a:latin typeface="Calibri"/>
                <a:cs typeface="Calibri"/>
              </a:rPr>
              <a:t>00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ευ</a:t>
            </a:r>
            <a:r>
              <a:rPr sz="1500" spc="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ώ</a:t>
            </a:r>
            <a:endParaRPr sz="1500">
              <a:latin typeface="Calibri"/>
              <a:cs typeface="Calibri"/>
            </a:endParaRPr>
          </a:p>
          <a:p>
            <a:pPr marL="286385" indent="-178435">
              <a:lnSpc>
                <a:spcPct val="100000"/>
              </a:lnSpc>
              <a:buFont typeface="Wingdings"/>
              <a:buChar char=""/>
              <a:tabLst>
                <a:tab pos="287020" algn="l"/>
              </a:tabLst>
            </a:pPr>
            <a:r>
              <a:rPr sz="1500" spc="-10" dirty="0">
                <a:latin typeface="Calibri"/>
                <a:cs typeface="Calibri"/>
              </a:rPr>
              <a:t>Α</a:t>
            </a:r>
            <a:r>
              <a:rPr sz="1500" dirty="0">
                <a:latin typeface="Calibri"/>
                <a:cs typeface="Calibri"/>
              </a:rPr>
              <a:t>να</a:t>
            </a:r>
            <a:r>
              <a:rPr sz="1500" spc="-10" dirty="0">
                <a:latin typeface="Calibri"/>
                <a:cs typeface="Calibri"/>
              </a:rPr>
              <a:t>στ</a:t>
            </a:r>
            <a:r>
              <a:rPr sz="1500" dirty="0">
                <a:latin typeface="Calibri"/>
                <a:cs typeface="Calibri"/>
              </a:rPr>
              <a:t>ολή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λει</a:t>
            </a:r>
            <a:r>
              <a:rPr sz="1500" spc="-1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ουργία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από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1</a:t>
            </a:r>
            <a:r>
              <a:rPr sz="1500" dirty="0">
                <a:latin typeface="Calibri"/>
                <a:cs typeface="Calibri"/>
              </a:rPr>
              <a:t>5 έως </a:t>
            </a:r>
            <a:r>
              <a:rPr sz="1500" spc="-10" dirty="0">
                <a:latin typeface="Calibri"/>
                <a:cs typeface="Calibri"/>
              </a:rPr>
              <a:t>9</a:t>
            </a:r>
            <a:r>
              <a:rPr sz="1500" dirty="0">
                <a:latin typeface="Calibri"/>
                <a:cs typeface="Calibri"/>
              </a:rPr>
              <a:t>0 ημερολογιακές</a:t>
            </a:r>
            <a:r>
              <a:rPr sz="1500" spc="-10" dirty="0">
                <a:latin typeface="Calibri"/>
                <a:cs typeface="Calibri"/>
              </a:rPr>
              <a:t> η</a:t>
            </a:r>
            <a:r>
              <a:rPr sz="1500" dirty="0">
                <a:latin typeface="Calibri"/>
                <a:cs typeface="Calibri"/>
              </a:rPr>
              <a:t>μέρες.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6647" y="1959229"/>
            <a:ext cx="2286000" cy="720090"/>
          </a:xfrm>
          <a:custGeom>
            <a:avLst/>
            <a:gdLst/>
            <a:ahLst/>
            <a:cxnLst/>
            <a:rect l="l" t="t" r="r" b="b"/>
            <a:pathLst>
              <a:path w="2286000" h="720089">
                <a:moveTo>
                  <a:pt x="2166061" y="0"/>
                </a:moveTo>
                <a:lnTo>
                  <a:pt x="0" y="0"/>
                </a:lnTo>
                <a:lnTo>
                  <a:pt x="0" y="599948"/>
                </a:lnTo>
                <a:lnTo>
                  <a:pt x="120002" y="719963"/>
                </a:lnTo>
                <a:lnTo>
                  <a:pt x="2285949" y="719963"/>
                </a:lnTo>
                <a:lnTo>
                  <a:pt x="2285949" y="120015"/>
                </a:lnTo>
                <a:lnTo>
                  <a:pt x="2166061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07414" y="2180361"/>
            <a:ext cx="164338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Επ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ειρήσεις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92771" y="2788157"/>
            <a:ext cx="2286000" cy="869950"/>
          </a:xfrm>
          <a:custGeom>
            <a:avLst/>
            <a:gdLst/>
            <a:ahLst/>
            <a:cxnLst/>
            <a:rect l="l" t="t" r="r" b="b"/>
            <a:pathLst>
              <a:path w="2286000" h="869950">
                <a:moveTo>
                  <a:pt x="2141080" y="0"/>
                </a:moveTo>
                <a:lnTo>
                  <a:pt x="0" y="0"/>
                </a:lnTo>
                <a:lnTo>
                  <a:pt x="0" y="724534"/>
                </a:lnTo>
                <a:lnTo>
                  <a:pt x="144919" y="869441"/>
                </a:lnTo>
                <a:lnTo>
                  <a:pt x="2285987" y="869441"/>
                </a:lnTo>
                <a:lnTo>
                  <a:pt x="2285987" y="144906"/>
                </a:lnTo>
                <a:lnTo>
                  <a:pt x="2141080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83944" y="3084322"/>
            <a:ext cx="17411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ανα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ές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09441" y="2788094"/>
            <a:ext cx="3044190" cy="908050"/>
          </a:xfrm>
          <a:custGeom>
            <a:avLst/>
            <a:gdLst/>
            <a:ahLst/>
            <a:cxnLst/>
            <a:rect l="l" t="t" r="r" b="b"/>
            <a:pathLst>
              <a:path w="3044190" h="908050">
                <a:moveTo>
                  <a:pt x="0" y="907605"/>
                </a:moveTo>
                <a:lnTo>
                  <a:pt x="3043682" y="907605"/>
                </a:lnTo>
                <a:lnTo>
                  <a:pt x="3043682" y="0"/>
                </a:lnTo>
                <a:lnTo>
                  <a:pt x="0" y="0"/>
                </a:lnTo>
                <a:lnTo>
                  <a:pt x="0" y="907605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18027" y="2794010"/>
            <a:ext cx="2705100" cy="659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0979" indent="-220979">
              <a:lnSpc>
                <a:spcPct val="100000"/>
              </a:lnSpc>
              <a:buFont typeface="Wingdings"/>
              <a:buChar char=""/>
              <a:tabLst>
                <a:tab pos="220979" algn="l"/>
              </a:tabLst>
            </a:pPr>
            <a:r>
              <a:rPr sz="1500" b="1" dirty="0">
                <a:latin typeface="Calibri"/>
                <a:cs typeface="Calibri"/>
              </a:rPr>
              <a:t>Παρουσία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εντ</a:t>
            </a:r>
            <a:r>
              <a:rPr sz="1500" b="1" spc="-10" dirty="0">
                <a:latin typeface="Calibri"/>
                <a:cs typeface="Calibri"/>
              </a:rPr>
              <a:t>ό</a:t>
            </a:r>
            <a:r>
              <a:rPr sz="1500" b="1" dirty="0">
                <a:latin typeface="Calibri"/>
                <a:cs typeface="Calibri"/>
              </a:rPr>
              <a:t>ς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καταστή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ατος</a:t>
            </a:r>
            <a:endParaRPr sz="1500">
              <a:latin typeface="Calibri"/>
              <a:cs typeface="Calibri"/>
            </a:endParaRPr>
          </a:p>
          <a:p>
            <a:pPr marL="177800" indent="-177800">
              <a:lnSpc>
                <a:spcPct val="100000"/>
              </a:lnSpc>
              <a:buFont typeface="Wingdings"/>
              <a:buChar char=""/>
              <a:tabLst>
                <a:tab pos="220979" algn="l"/>
              </a:tabLst>
            </a:pPr>
            <a:r>
              <a:rPr sz="1500" dirty="0">
                <a:latin typeface="Calibri"/>
                <a:cs typeface="Calibri"/>
              </a:rPr>
              <a:t>Διο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κητ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κό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πρό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μο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ύψους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30</a:t>
            </a:r>
            <a:r>
              <a:rPr sz="1500" dirty="0">
                <a:latin typeface="Calibri"/>
                <a:cs typeface="Calibri"/>
              </a:rPr>
              <a:t>0 ευ</a:t>
            </a:r>
            <a:r>
              <a:rPr sz="1500" spc="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ώ.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48678" y="2782392"/>
            <a:ext cx="3792854" cy="913765"/>
          </a:xfrm>
          <a:custGeom>
            <a:avLst/>
            <a:gdLst/>
            <a:ahLst/>
            <a:cxnLst/>
            <a:rect l="l" t="t" r="r" b="b"/>
            <a:pathLst>
              <a:path w="3792854" h="913764">
                <a:moveTo>
                  <a:pt x="0" y="913307"/>
                </a:moveTo>
                <a:lnTo>
                  <a:pt x="3792601" y="913307"/>
                </a:lnTo>
                <a:lnTo>
                  <a:pt x="3792601" y="0"/>
                </a:lnTo>
                <a:lnTo>
                  <a:pt x="0" y="0"/>
                </a:lnTo>
                <a:lnTo>
                  <a:pt x="0" y="913307"/>
                </a:lnTo>
                <a:close/>
              </a:path>
            </a:pathLst>
          </a:custGeom>
          <a:solidFill>
            <a:srgbClr val="B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557518" y="2791097"/>
            <a:ext cx="3411854" cy="659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0979" indent="-220979">
              <a:lnSpc>
                <a:spcPct val="100000"/>
              </a:lnSpc>
              <a:buFont typeface="Wingdings"/>
              <a:buChar char=""/>
              <a:tabLst>
                <a:tab pos="220979" algn="l"/>
              </a:tabLst>
            </a:pP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η</a:t>
            </a:r>
            <a:r>
              <a:rPr sz="1500" b="1" spc="-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15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ίδειξη</a:t>
            </a:r>
            <a:r>
              <a:rPr sz="1500" b="1" spc="-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εν</a:t>
            </a:r>
            <a:r>
              <a:rPr sz="1500" b="1" spc="-10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ύ</a:t>
            </a:r>
            <a:r>
              <a:rPr sz="1500" b="1" spc="-10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ου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ο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-10" dirty="0">
                <a:latin typeface="Calibri"/>
                <a:cs typeface="Calibri"/>
              </a:rPr>
              <a:t>γ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άς</a:t>
            </a:r>
            <a:r>
              <a:rPr sz="1500" b="1" spc="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ή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S</a:t>
            </a:r>
            <a:r>
              <a:rPr sz="1500" b="1" spc="-10" dirty="0">
                <a:latin typeface="Calibri"/>
                <a:cs typeface="Calibri"/>
              </a:rPr>
              <a:t>M</a:t>
            </a:r>
            <a:r>
              <a:rPr sz="1500" b="1" dirty="0">
                <a:latin typeface="Calibri"/>
                <a:cs typeface="Calibri"/>
              </a:rPr>
              <a:t>S</a:t>
            </a:r>
            <a:endParaRPr sz="1500">
              <a:latin typeface="Calibri"/>
              <a:cs typeface="Calibri"/>
            </a:endParaRPr>
          </a:p>
          <a:p>
            <a:pPr marL="177800">
              <a:lnSpc>
                <a:spcPct val="100000"/>
              </a:lnSpc>
            </a:pPr>
            <a:r>
              <a:rPr sz="1500" b="1" dirty="0">
                <a:latin typeface="Calibri"/>
                <a:cs typeface="Calibri"/>
              </a:rPr>
              <a:t>του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ηθ</a:t>
            </a:r>
            <a:r>
              <a:rPr sz="1500" b="1" spc="-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υτή</a:t>
            </a:r>
            <a:endParaRPr sz="1500">
              <a:latin typeface="Calibri"/>
              <a:cs typeface="Calibri"/>
            </a:endParaRPr>
          </a:p>
          <a:p>
            <a:pPr marL="220979" indent="-220979">
              <a:lnSpc>
                <a:spcPct val="100000"/>
              </a:lnSpc>
              <a:buFont typeface="Wingdings"/>
              <a:buChar char=""/>
              <a:tabLst>
                <a:tab pos="220979" algn="l"/>
              </a:tabLst>
            </a:pPr>
            <a:r>
              <a:rPr sz="1500" dirty="0">
                <a:latin typeface="Calibri"/>
                <a:cs typeface="Calibri"/>
              </a:rPr>
              <a:t>Διο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κητ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κό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πρό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μο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ύψους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30</a:t>
            </a:r>
            <a:r>
              <a:rPr sz="1500" dirty="0">
                <a:latin typeface="Calibri"/>
                <a:cs typeface="Calibri"/>
              </a:rPr>
              <a:t>0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ευ</a:t>
            </a:r>
            <a:r>
              <a:rPr sz="1500" spc="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ώ.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Ό</a:t>
            </a:r>
            <a:r>
              <a:rPr spc="-15" dirty="0"/>
              <a:t>ρ</a:t>
            </a:r>
            <a:r>
              <a:rPr dirty="0"/>
              <a:t>γ</a:t>
            </a:r>
            <a:r>
              <a:rPr spc="-10" dirty="0"/>
              <a:t>α</a:t>
            </a:r>
            <a:r>
              <a:rPr dirty="0"/>
              <a:t>να Ε</a:t>
            </a:r>
            <a:r>
              <a:rPr spc="5" dirty="0"/>
              <a:t>π</a:t>
            </a:r>
            <a:r>
              <a:rPr dirty="0"/>
              <a:t>ιβ</a:t>
            </a:r>
            <a:r>
              <a:rPr spc="-30" dirty="0"/>
              <a:t>ο</a:t>
            </a:r>
            <a:r>
              <a:rPr dirty="0"/>
              <a:t>λής Κυρώ</a:t>
            </a:r>
            <a:r>
              <a:rPr spc="-10" dirty="0"/>
              <a:t>σ</a:t>
            </a:r>
            <a:r>
              <a:rPr dirty="0"/>
              <a:t>ε</a:t>
            </a:r>
            <a:r>
              <a:rPr spc="-20" dirty="0"/>
              <a:t>ω</a:t>
            </a:r>
            <a:r>
              <a:rPr dirty="0"/>
              <a:t>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03448" y="1959190"/>
            <a:ext cx="7023734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Γ</a:t>
            </a:r>
            <a:r>
              <a:rPr sz="1500" b="1" spc="-10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νική </a:t>
            </a:r>
            <a:r>
              <a:rPr sz="1500" b="1" spc="-10" dirty="0">
                <a:latin typeface="Calibri"/>
                <a:cs typeface="Calibri"/>
              </a:rPr>
              <a:t>Γ</a:t>
            </a:r>
            <a:r>
              <a:rPr sz="1500" b="1" dirty="0">
                <a:latin typeface="Calibri"/>
                <a:cs typeface="Calibri"/>
              </a:rPr>
              <a:t>ρα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ατεία</a:t>
            </a:r>
            <a:r>
              <a:rPr sz="1500" b="1" spc="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π</a:t>
            </a:r>
            <a:r>
              <a:rPr sz="1500" b="1" spc="-10" dirty="0">
                <a:latin typeface="Calibri"/>
                <a:cs typeface="Calibri"/>
              </a:rPr>
              <a:t>ο</a:t>
            </a:r>
            <a:r>
              <a:rPr sz="1500" b="1" dirty="0">
                <a:latin typeface="Calibri"/>
                <a:cs typeface="Calibri"/>
              </a:rPr>
              <a:t>ρίου</a:t>
            </a:r>
            <a:r>
              <a:rPr sz="1500" b="1" spc="2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και Π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οσ</a:t>
            </a:r>
            <a:r>
              <a:rPr sz="1500" b="1" spc="-5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ασίας Κα</a:t>
            </a:r>
            <a:r>
              <a:rPr sz="1500" b="1" spc="-5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ανα</a:t>
            </a:r>
            <a:r>
              <a:rPr sz="1500" b="1" spc="5" dirty="0">
                <a:latin typeface="Calibri"/>
                <a:cs typeface="Calibri"/>
              </a:rPr>
              <a:t>λ</a:t>
            </a:r>
            <a:r>
              <a:rPr sz="1500" b="1" dirty="0">
                <a:latin typeface="Calibri"/>
                <a:cs typeface="Calibri"/>
              </a:rPr>
              <a:t>ωτή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47647" y="1959229"/>
            <a:ext cx="1224280" cy="720090"/>
          </a:xfrm>
          <a:custGeom>
            <a:avLst/>
            <a:gdLst/>
            <a:ahLst/>
            <a:cxnLst/>
            <a:rect l="l" t="t" r="r" b="b"/>
            <a:pathLst>
              <a:path w="1224280" h="720089">
                <a:moveTo>
                  <a:pt x="1104138" y="0"/>
                </a:moveTo>
                <a:lnTo>
                  <a:pt x="0" y="0"/>
                </a:lnTo>
                <a:lnTo>
                  <a:pt x="0" y="599948"/>
                </a:lnTo>
                <a:lnTo>
                  <a:pt x="120014" y="719963"/>
                </a:lnTo>
                <a:lnTo>
                  <a:pt x="1224152" y="719963"/>
                </a:lnTo>
                <a:lnTo>
                  <a:pt x="1224152" y="120015"/>
                </a:lnTo>
                <a:lnTo>
                  <a:pt x="1104138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90114" y="2180361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7647" y="2788157"/>
            <a:ext cx="1224280" cy="720090"/>
          </a:xfrm>
          <a:custGeom>
            <a:avLst/>
            <a:gdLst/>
            <a:ahLst/>
            <a:cxnLst/>
            <a:rect l="l" t="t" r="r" b="b"/>
            <a:pathLst>
              <a:path w="1224280" h="720089">
                <a:moveTo>
                  <a:pt x="1104138" y="0"/>
                </a:moveTo>
                <a:lnTo>
                  <a:pt x="0" y="0"/>
                </a:lnTo>
                <a:lnTo>
                  <a:pt x="0" y="599947"/>
                </a:lnTo>
                <a:lnTo>
                  <a:pt x="120014" y="719963"/>
                </a:lnTo>
                <a:lnTo>
                  <a:pt x="1224152" y="719963"/>
                </a:lnTo>
                <a:lnTo>
                  <a:pt x="1224152" y="119887"/>
                </a:lnTo>
                <a:lnTo>
                  <a:pt x="1104138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90114" y="3009417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47647" y="3616959"/>
            <a:ext cx="1224280" cy="720090"/>
          </a:xfrm>
          <a:custGeom>
            <a:avLst/>
            <a:gdLst/>
            <a:ahLst/>
            <a:cxnLst/>
            <a:rect l="l" t="t" r="r" b="b"/>
            <a:pathLst>
              <a:path w="1224280" h="720089">
                <a:moveTo>
                  <a:pt x="1104138" y="0"/>
                </a:moveTo>
                <a:lnTo>
                  <a:pt x="0" y="0"/>
                </a:lnTo>
                <a:lnTo>
                  <a:pt x="0" y="600075"/>
                </a:lnTo>
                <a:lnTo>
                  <a:pt x="120014" y="719963"/>
                </a:lnTo>
                <a:lnTo>
                  <a:pt x="1224152" y="719963"/>
                </a:lnTo>
                <a:lnTo>
                  <a:pt x="1224152" y="120014"/>
                </a:lnTo>
                <a:lnTo>
                  <a:pt x="1104138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90114" y="3838473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47647" y="4445889"/>
            <a:ext cx="1224280" cy="720090"/>
          </a:xfrm>
          <a:custGeom>
            <a:avLst/>
            <a:gdLst/>
            <a:ahLst/>
            <a:cxnLst/>
            <a:rect l="l" t="t" r="r" b="b"/>
            <a:pathLst>
              <a:path w="1224280" h="720089">
                <a:moveTo>
                  <a:pt x="1104138" y="0"/>
                </a:moveTo>
                <a:lnTo>
                  <a:pt x="0" y="0"/>
                </a:lnTo>
                <a:lnTo>
                  <a:pt x="0" y="599948"/>
                </a:lnTo>
                <a:lnTo>
                  <a:pt x="120014" y="719963"/>
                </a:lnTo>
                <a:lnTo>
                  <a:pt x="1224152" y="719963"/>
                </a:lnTo>
                <a:lnTo>
                  <a:pt x="1224152" y="120015"/>
                </a:lnTo>
                <a:lnTo>
                  <a:pt x="1104138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90114" y="4667529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47647" y="5274690"/>
            <a:ext cx="1224280" cy="720090"/>
          </a:xfrm>
          <a:custGeom>
            <a:avLst/>
            <a:gdLst/>
            <a:ahLst/>
            <a:cxnLst/>
            <a:rect l="l" t="t" r="r" b="b"/>
            <a:pathLst>
              <a:path w="1224280" h="720089">
                <a:moveTo>
                  <a:pt x="1104138" y="0"/>
                </a:moveTo>
                <a:lnTo>
                  <a:pt x="0" y="0"/>
                </a:lnTo>
                <a:lnTo>
                  <a:pt x="0" y="600049"/>
                </a:lnTo>
                <a:lnTo>
                  <a:pt x="120014" y="720051"/>
                </a:lnTo>
                <a:lnTo>
                  <a:pt x="1224152" y="720051"/>
                </a:lnTo>
                <a:lnTo>
                  <a:pt x="1224152" y="120015"/>
                </a:lnTo>
                <a:lnTo>
                  <a:pt x="1104138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190114" y="5496636"/>
            <a:ext cx="180340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03448" y="2788119"/>
            <a:ext cx="7023734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Ελληνική</a:t>
            </a:r>
            <a:r>
              <a:rPr sz="1500" b="1" spc="-1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Αστ</a:t>
            </a:r>
            <a:r>
              <a:rPr sz="1500" b="1" spc="5" dirty="0">
                <a:latin typeface="Calibri"/>
                <a:cs typeface="Calibri"/>
              </a:rPr>
              <a:t>υ</a:t>
            </a:r>
            <a:r>
              <a:rPr sz="1500" b="1" dirty="0">
                <a:latin typeface="Calibri"/>
                <a:cs typeface="Calibri"/>
              </a:rPr>
              <a:t>νο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Δη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οτική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Αστ</a:t>
            </a:r>
            <a:r>
              <a:rPr sz="1500" b="1" spc="5" dirty="0">
                <a:latin typeface="Calibri"/>
                <a:cs typeface="Calibri"/>
              </a:rPr>
              <a:t>υ</a:t>
            </a:r>
            <a:r>
              <a:rPr sz="1500" b="1" dirty="0">
                <a:latin typeface="Calibri"/>
                <a:cs typeface="Calibri"/>
              </a:rPr>
              <a:t>νο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ία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3448" y="3616921"/>
            <a:ext cx="7023734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Πε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ιφ</a:t>
            </a:r>
            <a:r>
              <a:rPr sz="1500" b="1" spc="-5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ρ</a:t>
            </a:r>
            <a:r>
              <a:rPr sz="1500" b="1" spc="-10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ιακές</a:t>
            </a:r>
            <a:r>
              <a:rPr sz="1500" b="1" spc="3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Ελεγ</a:t>
            </a:r>
            <a:r>
              <a:rPr sz="1500" b="1" spc="-5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τικές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Υπη</a:t>
            </a:r>
            <a:r>
              <a:rPr sz="1500" b="1" spc="-10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εσίες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03448" y="4445850"/>
            <a:ext cx="7023734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Σώ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 Ε</a:t>
            </a:r>
            <a:r>
              <a:rPr sz="1500" b="1" spc="-10" dirty="0">
                <a:latin typeface="Calibri"/>
                <a:cs typeface="Calibri"/>
              </a:rPr>
              <a:t>π</a:t>
            </a:r>
            <a:r>
              <a:rPr sz="1500" b="1" dirty="0">
                <a:latin typeface="Calibri"/>
                <a:cs typeface="Calibri"/>
              </a:rPr>
              <a:t>ιθεώρησης</a:t>
            </a:r>
            <a:r>
              <a:rPr sz="1500" b="1" spc="-1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Ερ</a:t>
            </a:r>
            <a:r>
              <a:rPr sz="1500" b="1" spc="-10" dirty="0">
                <a:latin typeface="Calibri"/>
                <a:cs typeface="Calibri"/>
              </a:rPr>
              <a:t>γ</a:t>
            </a:r>
            <a:r>
              <a:rPr sz="1500" b="1" dirty="0">
                <a:latin typeface="Calibri"/>
                <a:cs typeface="Calibri"/>
              </a:rPr>
              <a:t>ασίας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(Σ.ΕΠ</a:t>
            </a:r>
            <a:r>
              <a:rPr sz="1500" b="1" spc="-5" dirty="0">
                <a:latin typeface="Calibri"/>
                <a:cs typeface="Calibri"/>
              </a:rPr>
              <a:t>.</a:t>
            </a:r>
            <a:r>
              <a:rPr sz="1500" b="1" dirty="0">
                <a:latin typeface="Calibri"/>
                <a:cs typeface="Calibri"/>
              </a:rPr>
              <a:t>Ε)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3448" y="5274741"/>
            <a:ext cx="7023734" cy="72009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b="1" dirty="0">
                <a:latin typeface="Calibri"/>
                <a:cs typeface="Calibri"/>
              </a:rPr>
              <a:t>Ανεξάρτη</a:t>
            </a:r>
            <a:r>
              <a:rPr sz="1500" b="1" spc="-5" dirty="0">
                <a:latin typeface="Calibri"/>
                <a:cs typeface="Calibri"/>
              </a:rPr>
              <a:t>τ</a:t>
            </a:r>
            <a:r>
              <a:rPr sz="1500" b="1" dirty="0">
                <a:latin typeface="Calibri"/>
                <a:cs typeface="Calibri"/>
              </a:rPr>
              <a:t>η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Αρχή Δη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οσίων Εσ</a:t>
            </a:r>
            <a:r>
              <a:rPr sz="1500" b="1" spc="-10" dirty="0">
                <a:latin typeface="Calibri"/>
                <a:cs typeface="Calibri"/>
              </a:rPr>
              <a:t>ό</a:t>
            </a:r>
            <a:r>
              <a:rPr sz="1500" b="1" dirty="0">
                <a:latin typeface="Calibri"/>
                <a:cs typeface="Calibri"/>
              </a:rPr>
              <a:t>δων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(ΑΑΔΕ)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625198" y="6512624"/>
            <a:ext cx="138430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78971" y="6460347"/>
            <a:ext cx="196215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243355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7400" y="1841500"/>
            <a:ext cx="7620000" cy="3479800"/>
          </a:xfrm>
          <a:prstGeom prst="rect">
            <a:avLst/>
          </a:prstGeom>
          <a:solidFill>
            <a:srgbClr val="4966AC"/>
          </a:solidFill>
          <a:ln w="12700">
            <a:solidFill>
              <a:srgbClr val="34487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4000" b="1" i="1" spc="-25" dirty="0">
                <a:solidFill>
                  <a:srgbClr val="FFFFFF"/>
                </a:solidFill>
                <a:latin typeface="Calibri"/>
                <a:cs typeface="Calibri"/>
              </a:rPr>
              <a:t>Πληροφο</a:t>
            </a:r>
            <a:r>
              <a:rPr sz="4000" b="1" i="1" spc="-20" dirty="0">
                <a:solidFill>
                  <a:srgbClr val="FFFFFF"/>
                </a:solidFill>
                <a:latin typeface="Calibri"/>
                <a:cs typeface="Calibri"/>
              </a:rPr>
              <a:t>ρίες</a:t>
            </a:r>
            <a:r>
              <a:rPr sz="4000" b="1" i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spc="-20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4000" b="1" i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spc="-20" dirty="0">
                <a:solidFill>
                  <a:srgbClr val="FFFFFF"/>
                </a:solidFill>
                <a:latin typeface="Calibri"/>
                <a:cs typeface="Calibri"/>
              </a:rPr>
              <a:t>Καταγγε</a:t>
            </a:r>
            <a:r>
              <a:rPr sz="4000" b="1" i="1" spc="-5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4000" b="1" i="1" spc="-20" dirty="0">
                <a:solidFill>
                  <a:srgbClr val="FFFFFF"/>
                </a:solidFill>
                <a:latin typeface="Calibri"/>
                <a:cs typeface="Calibri"/>
              </a:rPr>
              <a:t>ίες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50"/>
              </a:spcBef>
            </a:pPr>
            <a:r>
              <a:rPr sz="8800" b="1" i="1" spc="-45" dirty="0">
                <a:solidFill>
                  <a:srgbClr val="FF0000"/>
                </a:solidFill>
                <a:latin typeface="Calibri"/>
                <a:cs typeface="Calibri"/>
              </a:rPr>
              <a:t>1520</a:t>
            </a:r>
            <a:endParaRPr sz="8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672710"/>
            <a:ext cx="2922905" cy="2185670"/>
          </a:xfrm>
          <a:custGeom>
            <a:avLst/>
            <a:gdLst/>
            <a:ahLst/>
            <a:cxnLst/>
            <a:rect l="l" t="t" r="r" b="b"/>
            <a:pathLst>
              <a:path w="2922905" h="2185670">
                <a:moveTo>
                  <a:pt x="0" y="2185288"/>
                </a:moveTo>
                <a:lnTo>
                  <a:pt x="2922778" y="2185288"/>
                </a:lnTo>
                <a:lnTo>
                  <a:pt x="2922778" y="0"/>
                </a:lnTo>
                <a:lnTo>
                  <a:pt x="0" y="0"/>
                </a:lnTo>
                <a:lnTo>
                  <a:pt x="0" y="2185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249420" cy="6858000"/>
          </a:xfrm>
          <a:custGeom>
            <a:avLst/>
            <a:gdLst/>
            <a:ahLst/>
            <a:cxnLst/>
            <a:rect l="l" t="t" r="r" b="b"/>
            <a:pathLst>
              <a:path w="4249420" h="6858000">
                <a:moveTo>
                  <a:pt x="4249419" y="0"/>
                </a:moveTo>
                <a:lnTo>
                  <a:pt x="0" y="0"/>
                </a:lnTo>
                <a:lnTo>
                  <a:pt x="0" y="6858000"/>
                </a:lnTo>
                <a:lnTo>
                  <a:pt x="4249419" y="0"/>
                </a:lnTo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2550" y="682523"/>
            <a:ext cx="1054849" cy="10337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22109" y="5329370"/>
            <a:ext cx="3852545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 marR="5080" indent="-78105">
              <a:lnSpc>
                <a:spcPts val="2380"/>
              </a:lnSpc>
            </a:pPr>
            <a:r>
              <a:rPr sz="2200" spc="-15" dirty="0">
                <a:latin typeface="Arial"/>
                <a:cs typeface="Arial"/>
              </a:rPr>
              <a:t>Γενική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Γραμ</a:t>
            </a:r>
            <a:r>
              <a:rPr sz="2200" spc="-25" dirty="0">
                <a:latin typeface="Arial"/>
                <a:cs typeface="Arial"/>
              </a:rPr>
              <a:t>μ</a:t>
            </a:r>
            <a:r>
              <a:rPr sz="2200" spc="-15" dirty="0">
                <a:latin typeface="Arial"/>
                <a:cs typeface="Arial"/>
              </a:rPr>
              <a:t>ατε</a:t>
            </a:r>
            <a:r>
              <a:rPr sz="2200" dirty="0">
                <a:latin typeface="Arial"/>
                <a:cs typeface="Arial"/>
              </a:rPr>
              <a:t>ί</a:t>
            </a:r>
            <a:r>
              <a:rPr sz="2200" spc="-15" dirty="0">
                <a:latin typeface="Arial"/>
                <a:cs typeface="Arial"/>
              </a:rPr>
              <a:t>α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Εμ</a:t>
            </a:r>
            <a:r>
              <a:rPr sz="2200" spc="-65" dirty="0">
                <a:latin typeface="Arial"/>
                <a:cs typeface="Arial"/>
              </a:rPr>
              <a:t>π</a:t>
            </a:r>
            <a:r>
              <a:rPr sz="2200" spc="-10" dirty="0">
                <a:latin typeface="Arial"/>
                <a:cs typeface="Arial"/>
              </a:rPr>
              <a:t>ορίο</a:t>
            </a:r>
            <a:r>
              <a:rPr sz="2200" spc="-15" dirty="0">
                <a:latin typeface="Arial"/>
                <a:cs typeface="Arial"/>
              </a:rPr>
              <a:t>υ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&amp; Προσ</a:t>
            </a:r>
            <a:r>
              <a:rPr sz="2200" spc="-50" dirty="0">
                <a:latin typeface="Arial"/>
                <a:cs typeface="Arial"/>
              </a:rPr>
              <a:t>τ</a:t>
            </a:r>
            <a:r>
              <a:rPr sz="2200" spc="-15" dirty="0">
                <a:latin typeface="Arial"/>
                <a:cs typeface="Arial"/>
              </a:rPr>
              <a:t>ασ</a:t>
            </a:r>
            <a:r>
              <a:rPr sz="2200" dirty="0">
                <a:latin typeface="Arial"/>
                <a:cs typeface="Arial"/>
              </a:rPr>
              <a:t>ί</a:t>
            </a:r>
            <a:r>
              <a:rPr sz="2200" spc="-15" dirty="0">
                <a:latin typeface="Arial"/>
                <a:cs typeface="Arial"/>
              </a:rPr>
              <a:t>ας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40" dirty="0">
                <a:latin typeface="Arial"/>
                <a:cs typeface="Arial"/>
              </a:rPr>
              <a:t>Κ</a:t>
            </a:r>
            <a:r>
              <a:rPr sz="2200" spc="-15" dirty="0">
                <a:latin typeface="Arial"/>
                <a:cs typeface="Arial"/>
              </a:rPr>
              <a:t>α</a:t>
            </a:r>
            <a:r>
              <a:rPr sz="2200" spc="-50" dirty="0">
                <a:latin typeface="Arial"/>
                <a:cs typeface="Arial"/>
              </a:rPr>
              <a:t>τ</a:t>
            </a:r>
            <a:r>
              <a:rPr sz="2200" spc="-15" dirty="0">
                <a:latin typeface="Arial"/>
                <a:cs typeface="Arial"/>
              </a:rPr>
              <a:t>ανα</a:t>
            </a:r>
            <a:r>
              <a:rPr sz="2200" spc="-50" dirty="0">
                <a:latin typeface="Arial"/>
                <a:cs typeface="Arial"/>
              </a:rPr>
              <a:t>λ</a:t>
            </a:r>
            <a:r>
              <a:rPr sz="2200" spc="-60" dirty="0">
                <a:latin typeface="Arial"/>
                <a:cs typeface="Arial"/>
              </a:rPr>
              <a:t>ω</a:t>
            </a:r>
            <a:r>
              <a:rPr sz="2200" spc="-15" dirty="0">
                <a:latin typeface="Arial"/>
                <a:cs typeface="Arial"/>
              </a:rPr>
              <a:t>τή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8760" y="2116105"/>
            <a:ext cx="32550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dirty="0">
                <a:latin typeface="Arial"/>
                <a:cs typeface="Arial"/>
              </a:rPr>
              <a:t>Υ</a:t>
            </a:r>
            <a:r>
              <a:rPr sz="2400" b="1" spc="-80" dirty="0">
                <a:latin typeface="Arial"/>
                <a:cs typeface="Arial"/>
              </a:rPr>
              <a:t>π</a:t>
            </a:r>
            <a:r>
              <a:rPr sz="2400" b="1" dirty="0">
                <a:latin typeface="Arial"/>
                <a:cs typeface="Arial"/>
              </a:rPr>
              <a:t>ο</a:t>
            </a:r>
            <a:r>
              <a:rPr sz="2400" b="1" spc="-10" dirty="0">
                <a:latin typeface="Arial"/>
                <a:cs typeface="Arial"/>
              </a:rPr>
              <a:t>υ</a:t>
            </a:r>
            <a:r>
              <a:rPr sz="2400" b="1" dirty="0">
                <a:latin typeface="Arial"/>
                <a:cs typeface="Arial"/>
              </a:rPr>
              <a:t>ργείο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90" dirty="0">
                <a:latin typeface="Arial"/>
                <a:cs typeface="Arial"/>
              </a:rPr>
              <a:t>Α</a:t>
            </a:r>
            <a:r>
              <a:rPr sz="2400" b="1" dirty="0">
                <a:latin typeface="Arial"/>
                <a:cs typeface="Arial"/>
              </a:rPr>
              <a:t>νάπ</a:t>
            </a:r>
            <a:r>
              <a:rPr sz="2400" b="1" spc="-10" dirty="0">
                <a:latin typeface="Arial"/>
                <a:cs typeface="Arial"/>
              </a:rPr>
              <a:t>τ</a:t>
            </a:r>
            <a:r>
              <a:rPr sz="2400" b="1" dirty="0">
                <a:latin typeface="Arial"/>
                <a:cs typeface="Arial"/>
              </a:rPr>
              <a:t>υξ</a:t>
            </a:r>
            <a:r>
              <a:rPr sz="2400" b="1" spc="-10" dirty="0">
                <a:latin typeface="Arial"/>
                <a:cs typeface="Arial"/>
              </a:rPr>
              <a:t>η</a:t>
            </a:r>
            <a:r>
              <a:rPr sz="2400" b="1" dirty="0">
                <a:latin typeface="Arial"/>
                <a:cs typeface="Arial"/>
              </a:rPr>
              <a:t>ς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8760" y="2571781"/>
            <a:ext cx="22218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b="1" dirty="0">
                <a:latin typeface="Arial"/>
                <a:cs typeface="Arial"/>
              </a:rPr>
              <a:t>&amp; Ε</a:t>
            </a:r>
            <a:r>
              <a:rPr sz="2400" b="1" spc="-10" dirty="0">
                <a:latin typeface="Arial"/>
                <a:cs typeface="Arial"/>
              </a:rPr>
              <a:t>π</a:t>
            </a:r>
            <a:r>
              <a:rPr sz="2400" b="1" dirty="0">
                <a:latin typeface="Arial"/>
                <a:cs typeface="Arial"/>
              </a:rPr>
              <a:t>ενδ</a:t>
            </a:r>
            <a:r>
              <a:rPr sz="2400" b="1" spc="-10" dirty="0">
                <a:latin typeface="Arial"/>
                <a:cs typeface="Arial"/>
              </a:rPr>
              <a:t>ύ</a:t>
            </a:r>
            <a:r>
              <a:rPr sz="2400" b="1" dirty="0">
                <a:latin typeface="Arial"/>
                <a:cs typeface="Arial"/>
              </a:rPr>
              <a:t>σεων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9912" y="1910714"/>
            <a:ext cx="5158105" cy="4020820"/>
          </a:xfrm>
          <a:custGeom>
            <a:avLst/>
            <a:gdLst/>
            <a:ahLst/>
            <a:cxnLst/>
            <a:rect l="l" t="t" r="r" b="b"/>
            <a:pathLst>
              <a:path w="5158105" h="4020820">
                <a:moveTo>
                  <a:pt x="4487900" y="0"/>
                </a:moveTo>
                <a:lnTo>
                  <a:pt x="0" y="0"/>
                </a:lnTo>
                <a:lnTo>
                  <a:pt x="0" y="3350133"/>
                </a:lnTo>
                <a:lnTo>
                  <a:pt x="670026" y="4020197"/>
                </a:lnTo>
                <a:lnTo>
                  <a:pt x="5157952" y="4020197"/>
                </a:lnTo>
                <a:lnTo>
                  <a:pt x="5157952" y="670051"/>
                </a:lnTo>
                <a:lnTo>
                  <a:pt x="4487900" y="0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9912" y="1910714"/>
            <a:ext cx="5158105" cy="4020820"/>
          </a:xfrm>
          <a:custGeom>
            <a:avLst/>
            <a:gdLst/>
            <a:ahLst/>
            <a:cxnLst/>
            <a:rect l="l" t="t" r="r" b="b"/>
            <a:pathLst>
              <a:path w="5158105" h="4020820">
                <a:moveTo>
                  <a:pt x="0" y="0"/>
                </a:moveTo>
                <a:lnTo>
                  <a:pt x="4487900" y="0"/>
                </a:lnTo>
                <a:lnTo>
                  <a:pt x="5157952" y="670051"/>
                </a:lnTo>
                <a:lnTo>
                  <a:pt x="5157952" y="4020197"/>
                </a:lnTo>
                <a:lnTo>
                  <a:pt x="670026" y="4020197"/>
                </a:lnTo>
                <a:lnTo>
                  <a:pt x="0" y="3350133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98767" y="1949957"/>
            <a:ext cx="5158105" cy="4020185"/>
          </a:xfrm>
          <a:custGeom>
            <a:avLst/>
            <a:gdLst/>
            <a:ahLst/>
            <a:cxnLst/>
            <a:rect l="l" t="t" r="r" b="b"/>
            <a:pathLst>
              <a:path w="5158105" h="4020185">
                <a:moveTo>
                  <a:pt x="4487799" y="0"/>
                </a:moveTo>
                <a:lnTo>
                  <a:pt x="0" y="0"/>
                </a:lnTo>
                <a:lnTo>
                  <a:pt x="0" y="3350132"/>
                </a:lnTo>
                <a:lnTo>
                  <a:pt x="670052" y="4020146"/>
                </a:lnTo>
                <a:lnTo>
                  <a:pt x="5157851" y="4020146"/>
                </a:lnTo>
                <a:lnTo>
                  <a:pt x="5157851" y="670051"/>
                </a:lnTo>
                <a:lnTo>
                  <a:pt x="4487799" y="0"/>
                </a:lnTo>
                <a:close/>
              </a:path>
            </a:pathLst>
          </a:custGeom>
          <a:solidFill>
            <a:srgbClr val="7E8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47101" y="2360676"/>
            <a:ext cx="122809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Υπη</a:t>
            </a:r>
            <a:r>
              <a:rPr sz="2200" b="1" spc="-2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200" b="1" spc="-35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σίες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8450" y="3267183"/>
            <a:ext cx="1470025" cy="773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ομμωτήρια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sz="1700" spc="-5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ουρεία</a:t>
            </a:r>
            <a:endParaRPr sz="1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ΚΤ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spc="-15" dirty="0"/>
              <a:t>τ</a:t>
            </a:r>
            <a:r>
              <a:rPr spc="-45" dirty="0"/>
              <a:t>ά</a:t>
            </a:r>
            <a:r>
              <a:rPr dirty="0"/>
              <a:t>διο</a:t>
            </a:r>
            <a:r>
              <a:rPr spc="5" dirty="0"/>
              <a:t> </a:t>
            </a:r>
            <a:r>
              <a:rPr dirty="0"/>
              <a:t>–</a:t>
            </a:r>
            <a:r>
              <a:rPr spc="-20" dirty="0">
                <a:latin typeface="Calibri"/>
                <a:cs typeface="Calibri"/>
              </a:rPr>
              <a:t>1</a:t>
            </a:r>
            <a:r>
              <a:rPr spc="-15" dirty="0">
                <a:latin typeface="Calibri"/>
                <a:cs typeface="Calibri"/>
              </a:rPr>
              <a:t>3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75" dirty="0"/>
              <a:t>κ</a:t>
            </a:r>
            <a:r>
              <a:rPr dirty="0"/>
              <a:t>αι </a:t>
            </a:r>
            <a:r>
              <a:rPr spc="-10" dirty="0"/>
              <a:t>1</a:t>
            </a:r>
            <a:r>
              <a:rPr dirty="0"/>
              <a:t>4</a:t>
            </a:r>
            <a:r>
              <a:rPr spc="-10" dirty="0"/>
              <a:t> </a:t>
            </a:r>
            <a:r>
              <a:rPr dirty="0"/>
              <a:t>Δε</a:t>
            </a:r>
            <a:r>
              <a:rPr spc="-40" dirty="0"/>
              <a:t>κ</a:t>
            </a:r>
            <a:r>
              <a:rPr dirty="0"/>
              <a:t>εμβρίου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61210" y="2470785"/>
            <a:ext cx="197040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Λιαν</a:t>
            </a:r>
            <a:r>
              <a:rPr sz="2200" b="1" spc="-2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200" b="1" spc="-7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Calibri"/>
                <a:cs typeface="Calibri"/>
              </a:rPr>
              <a:t>Εμπ</a:t>
            </a:r>
            <a:r>
              <a:rPr sz="2200" b="1" spc="-25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0259" y="3214859"/>
            <a:ext cx="324866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FFFF"/>
              </a:buClr>
              <a:buFont typeface="Wingdings"/>
              <a:buChar char="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πι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ειρή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νι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εμπο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ίου: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2283" y="3733274"/>
            <a:ext cx="4333875" cy="773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 marR="5080" indent="-169545">
              <a:lnSpc>
                <a:spcPct val="100000"/>
              </a:lnSpc>
            </a:pPr>
            <a:r>
              <a:rPr sz="1700" spc="-25" dirty="0">
                <a:solidFill>
                  <a:srgbClr val="FFFFFF"/>
                </a:solidFill>
                <a:latin typeface="Wingdings"/>
                <a:cs typeface="Wingdings"/>
              </a:rPr>
              <a:t>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Λιανική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ώ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ληση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όνο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με τ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ν δι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δι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ροαγοράς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αι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αρα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αβή</a:t>
            </a:r>
            <a:r>
              <a:rPr sz="1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700" spc="-30" dirty="0">
                <a:solidFill>
                  <a:srgbClr val="FFFFFF"/>
                </a:solidFill>
                <a:latin typeface="Calibri"/>
                <a:cs typeface="Calibri"/>
              </a:rPr>
              <a:t>ξ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ωτερι</a:t>
            </a:r>
            <a:r>
              <a:rPr sz="1700" spc="-6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ό 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ώρο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ου 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spc="1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τή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ος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1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cl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ck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1700" spc="-4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2283" y="4769593"/>
            <a:ext cx="243967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25" dirty="0">
                <a:solidFill>
                  <a:srgbClr val="FFFFFF"/>
                </a:solidFill>
                <a:latin typeface="Wingdings"/>
                <a:cs typeface="Wingdings"/>
              </a:rPr>
              <a:t>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Λιανι</a:t>
            </a:r>
            <a:r>
              <a:rPr sz="1700" spc="-5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εμπό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ιο βι</a:t>
            </a:r>
            <a:r>
              <a:rPr sz="1700" spc="-20" dirty="0">
                <a:solidFill>
                  <a:srgbClr val="FFFFFF"/>
                </a:solidFill>
                <a:latin typeface="Calibri"/>
                <a:cs typeface="Calibri"/>
              </a:rPr>
              <a:t>β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700" spc="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1616" y="2191385"/>
            <a:ext cx="864235" cy="864235"/>
          </a:xfrm>
          <a:custGeom>
            <a:avLst/>
            <a:gdLst/>
            <a:ahLst/>
            <a:cxnLst/>
            <a:rect l="l" t="t" r="r" b="b"/>
            <a:pathLst>
              <a:path w="864235" h="864235">
                <a:moveTo>
                  <a:pt x="198051" y="0"/>
                </a:moveTo>
                <a:lnTo>
                  <a:pt x="197993" y="139346"/>
                </a:lnTo>
                <a:lnTo>
                  <a:pt x="10" y="139445"/>
                </a:lnTo>
                <a:lnTo>
                  <a:pt x="0" y="863916"/>
                </a:lnTo>
                <a:lnTo>
                  <a:pt x="863852" y="863980"/>
                </a:lnTo>
                <a:lnTo>
                  <a:pt x="863857" y="827912"/>
                </a:lnTo>
                <a:lnTo>
                  <a:pt x="36004" y="827912"/>
                </a:lnTo>
                <a:lnTo>
                  <a:pt x="36004" y="450008"/>
                </a:lnTo>
                <a:lnTo>
                  <a:pt x="697458" y="449960"/>
                </a:lnTo>
                <a:lnTo>
                  <a:pt x="697458" y="414071"/>
                </a:lnTo>
                <a:lnTo>
                  <a:pt x="580492" y="414019"/>
                </a:lnTo>
                <a:lnTo>
                  <a:pt x="152996" y="414019"/>
                </a:lnTo>
                <a:lnTo>
                  <a:pt x="36041" y="414016"/>
                </a:lnTo>
                <a:lnTo>
                  <a:pt x="36004" y="180068"/>
                </a:lnTo>
                <a:lnTo>
                  <a:pt x="863949" y="179959"/>
                </a:lnTo>
                <a:lnTo>
                  <a:pt x="863955" y="139536"/>
                </a:lnTo>
                <a:lnTo>
                  <a:pt x="665962" y="139445"/>
                </a:lnTo>
                <a:lnTo>
                  <a:pt x="234047" y="139445"/>
                </a:lnTo>
                <a:lnTo>
                  <a:pt x="233997" y="35940"/>
                </a:lnTo>
                <a:lnTo>
                  <a:pt x="665962" y="35940"/>
                </a:lnTo>
                <a:lnTo>
                  <a:pt x="665962" y="99"/>
                </a:lnTo>
                <a:lnTo>
                  <a:pt x="198051" y="0"/>
                </a:lnTo>
                <a:close/>
              </a:path>
              <a:path w="864235" h="864235">
                <a:moveTo>
                  <a:pt x="697458" y="449960"/>
                </a:moveTo>
                <a:lnTo>
                  <a:pt x="661499" y="449960"/>
                </a:lnTo>
                <a:lnTo>
                  <a:pt x="661517" y="827865"/>
                </a:lnTo>
                <a:lnTo>
                  <a:pt x="36004" y="827912"/>
                </a:lnTo>
                <a:lnTo>
                  <a:pt x="697461" y="827912"/>
                </a:lnTo>
                <a:lnTo>
                  <a:pt x="697458" y="449960"/>
                </a:lnTo>
                <a:close/>
              </a:path>
              <a:path w="864235" h="864235">
                <a:moveTo>
                  <a:pt x="863949" y="179959"/>
                </a:moveTo>
                <a:lnTo>
                  <a:pt x="827915" y="179959"/>
                </a:lnTo>
                <a:lnTo>
                  <a:pt x="828014" y="827912"/>
                </a:lnTo>
                <a:lnTo>
                  <a:pt x="863857" y="827912"/>
                </a:lnTo>
                <a:lnTo>
                  <a:pt x="863949" y="179959"/>
                </a:lnTo>
                <a:close/>
              </a:path>
              <a:path w="864235" h="864235">
                <a:moveTo>
                  <a:pt x="522816" y="310514"/>
                </a:moveTo>
                <a:lnTo>
                  <a:pt x="422995" y="310514"/>
                </a:lnTo>
                <a:lnTo>
                  <a:pt x="437762" y="311352"/>
                </a:lnTo>
                <a:lnTo>
                  <a:pt x="451935" y="313802"/>
                </a:lnTo>
                <a:lnTo>
                  <a:pt x="490079" y="329877"/>
                </a:lnTo>
                <a:lnTo>
                  <a:pt x="519944" y="357051"/>
                </a:lnTo>
                <a:lnTo>
                  <a:pt x="539324" y="392766"/>
                </a:lnTo>
                <a:lnTo>
                  <a:pt x="543073" y="406127"/>
                </a:lnTo>
                <a:lnTo>
                  <a:pt x="152996" y="414019"/>
                </a:lnTo>
                <a:lnTo>
                  <a:pt x="580492" y="414019"/>
                </a:lnTo>
                <a:lnTo>
                  <a:pt x="570115" y="374054"/>
                </a:lnTo>
                <a:lnTo>
                  <a:pt x="549845" y="338521"/>
                </a:lnTo>
                <a:lnTo>
                  <a:pt x="531623" y="318162"/>
                </a:lnTo>
                <a:lnTo>
                  <a:pt x="522816" y="310514"/>
                </a:lnTo>
                <a:close/>
              </a:path>
              <a:path w="864235" h="864235">
                <a:moveTo>
                  <a:pt x="274501" y="274446"/>
                </a:moveTo>
                <a:lnTo>
                  <a:pt x="232101" y="280347"/>
                </a:lnTo>
                <a:lnTo>
                  <a:pt x="193958" y="296876"/>
                </a:lnTo>
                <a:lnTo>
                  <a:pt x="161674" y="322276"/>
                </a:lnTo>
                <a:lnTo>
                  <a:pt x="136852" y="354786"/>
                </a:lnTo>
                <a:lnTo>
                  <a:pt x="121066" y="392766"/>
                </a:lnTo>
                <a:lnTo>
                  <a:pt x="118129" y="406154"/>
                </a:lnTo>
                <a:lnTo>
                  <a:pt x="36041" y="414016"/>
                </a:lnTo>
                <a:lnTo>
                  <a:pt x="152997" y="414016"/>
                </a:lnTo>
                <a:lnTo>
                  <a:pt x="155903" y="400314"/>
                </a:lnTo>
                <a:lnTo>
                  <a:pt x="160262" y="387227"/>
                </a:lnTo>
                <a:lnTo>
                  <a:pt x="181270" y="352570"/>
                </a:lnTo>
                <a:lnTo>
                  <a:pt x="212450" y="326825"/>
                </a:lnTo>
                <a:lnTo>
                  <a:pt x="251601" y="312553"/>
                </a:lnTo>
                <a:lnTo>
                  <a:pt x="522816" y="310514"/>
                </a:lnTo>
                <a:lnTo>
                  <a:pt x="521277" y="309178"/>
                </a:lnTo>
                <a:lnTo>
                  <a:pt x="486006" y="287785"/>
                </a:lnTo>
                <a:lnTo>
                  <a:pt x="445630" y="276101"/>
                </a:lnTo>
                <a:lnTo>
                  <a:pt x="431313" y="274668"/>
                </a:lnTo>
                <a:lnTo>
                  <a:pt x="274501" y="274446"/>
                </a:lnTo>
                <a:close/>
              </a:path>
              <a:path w="864235" h="864235">
                <a:moveTo>
                  <a:pt x="665962" y="35940"/>
                </a:moveTo>
                <a:lnTo>
                  <a:pt x="629972" y="35940"/>
                </a:lnTo>
                <a:lnTo>
                  <a:pt x="630021" y="139445"/>
                </a:lnTo>
                <a:lnTo>
                  <a:pt x="234047" y="139445"/>
                </a:lnTo>
                <a:lnTo>
                  <a:pt x="665962" y="139445"/>
                </a:lnTo>
                <a:lnTo>
                  <a:pt x="665962" y="35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70174" y="2475615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241" y="0"/>
                </a:moveTo>
                <a:lnTo>
                  <a:pt x="24376" y="13832"/>
                </a:lnTo>
                <a:lnTo>
                  <a:pt x="2449" y="49065"/>
                </a:lnTo>
                <a:lnTo>
                  <a:pt x="0" y="63938"/>
                </a:lnTo>
                <a:lnTo>
                  <a:pt x="306" y="79033"/>
                </a:lnTo>
                <a:lnTo>
                  <a:pt x="6810" y="121801"/>
                </a:lnTo>
                <a:lnTo>
                  <a:pt x="35118" y="159524"/>
                </a:lnTo>
                <a:lnTo>
                  <a:pt x="61535" y="168270"/>
                </a:lnTo>
                <a:lnTo>
                  <a:pt x="75574" y="165947"/>
                </a:lnTo>
                <a:lnTo>
                  <a:pt x="110655" y="131217"/>
                </a:lnTo>
                <a:lnTo>
                  <a:pt x="111145" y="130078"/>
                </a:lnTo>
                <a:lnTo>
                  <a:pt x="69804" y="130078"/>
                </a:lnTo>
                <a:lnTo>
                  <a:pt x="57319" y="128119"/>
                </a:lnTo>
                <a:lnTo>
                  <a:pt x="47977" y="120642"/>
                </a:lnTo>
                <a:lnTo>
                  <a:pt x="41401" y="109271"/>
                </a:lnTo>
                <a:lnTo>
                  <a:pt x="37214" y="95632"/>
                </a:lnTo>
                <a:lnTo>
                  <a:pt x="35039" y="81360"/>
                </a:lnTo>
                <a:lnTo>
                  <a:pt x="36625" y="62236"/>
                </a:lnTo>
                <a:lnTo>
                  <a:pt x="41680" y="48203"/>
                </a:lnTo>
                <a:lnTo>
                  <a:pt x="49457" y="39294"/>
                </a:lnTo>
                <a:lnTo>
                  <a:pt x="59211" y="35553"/>
                </a:lnTo>
                <a:lnTo>
                  <a:pt x="61535" y="35428"/>
                </a:lnTo>
                <a:lnTo>
                  <a:pt x="113239" y="35428"/>
                </a:lnTo>
                <a:lnTo>
                  <a:pt x="112530" y="33695"/>
                </a:lnTo>
                <a:lnTo>
                  <a:pt x="105024" y="22039"/>
                </a:lnTo>
                <a:lnTo>
                  <a:pt x="95963" y="12712"/>
                </a:lnTo>
                <a:lnTo>
                  <a:pt x="85626" y="5844"/>
                </a:lnTo>
                <a:lnTo>
                  <a:pt x="74293" y="1564"/>
                </a:lnTo>
                <a:lnTo>
                  <a:pt x="62241" y="0"/>
                </a:lnTo>
                <a:close/>
              </a:path>
              <a:path w="123190" h="168275">
                <a:moveTo>
                  <a:pt x="113239" y="35428"/>
                </a:moveTo>
                <a:lnTo>
                  <a:pt x="61535" y="35428"/>
                </a:lnTo>
                <a:lnTo>
                  <a:pt x="73748" y="39084"/>
                </a:lnTo>
                <a:lnTo>
                  <a:pt x="83025" y="48811"/>
                </a:lnTo>
                <a:lnTo>
                  <a:pt x="88055" y="62748"/>
                </a:lnTo>
                <a:lnTo>
                  <a:pt x="87618" y="79033"/>
                </a:lnTo>
                <a:lnTo>
                  <a:pt x="85714" y="95044"/>
                </a:lnTo>
                <a:lnTo>
                  <a:pt x="85596" y="95632"/>
                </a:lnTo>
                <a:lnTo>
                  <a:pt x="82158" y="110025"/>
                </a:lnTo>
                <a:lnTo>
                  <a:pt x="76901" y="122081"/>
                </a:lnTo>
                <a:lnTo>
                  <a:pt x="69804" y="130078"/>
                </a:lnTo>
                <a:lnTo>
                  <a:pt x="111145" y="130078"/>
                </a:lnTo>
                <a:lnTo>
                  <a:pt x="115522" y="119903"/>
                </a:lnTo>
                <a:lnTo>
                  <a:pt x="119140" y="107868"/>
                </a:lnTo>
                <a:lnTo>
                  <a:pt x="121583" y="95044"/>
                </a:lnTo>
                <a:lnTo>
                  <a:pt x="122926" y="81360"/>
                </a:lnTo>
                <a:lnTo>
                  <a:pt x="121760" y="63485"/>
                </a:lnTo>
                <a:lnTo>
                  <a:pt x="118202" y="47554"/>
                </a:lnTo>
                <a:lnTo>
                  <a:pt x="113239" y="354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09096" y="2475614"/>
            <a:ext cx="123189" cy="168275"/>
          </a:xfrm>
          <a:custGeom>
            <a:avLst/>
            <a:gdLst/>
            <a:ahLst/>
            <a:cxnLst/>
            <a:rect l="l" t="t" r="r" b="b"/>
            <a:pathLst>
              <a:path w="123190" h="168275">
                <a:moveTo>
                  <a:pt x="62191" y="0"/>
                </a:moveTo>
                <a:lnTo>
                  <a:pt x="25057" y="13841"/>
                </a:lnTo>
                <a:lnTo>
                  <a:pt x="2570" y="49093"/>
                </a:lnTo>
                <a:lnTo>
                  <a:pt x="0" y="63972"/>
                </a:lnTo>
                <a:lnTo>
                  <a:pt x="440" y="81039"/>
                </a:lnTo>
                <a:lnTo>
                  <a:pt x="7525" y="121820"/>
                </a:lnTo>
                <a:lnTo>
                  <a:pt x="35834" y="159619"/>
                </a:lnTo>
                <a:lnTo>
                  <a:pt x="61527" y="168271"/>
                </a:lnTo>
                <a:lnTo>
                  <a:pt x="76219" y="165948"/>
                </a:lnTo>
                <a:lnTo>
                  <a:pt x="87665" y="159999"/>
                </a:lnTo>
                <a:lnTo>
                  <a:pt x="97030" y="151954"/>
                </a:lnTo>
                <a:lnTo>
                  <a:pt x="105047" y="141872"/>
                </a:lnTo>
                <a:lnTo>
                  <a:pt x="110484" y="132711"/>
                </a:lnTo>
                <a:lnTo>
                  <a:pt x="61527" y="132711"/>
                </a:lnTo>
                <a:lnTo>
                  <a:pt x="51899" y="129094"/>
                </a:lnTo>
                <a:lnTo>
                  <a:pt x="44566" y="119566"/>
                </a:lnTo>
                <a:lnTo>
                  <a:pt x="39355" y="106112"/>
                </a:lnTo>
                <a:lnTo>
                  <a:pt x="36094" y="90719"/>
                </a:lnTo>
                <a:lnTo>
                  <a:pt x="34610" y="75371"/>
                </a:lnTo>
                <a:lnTo>
                  <a:pt x="36864" y="58067"/>
                </a:lnTo>
                <a:lnTo>
                  <a:pt x="43164" y="45187"/>
                </a:lnTo>
                <a:lnTo>
                  <a:pt x="52500" y="37445"/>
                </a:lnTo>
                <a:lnTo>
                  <a:pt x="114425" y="37445"/>
                </a:lnTo>
                <a:lnTo>
                  <a:pt x="112920" y="33657"/>
                </a:lnTo>
                <a:lnTo>
                  <a:pt x="105567" y="22003"/>
                </a:lnTo>
                <a:lnTo>
                  <a:pt x="96591" y="12681"/>
                </a:lnTo>
                <a:lnTo>
                  <a:pt x="86219" y="5820"/>
                </a:lnTo>
                <a:lnTo>
                  <a:pt x="74676" y="1550"/>
                </a:lnTo>
                <a:lnTo>
                  <a:pt x="62191" y="0"/>
                </a:lnTo>
                <a:close/>
              </a:path>
              <a:path w="123190" h="168275">
                <a:moveTo>
                  <a:pt x="114425" y="37445"/>
                </a:moveTo>
                <a:lnTo>
                  <a:pt x="52500" y="37445"/>
                </a:lnTo>
                <a:lnTo>
                  <a:pt x="68263" y="38965"/>
                </a:lnTo>
                <a:lnTo>
                  <a:pt x="79550" y="45643"/>
                </a:lnTo>
                <a:lnTo>
                  <a:pt x="86364" y="56148"/>
                </a:lnTo>
                <a:lnTo>
                  <a:pt x="88703" y="69146"/>
                </a:lnTo>
                <a:lnTo>
                  <a:pt x="87906" y="83958"/>
                </a:lnTo>
                <a:lnTo>
                  <a:pt x="74647" y="125541"/>
                </a:lnTo>
                <a:lnTo>
                  <a:pt x="61527" y="132711"/>
                </a:lnTo>
                <a:lnTo>
                  <a:pt x="110484" y="132711"/>
                </a:lnTo>
                <a:lnTo>
                  <a:pt x="121821" y="95008"/>
                </a:lnTo>
                <a:lnTo>
                  <a:pt x="122978" y="81315"/>
                </a:lnTo>
                <a:lnTo>
                  <a:pt x="121852" y="63442"/>
                </a:lnTo>
                <a:lnTo>
                  <a:pt x="118424" y="47513"/>
                </a:lnTo>
                <a:lnTo>
                  <a:pt x="114425" y="374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19240" y="2206244"/>
            <a:ext cx="864235" cy="875665"/>
          </a:xfrm>
          <a:custGeom>
            <a:avLst/>
            <a:gdLst/>
            <a:ahLst/>
            <a:cxnLst/>
            <a:rect l="l" t="t" r="r" b="b"/>
            <a:pathLst>
              <a:path w="864234" h="875664">
                <a:moveTo>
                  <a:pt x="617412" y="521207"/>
                </a:moveTo>
                <a:lnTo>
                  <a:pt x="505459" y="521207"/>
                </a:lnTo>
                <a:lnTo>
                  <a:pt x="506993" y="522735"/>
                </a:lnTo>
                <a:lnTo>
                  <a:pt x="635848" y="566787"/>
                </a:lnTo>
                <a:lnTo>
                  <a:pt x="648204" y="571668"/>
                </a:lnTo>
                <a:lnTo>
                  <a:pt x="679455" y="594419"/>
                </a:lnTo>
                <a:lnTo>
                  <a:pt x="701197" y="627299"/>
                </a:lnTo>
                <a:lnTo>
                  <a:pt x="728979" y="875275"/>
                </a:lnTo>
                <a:lnTo>
                  <a:pt x="863952" y="875283"/>
                </a:lnTo>
                <a:lnTo>
                  <a:pt x="863954" y="837183"/>
                </a:lnTo>
                <a:lnTo>
                  <a:pt x="762000" y="837183"/>
                </a:lnTo>
                <a:lnTo>
                  <a:pt x="740929" y="630672"/>
                </a:lnTo>
                <a:lnTo>
                  <a:pt x="722633" y="590168"/>
                </a:lnTo>
                <a:lnTo>
                  <a:pt x="696999" y="560547"/>
                </a:lnTo>
                <a:lnTo>
                  <a:pt x="664282" y="538685"/>
                </a:lnTo>
                <a:lnTo>
                  <a:pt x="652111" y="533393"/>
                </a:lnTo>
                <a:lnTo>
                  <a:pt x="617412" y="521207"/>
                </a:lnTo>
                <a:close/>
              </a:path>
              <a:path w="864234" h="875664">
                <a:moveTo>
                  <a:pt x="0" y="0"/>
                </a:moveTo>
                <a:lnTo>
                  <a:pt x="0" y="875174"/>
                </a:lnTo>
                <a:lnTo>
                  <a:pt x="134972" y="875283"/>
                </a:lnTo>
                <a:lnTo>
                  <a:pt x="138809" y="837183"/>
                </a:lnTo>
                <a:lnTo>
                  <a:pt x="37465" y="837183"/>
                </a:lnTo>
                <a:lnTo>
                  <a:pt x="37484" y="560547"/>
                </a:lnTo>
                <a:lnTo>
                  <a:pt x="46725" y="520311"/>
                </a:lnTo>
                <a:lnTo>
                  <a:pt x="119867" y="487814"/>
                </a:lnTo>
                <a:lnTo>
                  <a:pt x="190500" y="487806"/>
                </a:lnTo>
                <a:lnTo>
                  <a:pt x="280175" y="487806"/>
                </a:lnTo>
                <a:lnTo>
                  <a:pt x="277287" y="485082"/>
                </a:lnTo>
                <a:lnTo>
                  <a:pt x="272252" y="481710"/>
                </a:lnTo>
                <a:lnTo>
                  <a:pt x="37464" y="481710"/>
                </a:lnTo>
                <a:lnTo>
                  <a:pt x="37464" y="38028"/>
                </a:lnTo>
                <a:lnTo>
                  <a:pt x="863979" y="37973"/>
                </a:lnTo>
                <a:lnTo>
                  <a:pt x="863980" y="109"/>
                </a:lnTo>
                <a:lnTo>
                  <a:pt x="0" y="0"/>
                </a:lnTo>
                <a:close/>
              </a:path>
              <a:path w="864234" h="875664">
                <a:moveTo>
                  <a:pt x="863965" y="487806"/>
                </a:moveTo>
                <a:lnTo>
                  <a:pt x="743965" y="487806"/>
                </a:lnTo>
                <a:lnTo>
                  <a:pt x="797914" y="505967"/>
                </a:lnTo>
                <a:lnTo>
                  <a:pt x="809332" y="512344"/>
                </a:lnTo>
                <a:lnTo>
                  <a:pt x="818155" y="521678"/>
                </a:lnTo>
                <a:lnTo>
                  <a:pt x="826355" y="560547"/>
                </a:lnTo>
                <a:lnTo>
                  <a:pt x="826388" y="837149"/>
                </a:lnTo>
                <a:lnTo>
                  <a:pt x="762000" y="837183"/>
                </a:lnTo>
                <a:lnTo>
                  <a:pt x="863954" y="837183"/>
                </a:lnTo>
                <a:lnTo>
                  <a:pt x="863965" y="487806"/>
                </a:lnTo>
                <a:close/>
              </a:path>
              <a:path w="864234" h="875664">
                <a:moveTo>
                  <a:pt x="280175" y="487806"/>
                </a:moveTo>
                <a:lnTo>
                  <a:pt x="190500" y="487806"/>
                </a:lnTo>
                <a:lnTo>
                  <a:pt x="244452" y="505967"/>
                </a:lnTo>
                <a:lnTo>
                  <a:pt x="250443" y="509015"/>
                </a:lnTo>
                <a:lnTo>
                  <a:pt x="254888" y="512063"/>
                </a:lnTo>
                <a:lnTo>
                  <a:pt x="259460" y="516635"/>
                </a:lnTo>
                <a:lnTo>
                  <a:pt x="215900" y="531876"/>
                </a:lnTo>
                <a:lnTo>
                  <a:pt x="203549" y="536811"/>
                </a:lnTo>
                <a:lnTo>
                  <a:pt x="170158" y="557718"/>
                </a:lnTo>
                <a:lnTo>
                  <a:pt x="143652" y="586558"/>
                </a:lnTo>
                <a:lnTo>
                  <a:pt x="125822" y="621764"/>
                </a:lnTo>
                <a:lnTo>
                  <a:pt x="101986" y="837131"/>
                </a:lnTo>
                <a:lnTo>
                  <a:pt x="37465" y="837183"/>
                </a:lnTo>
                <a:lnTo>
                  <a:pt x="138809" y="837183"/>
                </a:lnTo>
                <a:lnTo>
                  <a:pt x="159001" y="636675"/>
                </a:lnTo>
                <a:lnTo>
                  <a:pt x="164300" y="624103"/>
                </a:lnTo>
                <a:lnTo>
                  <a:pt x="187394" y="591963"/>
                </a:lnTo>
                <a:lnTo>
                  <a:pt x="219204" y="570223"/>
                </a:lnTo>
                <a:lnTo>
                  <a:pt x="356990" y="522731"/>
                </a:lnTo>
                <a:lnTo>
                  <a:pt x="358393" y="521207"/>
                </a:lnTo>
                <a:lnTo>
                  <a:pt x="617412" y="521207"/>
                </a:lnTo>
                <a:lnTo>
                  <a:pt x="616478" y="520880"/>
                </a:lnTo>
                <a:lnTo>
                  <a:pt x="444637" y="520880"/>
                </a:lnTo>
                <a:lnTo>
                  <a:pt x="427284" y="520836"/>
                </a:lnTo>
                <a:lnTo>
                  <a:pt x="414297" y="518211"/>
                </a:lnTo>
                <a:lnTo>
                  <a:pt x="404610" y="513481"/>
                </a:lnTo>
                <a:lnTo>
                  <a:pt x="395716" y="504288"/>
                </a:lnTo>
                <a:lnTo>
                  <a:pt x="294475" y="504288"/>
                </a:lnTo>
                <a:lnTo>
                  <a:pt x="286597" y="493865"/>
                </a:lnTo>
                <a:lnTo>
                  <a:pt x="280175" y="487806"/>
                </a:lnTo>
                <a:close/>
              </a:path>
              <a:path w="864234" h="875664">
                <a:moveTo>
                  <a:pt x="502411" y="522731"/>
                </a:moveTo>
                <a:lnTo>
                  <a:pt x="361441" y="522731"/>
                </a:lnTo>
                <a:lnTo>
                  <a:pt x="371982" y="533400"/>
                </a:lnTo>
                <a:lnTo>
                  <a:pt x="404405" y="554549"/>
                </a:lnTo>
                <a:lnTo>
                  <a:pt x="430115" y="559161"/>
                </a:lnTo>
                <a:lnTo>
                  <a:pt x="443697" y="558197"/>
                </a:lnTo>
                <a:lnTo>
                  <a:pt x="479846" y="544150"/>
                </a:lnTo>
                <a:lnTo>
                  <a:pt x="502411" y="522731"/>
                </a:lnTo>
                <a:close/>
              </a:path>
              <a:path w="864234" h="875664">
                <a:moveTo>
                  <a:pt x="505459" y="521207"/>
                </a:moveTo>
                <a:lnTo>
                  <a:pt x="358393" y="521207"/>
                </a:lnTo>
                <a:lnTo>
                  <a:pt x="359917" y="522731"/>
                </a:lnTo>
                <a:lnTo>
                  <a:pt x="503935" y="522731"/>
                </a:lnTo>
                <a:lnTo>
                  <a:pt x="505459" y="521207"/>
                </a:lnTo>
                <a:close/>
              </a:path>
              <a:path w="864234" h="875664">
                <a:moveTo>
                  <a:pt x="506839" y="484523"/>
                </a:moveTo>
                <a:lnTo>
                  <a:pt x="494689" y="486261"/>
                </a:lnTo>
                <a:lnTo>
                  <a:pt x="483295" y="491156"/>
                </a:lnTo>
                <a:lnTo>
                  <a:pt x="475487" y="496823"/>
                </a:lnTo>
                <a:lnTo>
                  <a:pt x="466470" y="507491"/>
                </a:lnTo>
                <a:lnTo>
                  <a:pt x="456400" y="515568"/>
                </a:lnTo>
                <a:lnTo>
                  <a:pt x="444637" y="520880"/>
                </a:lnTo>
                <a:lnTo>
                  <a:pt x="616478" y="520880"/>
                </a:lnTo>
                <a:lnTo>
                  <a:pt x="605109" y="516887"/>
                </a:lnTo>
                <a:lnTo>
                  <a:pt x="608964" y="512063"/>
                </a:lnTo>
                <a:lnTo>
                  <a:pt x="613409" y="509015"/>
                </a:lnTo>
                <a:lnTo>
                  <a:pt x="619573" y="505945"/>
                </a:lnTo>
                <a:lnTo>
                  <a:pt x="654508" y="494190"/>
                </a:lnTo>
                <a:lnTo>
                  <a:pt x="577338" y="494190"/>
                </a:lnTo>
                <a:lnTo>
                  <a:pt x="519076" y="486303"/>
                </a:lnTo>
                <a:lnTo>
                  <a:pt x="506839" y="484523"/>
                </a:lnTo>
                <a:close/>
              </a:path>
              <a:path w="864234" h="875664">
                <a:moveTo>
                  <a:pt x="354195" y="484602"/>
                </a:moveTo>
                <a:lnTo>
                  <a:pt x="294475" y="504288"/>
                </a:lnTo>
                <a:lnTo>
                  <a:pt x="395716" y="504288"/>
                </a:lnTo>
                <a:lnTo>
                  <a:pt x="388492" y="496823"/>
                </a:lnTo>
                <a:lnTo>
                  <a:pt x="378047" y="489745"/>
                </a:lnTo>
                <a:lnTo>
                  <a:pt x="366391" y="485553"/>
                </a:lnTo>
                <a:lnTo>
                  <a:pt x="354195" y="484602"/>
                </a:lnTo>
                <a:close/>
              </a:path>
              <a:path w="864234" h="875664">
                <a:moveTo>
                  <a:pt x="190491" y="487814"/>
                </a:moveTo>
                <a:lnTo>
                  <a:pt x="119867" y="487814"/>
                </a:lnTo>
                <a:lnTo>
                  <a:pt x="121411" y="489330"/>
                </a:lnTo>
                <a:lnTo>
                  <a:pt x="132047" y="497259"/>
                </a:lnTo>
                <a:lnTo>
                  <a:pt x="144138" y="501780"/>
                </a:lnTo>
                <a:lnTo>
                  <a:pt x="160945" y="501484"/>
                </a:lnTo>
                <a:lnTo>
                  <a:pt x="173682" y="498854"/>
                </a:lnTo>
                <a:lnTo>
                  <a:pt x="183361" y="494039"/>
                </a:lnTo>
                <a:lnTo>
                  <a:pt x="190491" y="487814"/>
                </a:lnTo>
                <a:close/>
              </a:path>
              <a:path w="864234" h="875664">
                <a:moveTo>
                  <a:pt x="743939" y="487829"/>
                </a:moveTo>
                <a:lnTo>
                  <a:pt x="673413" y="487829"/>
                </a:lnTo>
                <a:lnTo>
                  <a:pt x="675004" y="489330"/>
                </a:lnTo>
                <a:lnTo>
                  <a:pt x="685208" y="497039"/>
                </a:lnTo>
                <a:lnTo>
                  <a:pt x="697225" y="501575"/>
                </a:lnTo>
                <a:lnTo>
                  <a:pt x="714185" y="501416"/>
                </a:lnTo>
                <a:lnTo>
                  <a:pt x="726957" y="498900"/>
                </a:lnTo>
                <a:lnTo>
                  <a:pt x="736612" y="494190"/>
                </a:lnTo>
                <a:lnTo>
                  <a:pt x="743939" y="487829"/>
                </a:lnTo>
                <a:close/>
              </a:path>
              <a:path w="864234" h="875664">
                <a:moveTo>
                  <a:pt x="673018" y="451777"/>
                </a:moveTo>
                <a:lnTo>
                  <a:pt x="608968" y="472566"/>
                </a:lnTo>
                <a:lnTo>
                  <a:pt x="597086" y="478045"/>
                </a:lnTo>
                <a:lnTo>
                  <a:pt x="586495" y="485259"/>
                </a:lnTo>
                <a:lnTo>
                  <a:pt x="577338" y="494190"/>
                </a:lnTo>
                <a:lnTo>
                  <a:pt x="654508" y="494190"/>
                </a:lnTo>
                <a:lnTo>
                  <a:pt x="673413" y="487829"/>
                </a:lnTo>
                <a:lnTo>
                  <a:pt x="743939" y="487829"/>
                </a:lnTo>
                <a:lnTo>
                  <a:pt x="863965" y="487806"/>
                </a:lnTo>
                <a:lnTo>
                  <a:pt x="863965" y="481655"/>
                </a:lnTo>
                <a:lnTo>
                  <a:pt x="826388" y="481655"/>
                </a:lnTo>
                <a:lnTo>
                  <a:pt x="821943" y="478663"/>
                </a:lnTo>
                <a:lnTo>
                  <a:pt x="809989" y="472561"/>
                </a:lnTo>
                <a:lnTo>
                  <a:pt x="800940" y="469518"/>
                </a:lnTo>
                <a:lnTo>
                  <a:pt x="704976" y="469518"/>
                </a:lnTo>
                <a:lnTo>
                  <a:pt x="700404" y="464946"/>
                </a:lnTo>
                <a:lnTo>
                  <a:pt x="695959" y="460375"/>
                </a:lnTo>
                <a:lnTo>
                  <a:pt x="685220" y="453607"/>
                </a:lnTo>
                <a:lnTo>
                  <a:pt x="673018" y="451777"/>
                </a:lnTo>
                <a:close/>
              </a:path>
              <a:path w="864234" h="875664">
                <a:moveTo>
                  <a:pt x="118609" y="451777"/>
                </a:moveTo>
                <a:lnTo>
                  <a:pt x="53981" y="472566"/>
                </a:lnTo>
                <a:lnTo>
                  <a:pt x="48005" y="475614"/>
                </a:lnTo>
                <a:lnTo>
                  <a:pt x="41909" y="478663"/>
                </a:lnTo>
                <a:lnTo>
                  <a:pt x="37464" y="481710"/>
                </a:lnTo>
                <a:lnTo>
                  <a:pt x="272252" y="481710"/>
                </a:lnTo>
                <a:lnTo>
                  <a:pt x="266657" y="477965"/>
                </a:lnTo>
                <a:lnTo>
                  <a:pt x="243023" y="469518"/>
                </a:lnTo>
                <a:lnTo>
                  <a:pt x="149986" y="469518"/>
                </a:lnTo>
                <a:lnTo>
                  <a:pt x="145414" y="464946"/>
                </a:lnTo>
                <a:lnTo>
                  <a:pt x="140969" y="460375"/>
                </a:lnTo>
                <a:lnTo>
                  <a:pt x="130671" y="453607"/>
                </a:lnTo>
                <a:lnTo>
                  <a:pt x="118609" y="451777"/>
                </a:lnTo>
                <a:close/>
              </a:path>
              <a:path w="864234" h="875664">
                <a:moveTo>
                  <a:pt x="863979" y="37973"/>
                </a:moveTo>
                <a:lnTo>
                  <a:pt x="826290" y="37973"/>
                </a:lnTo>
                <a:lnTo>
                  <a:pt x="826388" y="481655"/>
                </a:lnTo>
                <a:lnTo>
                  <a:pt x="863965" y="481655"/>
                </a:lnTo>
                <a:lnTo>
                  <a:pt x="863979" y="37973"/>
                </a:lnTo>
                <a:close/>
              </a:path>
              <a:path w="864234" h="875664">
                <a:moveTo>
                  <a:pt x="184773" y="452054"/>
                </a:moveTo>
                <a:lnTo>
                  <a:pt x="172963" y="456375"/>
                </a:lnTo>
                <a:lnTo>
                  <a:pt x="163449" y="464946"/>
                </a:lnTo>
                <a:lnTo>
                  <a:pt x="159003" y="469518"/>
                </a:lnTo>
                <a:lnTo>
                  <a:pt x="243023" y="469518"/>
                </a:lnTo>
                <a:lnTo>
                  <a:pt x="196696" y="452963"/>
                </a:lnTo>
                <a:lnTo>
                  <a:pt x="184773" y="452054"/>
                </a:lnTo>
                <a:close/>
              </a:path>
              <a:path w="864234" h="875664">
                <a:moveTo>
                  <a:pt x="739166" y="452061"/>
                </a:moveTo>
                <a:lnTo>
                  <a:pt x="727915" y="456375"/>
                </a:lnTo>
                <a:lnTo>
                  <a:pt x="718438" y="464946"/>
                </a:lnTo>
                <a:lnTo>
                  <a:pt x="713993" y="469518"/>
                </a:lnTo>
                <a:lnTo>
                  <a:pt x="800940" y="469518"/>
                </a:lnTo>
                <a:lnTo>
                  <a:pt x="751786" y="452992"/>
                </a:lnTo>
                <a:lnTo>
                  <a:pt x="739166" y="452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33651" y="2352167"/>
            <a:ext cx="235585" cy="314325"/>
          </a:xfrm>
          <a:custGeom>
            <a:avLst/>
            <a:gdLst/>
            <a:ahLst/>
            <a:cxnLst/>
            <a:rect l="l" t="t" r="r" b="b"/>
            <a:pathLst>
              <a:path w="235584" h="314325">
                <a:moveTo>
                  <a:pt x="117515" y="0"/>
                </a:moveTo>
                <a:lnTo>
                  <a:pt x="76850" y="7695"/>
                </a:lnTo>
                <a:lnTo>
                  <a:pt x="42273" y="29028"/>
                </a:lnTo>
                <a:lnTo>
                  <a:pt x="16407" y="61369"/>
                </a:lnTo>
                <a:lnTo>
                  <a:pt x="1873" y="102089"/>
                </a:lnTo>
                <a:lnTo>
                  <a:pt x="0" y="117070"/>
                </a:lnTo>
                <a:lnTo>
                  <a:pt x="185" y="135080"/>
                </a:lnTo>
                <a:lnTo>
                  <a:pt x="3891" y="182740"/>
                </a:lnTo>
                <a:lnTo>
                  <a:pt x="12186" y="221379"/>
                </a:lnTo>
                <a:lnTo>
                  <a:pt x="30085" y="260058"/>
                </a:lnTo>
                <a:lnTo>
                  <a:pt x="64985" y="296123"/>
                </a:lnTo>
                <a:lnTo>
                  <a:pt x="111629" y="314022"/>
                </a:lnTo>
                <a:lnTo>
                  <a:pt x="127506" y="313087"/>
                </a:lnTo>
                <a:lnTo>
                  <a:pt x="164554" y="299926"/>
                </a:lnTo>
                <a:lnTo>
                  <a:pt x="189781" y="278208"/>
                </a:lnTo>
                <a:lnTo>
                  <a:pt x="125436" y="278208"/>
                </a:lnTo>
                <a:lnTo>
                  <a:pt x="112111" y="277616"/>
                </a:lnTo>
                <a:lnTo>
                  <a:pt x="69751" y="251445"/>
                </a:lnTo>
                <a:lnTo>
                  <a:pt x="49226" y="213806"/>
                </a:lnTo>
                <a:lnTo>
                  <a:pt x="40545" y="175190"/>
                </a:lnTo>
                <a:lnTo>
                  <a:pt x="37510" y="129058"/>
                </a:lnTo>
                <a:lnTo>
                  <a:pt x="38632" y="113249"/>
                </a:lnTo>
                <a:lnTo>
                  <a:pt x="53975" y="72050"/>
                </a:lnTo>
                <a:lnTo>
                  <a:pt x="83335" y="44364"/>
                </a:lnTo>
                <a:lnTo>
                  <a:pt x="108189" y="36062"/>
                </a:lnTo>
                <a:lnTo>
                  <a:pt x="199643" y="36062"/>
                </a:lnTo>
                <a:lnTo>
                  <a:pt x="190230" y="27055"/>
                </a:lnTo>
                <a:lnTo>
                  <a:pt x="155599" y="6729"/>
                </a:lnTo>
                <a:lnTo>
                  <a:pt x="129142" y="603"/>
                </a:lnTo>
                <a:lnTo>
                  <a:pt x="117515" y="0"/>
                </a:lnTo>
                <a:close/>
              </a:path>
              <a:path w="235584" h="314325">
                <a:moveTo>
                  <a:pt x="199643" y="36062"/>
                </a:moveTo>
                <a:lnTo>
                  <a:pt x="108189" y="36062"/>
                </a:lnTo>
                <a:lnTo>
                  <a:pt x="123448" y="37073"/>
                </a:lnTo>
                <a:lnTo>
                  <a:pt x="137605" y="40354"/>
                </a:lnTo>
                <a:lnTo>
                  <a:pt x="172340" y="61891"/>
                </a:lnTo>
                <a:lnTo>
                  <a:pt x="193088" y="96943"/>
                </a:lnTo>
                <a:lnTo>
                  <a:pt x="197639" y="125262"/>
                </a:lnTo>
                <a:lnTo>
                  <a:pt x="197320" y="142287"/>
                </a:lnTo>
                <a:lnTo>
                  <a:pt x="192651" y="187819"/>
                </a:lnTo>
                <a:lnTo>
                  <a:pt x="178526" y="233274"/>
                </a:lnTo>
                <a:lnTo>
                  <a:pt x="145147" y="269699"/>
                </a:lnTo>
                <a:lnTo>
                  <a:pt x="125436" y="278208"/>
                </a:lnTo>
                <a:lnTo>
                  <a:pt x="189781" y="278208"/>
                </a:lnTo>
                <a:lnTo>
                  <a:pt x="216203" y="238551"/>
                </a:lnTo>
                <a:lnTo>
                  <a:pt x="230430" y="190274"/>
                </a:lnTo>
                <a:lnTo>
                  <a:pt x="234970" y="146423"/>
                </a:lnTo>
                <a:lnTo>
                  <a:pt x="235296" y="129058"/>
                </a:lnTo>
                <a:lnTo>
                  <a:pt x="234549" y="114489"/>
                </a:lnTo>
                <a:lnTo>
                  <a:pt x="223099" y="71356"/>
                </a:lnTo>
                <a:lnTo>
                  <a:pt x="200057" y="36459"/>
                </a:lnTo>
                <a:lnTo>
                  <a:pt x="199643" y="360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2960" y="868680"/>
            <a:ext cx="10698480" cy="5440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7562" y="725195"/>
            <a:ext cx="11624437" cy="5013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345" y="441375"/>
            <a:ext cx="11159363" cy="56598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131" y="2802077"/>
            <a:ext cx="116268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273050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8117" y="2802077"/>
            <a:ext cx="4202430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80581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τηρίων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 άλλ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dirty="0">
                <a:latin typeface="Calibri"/>
                <a:cs typeface="Calibri"/>
              </a:rPr>
              <a:t>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πισ</a:t>
            </a:r>
            <a:r>
              <a:rPr sz="1400" spc="-2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ού.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spc="-15" dirty="0"/>
              <a:t>τ</a:t>
            </a:r>
            <a:r>
              <a:rPr spc="-45" dirty="0"/>
              <a:t>ά</a:t>
            </a:r>
            <a:r>
              <a:rPr dirty="0"/>
              <a:t>διο</a:t>
            </a:r>
            <a:r>
              <a:rPr spc="5" dirty="0"/>
              <a:t> </a:t>
            </a:r>
            <a:r>
              <a:rPr dirty="0"/>
              <a:t>–</a:t>
            </a:r>
            <a:r>
              <a:rPr spc="-20" dirty="0">
                <a:latin typeface="Calibri"/>
                <a:cs typeface="Calibri"/>
              </a:rPr>
              <a:t>1</a:t>
            </a:r>
            <a:r>
              <a:rPr spc="-15" dirty="0">
                <a:latin typeface="Calibri"/>
                <a:cs typeface="Calibri"/>
              </a:rPr>
              <a:t>3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spc="-75" dirty="0"/>
              <a:t>κ</a:t>
            </a:r>
            <a:r>
              <a:rPr dirty="0"/>
              <a:t>αι </a:t>
            </a:r>
            <a:r>
              <a:rPr spc="-10" dirty="0"/>
              <a:t>1</a:t>
            </a:r>
            <a:r>
              <a:rPr dirty="0"/>
              <a:t>4</a:t>
            </a:r>
            <a:r>
              <a:rPr spc="-10" dirty="0"/>
              <a:t> </a:t>
            </a:r>
            <a:r>
              <a:rPr dirty="0"/>
              <a:t>Δε</a:t>
            </a:r>
            <a:r>
              <a:rPr spc="-40" dirty="0"/>
              <a:t>κ</a:t>
            </a:r>
            <a:r>
              <a:rPr dirty="0"/>
              <a:t>εμβρίου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31076" y="3755212"/>
            <a:ext cx="120205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240665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5163" y="3768293"/>
            <a:ext cx="4187825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τηρίων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γ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dirty="0">
                <a:latin typeface="Calibri"/>
                <a:cs typeface="Calibri"/>
              </a:rPr>
              <a:t>να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ρ</a:t>
            </a:r>
            <a:r>
              <a:rPr sz="1400" spc="-30" dirty="0">
                <a:latin typeface="Calibri"/>
                <a:cs typeface="Calibri"/>
              </a:rPr>
              <a:t>ι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σι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131" y="4725492"/>
            <a:ext cx="1176020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98425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96.02.11.01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8117" y="4725492"/>
            <a:ext cx="4187825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588645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πι</a:t>
            </a:r>
            <a:r>
              <a:rPr sz="1400" spc="10" dirty="0">
                <a:latin typeface="Calibri"/>
                <a:cs typeface="Calibri"/>
              </a:rPr>
              <a:t>σ</a:t>
            </a:r>
            <a:r>
              <a:rPr sz="1400" dirty="0">
                <a:latin typeface="Calibri"/>
                <a:cs typeface="Calibri"/>
              </a:rPr>
              <a:t>τήρι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 γ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dirty="0">
                <a:latin typeface="Calibri"/>
                <a:cs typeface="Calibri"/>
              </a:rPr>
              <a:t>να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ν,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π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15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α</a:t>
            </a:r>
            <a:r>
              <a:rPr sz="1400" spc="5" dirty="0">
                <a:latin typeface="Calibri"/>
                <a:cs typeface="Calibri"/>
              </a:rPr>
              <a:t>σ</a:t>
            </a:r>
            <a:r>
              <a:rPr sz="1400" spc="-10" dirty="0">
                <a:latin typeface="Calibri"/>
                <a:cs typeface="Calibri"/>
              </a:rPr>
              <a:t>χο</a:t>
            </a:r>
            <a:r>
              <a:rPr sz="140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έ</a:t>
            </a:r>
            <a:r>
              <a:rPr sz="1400" dirty="0">
                <a:latin typeface="Calibri"/>
                <a:cs typeface="Calibri"/>
              </a:rPr>
              <a:t>χ</a:t>
            </a:r>
            <a:r>
              <a:rPr sz="1400" spc="5" dirty="0">
                <a:latin typeface="Calibri"/>
                <a:cs typeface="Calibri"/>
              </a:rPr>
              <a:t>ρ</a:t>
            </a:r>
            <a:r>
              <a:rPr sz="1400" dirty="0">
                <a:latin typeface="Calibri"/>
                <a:cs typeface="Calibri"/>
              </a:rPr>
              <a:t>ι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 δ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χ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30" dirty="0">
                <a:latin typeface="Calibri"/>
                <a:cs typeface="Calibri"/>
              </a:rPr>
              <a:t>ί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έ</a:t>
            </a:r>
            <a:r>
              <a:rPr sz="1400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6653" y="1916506"/>
            <a:ext cx="1106805" cy="814069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93675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71563" y="1936102"/>
            <a:ext cx="4019550" cy="7550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 marR="28321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τηρίων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ουρ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ανδρ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 α</a:t>
            </a:r>
            <a:r>
              <a:rPr sz="1400" spc="-10" dirty="0">
                <a:latin typeface="Calibri"/>
                <a:cs typeface="Calibri"/>
              </a:rPr>
              <a:t>γ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ρ</a:t>
            </a:r>
            <a:r>
              <a:rPr sz="1400" dirty="0">
                <a:latin typeface="Calibri"/>
                <a:cs typeface="Calibri"/>
              </a:rPr>
              <a:t>ι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73698" y="2820593"/>
            <a:ext cx="1132840" cy="77216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20014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96.02.12.01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73698" y="3746703"/>
            <a:ext cx="1132840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96.02.12.02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84517" y="2820454"/>
            <a:ext cx="4019550" cy="77216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ουρ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ίου.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97597" y="3756355"/>
            <a:ext cx="4006850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ουρ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ίου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ή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ανδρ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π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endParaRPr sz="1400">
              <a:latin typeface="Calibri"/>
              <a:cs typeface="Calibri"/>
            </a:endParaRPr>
          </a:p>
          <a:p>
            <a:pPr marL="8128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απ</a:t>
            </a:r>
            <a:r>
              <a:rPr sz="1400" spc="-20" dirty="0">
                <a:latin typeface="Calibri"/>
                <a:cs typeface="Calibri"/>
              </a:rPr>
              <a:t>α</a:t>
            </a:r>
            <a:r>
              <a:rPr sz="1400" spc="5" dirty="0">
                <a:latin typeface="Calibri"/>
                <a:cs typeface="Calibri"/>
              </a:rPr>
              <a:t>σ</a:t>
            </a:r>
            <a:r>
              <a:rPr sz="1400" spc="-15" dirty="0">
                <a:latin typeface="Calibri"/>
                <a:cs typeface="Calibri"/>
              </a:rPr>
              <a:t>χ</a:t>
            </a:r>
            <a:r>
              <a:rPr sz="1400" spc="-10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 </a:t>
            </a:r>
            <a:r>
              <a:rPr sz="1400" spc="-10" dirty="0">
                <a:latin typeface="Calibri"/>
                <a:cs typeface="Calibri"/>
              </a:rPr>
              <a:t>μέ</a:t>
            </a:r>
            <a:r>
              <a:rPr sz="1400" dirty="0">
                <a:latin typeface="Calibri"/>
                <a:cs typeface="Calibri"/>
              </a:rPr>
              <a:t>χρι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dirty="0">
                <a:latin typeface="Calibri"/>
                <a:cs typeface="Calibri"/>
              </a:rPr>
              <a:t>ι δ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χν</a:t>
            </a:r>
            <a:r>
              <a:rPr sz="1400" spc="-30" dirty="0">
                <a:latin typeface="Calibri"/>
                <a:cs typeface="Calibri"/>
              </a:rPr>
              <a:t>ί</a:t>
            </a:r>
            <a:r>
              <a:rPr sz="1400" spc="-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1076" y="5656211"/>
            <a:ext cx="1202055" cy="822960"/>
          </a:xfrm>
          <a:prstGeom prst="rect">
            <a:avLst/>
          </a:prstGeom>
          <a:solidFill>
            <a:srgbClr val="417A85"/>
          </a:solidFill>
          <a:ln w="9525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7314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96.02.11.02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37360" y="5643155"/>
            <a:ext cx="4128135" cy="822960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45593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αι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αλ</a:t>
            </a:r>
            <a:r>
              <a:rPr sz="1400" spc="-3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πι</a:t>
            </a:r>
            <a:r>
              <a:rPr sz="1400" spc="10" dirty="0">
                <a:latin typeface="Calibri"/>
                <a:cs typeface="Calibri"/>
              </a:rPr>
              <a:t>σ</a:t>
            </a:r>
            <a:r>
              <a:rPr sz="1400" dirty="0">
                <a:latin typeface="Calibri"/>
                <a:cs typeface="Calibri"/>
              </a:rPr>
              <a:t>τήρι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 γ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dirty="0">
                <a:latin typeface="Calibri"/>
                <a:cs typeface="Calibri"/>
              </a:rPr>
              <a:t>να</a:t>
            </a:r>
            <a:r>
              <a:rPr sz="1400" spc="-5" dirty="0">
                <a:latin typeface="Calibri"/>
                <a:cs typeface="Calibri"/>
              </a:rPr>
              <a:t>ι</a:t>
            </a:r>
            <a:r>
              <a:rPr sz="1400" spc="-3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ν,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π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15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α</a:t>
            </a:r>
            <a:r>
              <a:rPr sz="1400" spc="5" dirty="0">
                <a:latin typeface="Calibri"/>
                <a:cs typeface="Calibri"/>
              </a:rPr>
              <a:t>σ</a:t>
            </a:r>
            <a:r>
              <a:rPr sz="1400" spc="-10" dirty="0">
                <a:latin typeface="Calibri"/>
                <a:cs typeface="Calibri"/>
              </a:rPr>
              <a:t>χο</a:t>
            </a:r>
            <a:r>
              <a:rPr sz="140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dirty="0">
                <a:latin typeface="Calibri"/>
                <a:cs typeface="Calibri"/>
              </a:rPr>
              <a:t>άνω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από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χ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30" dirty="0">
                <a:latin typeface="Calibri"/>
                <a:cs typeface="Calibri"/>
              </a:rPr>
              <a:t>ί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10" dirty="0">
                <a:latin typeface="Calibri"/>
                <a:cs typeface="Calibri"/>
              </a:rPr>
              <a:t>μω</a:t>
            </a:r>
            <a:r>
              <a:rPr sz="1400" spc="-5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έ</a:t>
            </a:r>
            <a:r>
              <a:rPr sz="1400" dirty="0">
                <a:latin typeface="Calibri"/>
                <a:cs typeface="Calibri"/>
              </a:rPr>
              <a:t>ς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73698" y="4657039"/>
            <a:ext cx="1132840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96.02.12.03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10679" y="4657039"/>
            <a:ext cx="3993515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 marR="30226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ουρ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ίου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ή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ομ</a:t>
            </a:r>
            <a:r>
              <a:rPr sz="1400" spc="-5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τηρί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ανδρ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π</a:t>
            </a:r>
            <a:r>
              <a:rPr sz="1400" spc="5" dirty="0">
                <a:latin typeface="Calibri"/>
                <a:cs typeface="Calibri"/>
              </a:rPr>
              <a:t>ο</a:t>
            </a:r>
            <a:r>
              <a:rPr sz="1400" dirty="0">
                <a:latin typeface="Calibri"/>
                <a:cs typeface="Calibri"/>
              </a:rPr>
              <a:t>υ α</a:t>
            </a:r>
            <a:r>
              <a:rPr sz="1400" spc="-15" dirty="0">
                <a:latin typeface="Calibri"/>
                <a:cs typeface="Calibri"/>
              </a:rPr>
              <a:t>π</a:t>
            </a:r>
            <a:r>
              <a:rPr sz="1400" spc="-20" dirty="0">
                <a:latin typeface="Calibri"/>
                <a:cs typeface="Calibri"/>
              </a:rPr>
              <a:t>α</a:t>
            </a:r>
            <a:r>
              <a:rPr sz="1400" spc="5" dirty="0">
                <a:latin typeface="Calibri"/>
                <a:cs typeface="Calibri"/>
              </a:rPr>
              <a:t>σ</a:t>
            </a:r>
            <a:r>
              <a:rPr sz="1400" spc="-10" dirty="0">
                <a:latin typeface="Calibri"/>
                <a:cs typeface="Calibri"/>
              </a:rPr>
              <a:t>χο</a:t>
            </a:r>
            <a:r>
              <a:rPr sz="140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ί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π</a:t>
            </a:r>
            <a:r>
              <a:rPr sz="1400" dirty="0">
                <a:latin typeface="Calibri"/>
                <a:cs typeface="Calibri"/>
              </a:rPr>
              <a:t>άνω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από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δ</a:t>
            </a:r>
            <a:r>
              <a:rPr sz="1400" spc="-10" dirty="0">
                <a:latin typeface="Calibri"/>
                <a:cs typeface="Calibri"/>
              </a:rPr>
              <a:t>ύ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χ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spc="-30" dirty="0">
                <a:latin typeface="Calibri"/>
                <a:cs typeface="Calibri"/>
              </a:rPr>
              <a:t>ί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21578" y="5606262"/>
            <a:ext cx="1132840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71.20.14.00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58557" y="5606262"/>
            <a:ext cx="3993515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 marR="53594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Υπηρ</a:t>
            </a:r>
            <a:r>
              <a:rPr sz="1400" spc="-3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σί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ς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τ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χ</a:t>
            </a:r>
            <a:r>
              <a:rPr sz="1400" spc="5" dirty="0">
                <a:latin typeface="Calibri"/>
                <a:cs typeface="Calibri"/>
              </a:rPr>
              <a:t>ν</a:t>
            </a:r>
            <a:r>
              <a:rPr sz="1400" dirty="0">
                <a:latin typeface="Calibri"/>
                <a:cs typeface="Calibri"/>
              </a:rPr>
              <a:t>ι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ού</a:t>
            </a:r>
            <a:r>
              <a:rPr sz="1400" spc="-5" dirty="0">
                <a:latin typeface="Calibri"/>
                <a:cs typeface="Calibri"/>
              </a:rPr>
              <a:t> ε</a:t>
            </a:r>
            <a:r>
              <a:rPr sz="1400" dirty="0">
                <a:latin typeface="Calibri"/>
                <a:cs typeface="Calibri"/>
              </a:rPr>
              <a:t>λ</a:t>
            </a:r>
            <a:r>
              <a:rPr sz="1400" spc="-10" dirty="0">
                <a:latin typeface="Calibri"/>
                <a:cs typeface="Calibri"/>
              </a:rPr>
              <a:t>έ</a:t>
            </a:r>
            <a:r>
              <a:rPr sz="1400" spc="5" dirty="0">
                <a:latin typeface="Calibri"/>
                <a:cs typeface="Calibri"/>
              </a:rPr>
              <a:t>γ</a:t>
            </a:r>
            <a:r>
              <a:rPr sz="1400" spc="-10" dirty="0">
                <a:latin typeface="Calibri"/>
                <a:cs typeface="Calibri"/>
              </a:rPr>
              <a:t>χ</a:t>
            </a:r>
            <a:r>
              <a:rPr sz="1400" dirty="0">
                <a:latin typeface="Calibri"/>
                <a:cs typeface="Calibri"/>
              </a:rPr>
              <a:t>ου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οχη</a:t>
            </a:r>
            <a:r>
              <a:rPr sz="1400" spc="-15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ά</a:t>
            </a:r>
            <a:r>
              <a:rPr sz="1400" spc="-10" dirty="0">
                <a:latin typeface="Calibri"/>
                <a:cs typeface="Calibri"/>
              </a:rPr>
              <a:t>τω</a:t>
            </a:r>
            <a:r>
              <a:rPr sz="1400" dirty="0">
                <a:latin typeface="Calibri"/>
                <a:cs typeface="Calibri"/>
              </a:rPr>
              <a:t>ν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οδι</a:t>
            </a:r>
            <a:r>
              <a:rPr sz="1400" spc="-30" dirty="0">
                <a:latin typeface="Calibri"/>
                <a:cs typeface="Calibri"/>
              </a:rPr>
              <a:t>κ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 μ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10" dirty="0">
                <a:latin typeface="Calibri"/>
                <a:cs typeface="Calibri"/>
              </a:rPr>
              <a:t>φ</a:t>
            </a:r>
            <a:r>
              <a:rPr sz="1400" dirty="0">
                <a:latin typeface="Calibri"/>
                <a:cs typeface="Calibri"/>
              </a:rPr>
              <a:t>ο</a:t>
            </a:r>
            <a:r>
              <a:rPr sz="1400" spc="5" dirty="0">
                <a:latin typeface="Calibri"/>
                <a:cs typeface="Calibri"/>
              </a:rPr>
              <a:t>ρ</a:t>
            </a:r>
            <a:r>
              <a:rPr sz="1400" spc="-10" dirty="0">
                <a:latin typeface="Calibri"/>
                <a:cs typeface="Calibri"/>
              </a:rPr>
              <a:t>ώ</a:t>
            </a:r>
            <a:r>
              <a:rPr sz="1400" dirty="0">
                <a:latin typeface="Calibri"/>
                <a:cs typeface="Calibri"/>
              </a:rPr>
              <a:t>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6275" y="1907235"/>
            <a:ext cx="1180465" cy="831215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359410">
              <a:lnSpc>
                <a:spcPct val="100000"/>
              </a:lnSpc>
            </a:pPr>
            <a:r>
              <a:rPr sz="1550" b="1" spc="10" dirty="0">
                <a:solidFill>
                  <a:srgbClr val="FFFFFF"/>
                </a:solidFill>
                <a:latin typeface="Calibri"/>
                <a:cs typeface="Calibri"/>
              </a:rPr>
              <a:t>47.61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89480" y="1920189"/>
            <a:ext cx="4163060" cy="831215"/>
          </a:xfrm>
          <a:prstGeom prst="rect">
            <a:avLst/>
          </a:prstGeom>
          <a:solidFill>
            <a:srgbClr val="BCDADF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982344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Λι</a:t>
            </a:r>
            <a:r>
              <a:rPr sz="1400" spc="-10" dirty="0">
                <a:latin typeface="Calibri"/>
                <a:cs typeface="Calibri"/>
              </a:rPr>
              <a:t>α</a:t>
            </a:r>
            <a:r>
              <a:rPr sz="1400" dirty="0">
                <a:latin typeface="Calibri"/>
                <a:cs typeface="Calibri"/>
              </a:rPr>
              <a:t>νι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ό </a:t>
            </a:r>
            <a:r>
              <a:rPr sz="1400" spc="-10" dirty="0">
                <a:latin typeface="Calibri"/>
                <a:cs typeface="Calibri"/>
              </a:rPr>
              <a:t>ε</a:t>
            </a:r>
            <a:r>
              <a:rPr sz="1400" dirty="0">
                <a:latin typeface="Calibri"/>
                <a:cs typeface="Calibri"/>
              </a:rPr>
              <a:t>μπό</a:t>
            </a:r>
            <a:r>
              <a:rPr sz="1400" spc="5" dirty="0">
                <a:latin typeface="Calibri"/>
                <a:cs typeface="Calibri"/>
              </a:rPr>
              <a:t>ρ</a:t>
            </a:r>
            <a:r>
              <a:rPr sz="1400" dirty="0">
                <a:latin typeface="Calibri"/>
                <a:cs typeface="Calibri"/>
              </a:rPr>
              <a:t>ιο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βι</a:t>
            </a:r>
            <a:r>
              <a:rPr sz="1400" spc="-20" dirty="0">
                <a:latin typeface="Calibri"/>
                <a:cs typeface="Calibri"/>
              </a:rPr>
              <a:t>β</a:t>
            </a:r>
            <a:r>
              <a:rPr sz="1400" spc="-15" dirty="0">
                <a:latin typeface="Calibri"/>
                <a:cs typeface="Calibri"/>
              </a:rPr>
              <a:t>λ</a:t>
            </a:r>
            <a:r>
              <a:rPr sz="1400" dirty="0">
                <a:latin typeface="Calibri"/>
                <a:cs typeface="Calibri"/>
              </a:rPr>
              <a:t>ί</a:t>
            </a:r>
            <a:r>
              <a:rPr sz="1400" spc="-10" dirty="0">
                <a:latin typeface="Calibri"/>
                <a:cs typeface="Calibri"/>
              </a:rPr>
              <a:t>ω</a:t>
            </a:r>
            <a:r>
              <a:rPr sz="1400" dirty="0">
                <a:latin typeface="Calibri"/>
                <a:cs typeface="Calibri"/>
              </a:rPr>
              <a:t>ν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σε</a:t>
            </a:r>
            <a:r>
              <a:rPr sz="1400" spc="-5" dirty="0">
                <a:latin typeface="Calibri"/>
                <a:cs typeface="Calibri"/>
              </a:rPr>
              <a:t> ε</a:t>
            </a:r>
            <a:r>
              <a:rPr sz="1400" spc="-15" dirty="0">
                <a:latin typeface="Calibri"/>
                <a:cs typeface="Calibri"/>
              </a:rPr>
              <a:t>ξ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spc="-15" dirty="0">
                <a:latin typeface="Calibri"/>
                <a:cs typeface="Calibri"/>
              </a:rPr>
              <a:t>ι</a:t>
            </a:r>
            <a:r>
              <a:rPr sz="1400" dirty="0">
                <a:latin typeface="Calibri"/>
                <a:cs typeface="Calibri"/>
              </a:rPr>
              <a:t>δι</a:t>
            </a:r>
            <a:r>
              <a:rPr sz="1400" spc="-30" dirty="0">
                <a:latin typeface="Calibri"/>
                <a:cs typeface="Calibri"/>
              </a:rPr>
              <a:t>κ</a:t>
            </a:r>
            <a:r>
              <a:rPr sz="1400" spc="-5" dirty="0">
                <a:latin typeface="Calibri"/>
                <a:cs typeface="Calibri"/>
              </a:rPr>
              <a:t>ε</a:t>
            </a:r>
            <a:r>
              <a:rPr sz="1400" spc="-10" dirty="0">
                <a:latin typeface="Calibri"/>
                <a:cs typeface="Calibri"/>
              </a:rPr>
              <a:t>υ</a:t>
            </a:r>
            <a:r>
              <a:rPr sz="1400" dirty="0">
                <a:latin typeface="Calibri"/>
                <a:cs typeface="Calibri"/>
              </a:rPr>
              <a:t>μ</a:t>
            </a:r>
            <a:r>
              <a:rPr sz="1400" spc="-10" dirty="0">
                <a:latin typeface="Calibri"/>
                <a:cs typeface="Calibri"/>
              </a:rPr>
              <a:t>έ</a:t>
            </a:r>
            <a:r>
              <a:rPr sz="1400" dirty="0">
                <a:latin typeface="Calibri"/>
                <a:cs typeface="Calibri"/>
              </a:rPr>
              <a:t>να </a:t>
            </a:r>
            <a:r>
              <a:rPr sz="1400" spc="-55" dirty="0">
                <a:latin typeface="Calibri"/>
                <a:cs typeface="Calibri"/>
              </a:rPr>
              <a:t>κ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τα</a:t>
            </a:r>
            <a:r>
              <a:rPr sz="1400" spc="5" dirty="0">
                <a:latin typeface="Calibri"/>
                <a:cs typeface="Calibri"/>
              </a:rPr>
              <a:t>σ</a:t>
            </a:r>
            <a:r>
              <a:rPr sz="1400" dirty="0">
                <a:latin typeface="Calibri"/>
                <a:cs typeface="Calibri"/>
              </a:rPr>
              <a:t>τή</a:t>
            </a:r>
            <a:r>
              <a:rPr sz="1400" spc="-20" dirty="0">
                <a:latin typeface="Calibri"/>
                <a:cs typeface="Calibri"/>
              </a:rPr>
              <a:t>μ</a:t>
            </a:r>
            <a:r>
              <a:rPr sz="1400" dirty="0">
                <a:latin typeface="Calibri"/>
                <a:cs typeface="Calibri"/>
              </a:rPr>
              <a:t>α</a:t>
            </a:r>
            <a:r>
              <a:rPr sz="1400" spc="-20" dirty="0">
                <a:latin typeface="Calibri"/>
                <a:cs typeface="Calibri"/>
              </a:rPr>
              <a:t>τ</a:t>
            </a:r>
            <a:r>
              <a:rPr sz="1400" dirty="0">
                <a:latin typeface="Calibri"/>
                <a:cs typeface="Calibri"/>
              </a:rPr>
              <a:t>α.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spc="-15" dirty="0"/>
              <a:t>τ</a:t>
            </a:r>
            <a:r>
              <a:rPr spc="-45" dirty="0"/>
              <a:t>ά</a:t>
            </a:r>
            <a:r>
              <a:rPr dirty="0"/>
              <a:t>διο</a:t>
            </a:r>
            <a:r>
              <a:rPr spc="5" dirty="0"/>
              <a:t> </a:t>
            </a:r>
            <a:r>
              <a:rPr dirty="0"/>
              <a:t>– </a:t>
            </a:r>
            <a:r>
              <a:rPr spc="-20" dirty="0">
                <a:latin typeface="Calibri"/>
                <a:cs typeface="Calibri"/>
              </a:rPr>
              <a:t>1</a:t>
            </a:r>
            <a:r>
              <a:rPr dirty="0"/>
              <a:t>4</a:t>
            </a:r>
            <a:r>
              <a:rPr spc="-10" dirty="0"/>
              <a:t> </a:t>
            </a:r>
            <a:r>
              <a:rPr dirty="0"/>
              <a:t>Δε</a:t>
            </a:r>
            <a:r>
              <a:rPr spc="-40" dirty="0"/>
              <a:t>κ</a:t>
            </a:r>
            <a:r>
              <a:rPr dirty="0"/>
              <a:t>εμβρίου</a:t>
            </a:r>
          </a:p>
        </p:txBody>
      </p:sp>
      <p:sp>
        <p:nvSpPr>
          <p:cNvPr id="4" name="object 4"/>
          <p:cNvSpPr/>
          <p:nvPr/>
        </p:nvSpPr>
        <p:spPr>
          <a:xfrm>
            <a:off x="300443" y="2420480"/>
            <a:ext cx="1192530" cy="3536315"/>
          </a:xfrm>
          <a:custGeom>
            <a:avLst/>
            <a:gdLst/>
            <a:ahLst/>
            <a:cxnLst/>
            <a:rect l="l" t="t" r="r" b="b"/>
            <a:pathLst>
              <a:path w="1192530" h="3536315">
                <a:moveTo>
                  <a:pt x="0" y="3536188"/>
                </a:moveTo>
                <a:lnTo>
                  <a:pt x="1192187" y="3536188"/>
                </a:lnTo>
                <a:lnTo>
                  <a:pt x="1192187" y="0"/>
                </a:lnTo>
                <a:lnTo>
                  <a:pt x="0" y="0"/>
                </a:lnTo>
                <a:lnTo>
                  <a:pt x="0" y="3536188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8909" y="3252194"/>
            <a:ext cx="95186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Κομμ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ω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ήρια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και </a:t>
            </a:r>
            <a:r>
              <a:rPr sz="13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κο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ία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909" y="4273528"/>
            <a:ext cx="1043940" cy="871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Βιβ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ιοπω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ία</a:t>
            </a:r>
            <a:endParaRPr sz="1300">
              <a:latin typeface="Calibri"/>
              <a:cs typeface="Calibri"/>
            </a:endParaRPr>
          </a:p>
          <a:p>
            <a:pPr marL="12700" marR="116839">
              <a:lnSpc>
                <a:spcPct val="100000"/>
              </a:lnSpc>
              <a:spcBef>
                <a:spcPts val="600"/>
              </a:spcBef>
            </a:pP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(ω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πρ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3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ην ανα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ία α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όμων</a:t>
            </a:r>
            <a:r>
              <a:rPr sz="1300" b="1" spc="-15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300" b="1" spc="-5" dirty="0">
                <a:solidFill>
                  <a:srgbClr val="FFFFFF"/>
                </a:solidFill>
                <a:latin typeface="Calibri"/>
                <a:cs typeface="Calibri"/>
              </a:rPr>
              <a:t>.μ.)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9024" y="5055285"/>
            <a:ext cx="6687184" cy="432434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spc="-20" dirty="0">
                <a:latin typeface="Calibri"/>
                <a:cs typeface="Calibri"/>
              </a:rPr>
              <a:t>Άν</a:t>
            </a:r>
            <a:r>
              <a:rPr sz="1300" spc="-10" dirty="0">
                <a:latin typeface="Calibri"/>
                <a:cs typeface="Calibri"/>
              </a:rPr>
              <a:t>ω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των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100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τ.</a:t>
            </a:r>
            <a:r>
              <a:rPr sz="1300" spc="-20" dirty="0">
                <a:latin typeface="Calibri"/>
                <a:cs typeface="Calibri"/>
              </a:rPr>
              <a:t>μ</a:t>
            </a:r>
            <a:r>
              <a:rPr sz="1300" spc="-5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29548" y="5071033"/>
            <a:ext cx="3221990" cy="432434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73025">
              <a:lnSpc>
                <a:spcPct val="100000"/>
              </a:lnSpc>
            </a:pPr>
            <a:r>
              <a:rPr sz="1300" spc="-10" dirty="0">
                <a:latin typeface="Calibri"/>
                <a:cs typeface="Calibri"/>
              </a:rPr>
              <a:t>+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1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ά</a:t>
            </a:r>
            <a:r>
              <a:rPr sz="1300" spc="-10" dirty="0">
                <a:latin typeface="Calibri"/>
                <a:cs typeface="Calibri"/>
              </a:rPr>
              <a:t>το</a:t>
            </a:r>
            <a:r>
              <a:rPr sz="1300" spc="-20" dirty="0">
                <a:latin typeface="Calibri"/>
                <a:cs typeface="Calibri"/>
              </a:rPr>
              <a:t>μ</a:t>
            </a:r>
            <a:r>
              <a:rPr sz="1300" spc="-10" dirty="0">
                <a:latin typeface="Calibri"/>
                <a:cs typeface="Calibri"/>
              </a:rPr>
              <a:t>ο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15" dirty="0">
                <a:latin typeface="Calibri"/>
                <a:cs typeface="Calibri"/>
              </a:rPr>
              <a:t>α</a:t>
            </a:r>
            <a:r>
              <a:rPr sz="1300" spc="-20" dirty="0">
                <a:latin typeface="Calibri"/>
                <a:cs typeface="Calibri"/>
              </a:rPr>
              <a:t>ν</a:t>
            </a:r>
            <a:r>
              <a:rPr sz="1300" spc="-10" dirty="0">
                <a:latin typeface="Calibri"/>
                <a:cs typeface="Calibri"/>
              </a:rPr>
              <a:t>ά</a:t>
            </a:r>
            <a:r>
              <a:rPr sz="1300" spc="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15</a:t>
            </a:r>
            <a:r>
              <a:rPr sz="1300" spc="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τ.</a:t>
            </a:r>
            <a:r>
              <a:rPr sz="1300" spc="-20" dirty="0">
                <a:latin typeface="Calibri"/>
                <a:cs typeface="Calibri"/>
              </a:rPr>
              <a:t>μ</a:t>
            </a:r>
            <a:r>
              <a:rPr sz="1300" dirty="0">
                <a:latin typeface="Calibri"/>
                <a:cs typeface="Calibri"/>
              </a:rPr>
              <a:t>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9024" y="5548134"/>
            <a:ext cx="9949180" cy="400685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107950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Ο π</a:t>
            </a:r>
            <a:r>
              <a:rPr sz="1300" b="1" spc="-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ηθυσμός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ων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π</a:t>
            </a:r>
            <a:r>
              <a:rPr sz="1300" b="1" spc="-20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λ</a:t>
            </a:r>
            <a:r>
              <a:rPr sz="1300" b="1" spc="-10" dirty="0">
                <a:latin typeface="Calibri"/>
                <a:cs typeface="Calibri"/>
              </a:rPr>
              <a:t>ατών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3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ε</a:t>
            </a:r>
            <a:r>
              <a:rPr sz="1300" b="1" spc="-10" dirty="0">
                <a:latin typeface="Calibri"/>
                <a:cs typeface="Calibri"/>
              </a:rPr>
              <a:t>ίναι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ε</a:t>
            </a:r>
            <a:r>
              <a:rPr sz="1300" b="1" spc="-10" dirty="0">
                <a:latin typeface="Calibri"/>
                <a:cs typeface="Calibri"/>
              </a:rPr>
              <a:t>νιαίος,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ανεξαρ</a:t>
            </a:r>
            <a:r>
              <a:rPr sz="1300" b="1" spc="-20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ήτως</a:t>
            </a:r>
            <a:r>
              <a:rPr sz="1300" b="1" spc="30" dirty="0">
                <a:latin typeface="Calibri"/>
                <a:cs typeface="Calibri"/>
              </a:rPr>
              <a:t> </a:t>
            </a:r>
            <a:r>
              <a:rPr sz="1300" b="1" spc="-20" dirty="0">
                <a:latin typeface="Calibri"/>
                <a:cs typeface="Calibri"/>
              </a:rPr>
              <a:t>ε</a:t>
            </a:r>
            <a:r>
              <a:rPr sz="1300" b="1" spc="-10" dirty="0">
                <a:latin typeface="Calibri"/>
                <a:cs typeface="Calibri"/>
              </a:rPr>
              <a:t>πι</a:t>
            </a:r>
            <a:r>
              <a:rPr sz="1300" b="1" spc="-5" dirty="0">
                <a:latin typeface="Calibri"/>
                <a:cs typeface="Calibri"/>
              </a:rPr>
              <a:t>π</a:t>
            </a:r>
            <a:r>
              <a:rPr sz="1300" b="1" spc="-20" dirty="0">
                <a:latin typeface="Calibri"/>
                <a:cs typeface="Calibri"/>
              </a:rPr>
              <a:t>έ</a:t>
            </a:r>
            <a:r>
              <a:rPr sz="1300" b="1" spc="-10" dirty="0">
                <a:latin typeface="Calibri"/>
                <a:cs typeface="Calibri"/>
              </a:rPr>
              <a:t>δων</a:t>
            </a:r>
            <a:r>
              <a:rPr sz="1300" b="1" spc="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ο</a:t>
            </a:r>
            <a:r>
              <a:rPr sz="1300" b="1" spc="-1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όφων.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6567" y="1961769"/>
            <a:ext cx="1166495" cy="424815"/>
          </a:xfrm>
          <a:custGeom>
            <a:avLst/>
            <a:gdLst/>
            <a:ahLst/>
            <a:cxnLst/>
            <a:rect l="l" t="t" r="r" b="b"/>
            <a:pathLst>
              <a:path w="1166495" h="424814">
                <a:moveTo>
                  <a:pt x="0" y="424561"/>
                </a:moveTo>
                <a:lnTo>
                  <a:pt x="1166228" y="424561"/>
                </a:lnTo>
                <a:lnTo>
                  <a:pt x="1166228" y="0"/>
                </a:lnTo>
                <a:lnTo>
                  <a:pt x="0" y="0"/>
                </a:lnTo>
                <a:lnTo>
                  <a:pt x="0" y="424561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4817" y="1994154"/>
            <a:ext cx="862965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Είδος 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πιχ</a:t>
            </a:r>
            <a:r>
              <a:rPr sz="1300" b="1" spc="-20" dirty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300" b="1" spc="-10" dirty="0">
                <a:solidFill>
                  <a:srgbClr val="FFFFFF"/>
                </a:solidFill>
                <a:latin typeface="Calibri"/>
                <a:cs typeface="Calibri"/>
              </a:rPr>
              <a:t>ίρησης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589024" y="2420620"/>
            <a:ext cx="9957435" cy="1585595"/>
          </a:xfrm>
          <a:custGeom>
            <a:avLst/>
            <a:gdLst/>
            <a:ahLst/>
            <a:cxnLst/>
            <a:rect l="l" t="t" r="r" b="b"/>
            <a:pathLst>
              <a:path w="9957435" h="1585595">
                <a:moveTo>
                  <a:pt x="0" y="1585594"/>
                </a:moveTo>
                <a:lnTo>
                  <a:pt x="9957308" y="1585594"/>
                </a:lnTo>
                <a:lnTo>
                  <a:pt x="9957308" y="0"/>
                </a:lnTo>
                <a:lnTo>
                  <a:pt x="0" y="0"/>
                </a:lnTo>
                <a:lnTo>
                  <a:pt x="0" y="1585594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15365" indent="-177800">
              <a:lnSpc>
                <a:spcPct val="100000"/>
              </a:lnSpc>
              <a:buFont typeface="Wingdings"/>
              <a:buChar char=""/>
              <a:tabLst>
                <a:tab pos="1016000" algn="l"/>
              </a:tabLst>
            </a:pPr>
            <a:r>
              <a:rPr spc="-20" dirty="0"/>
              <a:t>Α</a:t>
            </a:r>
            <a:r>
              <a:rPr spc="-10" dirty="0"/>
              <a:t>πό</a:t>
            </a:r>
            <a:r>
              <a:rPr spc="-20" dirty="0"/>
              <a:t>σ</a:t>
            </a:r>
            <a:r>
              <a:rPr spc="-10" dirty="0"/>
              <a:t>τα</a:t>
            </a:r>
            <a:r>
              <a:rPr spc="-20" dirty="0"/>
              <a:t>σ</a:t>
            </a:r>
            <a:r>
              <a:rPr spc="-10" dirty="0"/>
              <a:t>η</a:t>
            </a:r>
            <a:r>
              <a:rPr spc="15" dirty="0"/>
              <a:t> </a:t>
            </a:r>
            <a:r>
              <a:rPr spc="-20" dirty="0"/>
              <a:t>μ</a:t>
            </a:r>
            <a:r>
              <a:rPr spc="-10" dirty="0"/>
              <a:t>εταξύ</a:t>
            </a:r>
            <a:r>
              <a:rPr spc="10" dirty="0"/>
              <a:t> </a:t>
            </a:r>
            <a:r>
              <a:rPr spc="-20" dirty="0"/>
              <a:t>θ</a:t>
            </a:r>
            <a:r>
              <a:rPr spc="-10" dirty="0"/>
              <a:t>έ</a:t>
            </a:r>
            <a:r>
              <a:rPr spc="-20" dirty="0"/>
              <a:t>σ</a:t>
            </a:r>
            <a:r>
              <a:rPr spc="-10" dirty="0"/>
              <a:t>ε</a:t>
            </a:r>
            <a:r>
              <a:rPr spc="-20" dirty="0"/>
              <a:t>ω</a:t>
            </a:r>
            <a:r>
              <a:rPr spc="-10" dirty="0"/>
              <a:t>ν</a:t>
            </a:r>
            <a:r>
              <a:rPr spc="10" dirty="0"/>
              <a:t> </a:t>
            </a:r>
            <a:r>
              <a:rPr spc="-10" dirty="0"/>
              <a:t>ερ</a:t>
            </a:r>
            <a:r>
              <a:rPr spc="-20" dirty="0"/>
              <a:t>γ</a:t>
            </a:r>
            <a:r>
              <a:rPr spc="-10" dirty="0"/>
              <a:t>α</a:t>
            </a:r>
            <a:r>
              <a:rPr spc="-20" dirty="0"/>
              <a:t>σ</a:t>
            </a:r>
            <a:r>
              <a:rPr spc="-10" dirty="0"/>
              <a:t>ία</a:t>
            </a:r>
            <a:r>
              <a:rPr spc="-20" dirty="0"/>
              <a:t>ς</a:t>
            </a:r>
            <a:r>
              <a:rPr spc="-5" dirty="0"/>
              <a:t>:</a:t>
            </a:r>
            <a:r>
              <a:rPr spc="40" dirty="0"/>
              <a:t> </a:t>
            </a:r>
            <a:r>
              <a:rPr spc="-10" dirty="0"/>
              <a:t>2</a:t>
            </a:r>
            <a:r>
              <a:rPr spc="20" dirty="0"/>
              <a:t> </a:t>
            </a:r>
            <a:r>
              <a:rPr spc="-20" dirty="0"/>
              <a:t>μ</a:t>
            </a:r>
            <a:r>
              <a:rPr spc="-10" dirty="0"/>
              <a:t>έτρα.</a:t>
            </a:r>
          </a:p>
          <a:p>
            <a:pPr marL="1015365" indent="-177800">
              <a:lnSpc>
                <a:spcPct val="100000"/>
              </a:lnSpc>
              <a:buFont typeface="Wingdings"/>
              <a:buChar char=""/>
              <a:tabLst>
                <a:tab pos="1016000" algn="l"/>
              </a:tabLst>
            </a:pPr>
            <a:r>
              <a:rPr spc="-5" dirty="0"/>
              <a:t>Οι</a:t>
            </a:r>
            <a:r>
              <a:rPr spc="5" dirty="0"/>
              <a:t> </a:t>
            </a:r>
            <a:r>
              <a:rPr spc="-10" dirty="0"/>
              <a:t>πελάτες</a:t>
            </a:r>
            <a:r>
              <a:rPr spc="-5" dirty="0"/>
              <a:t> </a:t>
            </a:r>
            <a:r>
              <a:rPr spc="-20" dirty="0"/>
              <a:t>θ</a:t>
            </a:r>
            <a:r>
              <a:rPr spc="-10" dirty="0"/>
              <a:t>α</a:t>
            </a:r>
            <a:r>
              <a:rPr spc="10" dirty="0"/>
              <a:t> </a:t>
            </a:r>
            <a:r>
              <a:rPr spc="-10" dirty="0"/>
              <a:t>προ</a:t>
            </a:r>
            <a:r>
              <a:rPr spc="-20" dirty="0"/>
              <a:t>σ</a:t>
            </a:r>
            <a:r>
              <a:rPr spc="-10" dirty="0"/>
              <a:t>έρχο</a:t>
            </a:r>
            <a:r>
              <a:rPr spc="-20" dirty="0"/>
              <a:t>ν</a:t>
            </a:r>
            <a:r>
              <a:rPr spc="-10" dirty="0"/>
              <a:t>ται</a:t>
            </a:r>
            <a:r>
              <a:rPr spc="30" dirty="0"/>
              <a:t> </a:t>
            </a:r>
            <a:r>
              <a:rPr spc="-20" dirty="0"/>
              <a:t>μ</a:t>
            </a:r>
            <a:r>
              <a:rPr spc="-10" dirty="0"/>
              <a:t>ό</a:t>
            </a:r>
            <a:r>
              <a:rPr spc="-20" dirty="0"/>
              <a:t>ν</a:t>
            </a:r>
            <a:r>
              <a:rPr spc="-10" dirty="0"/>
              <a:t>ο</a:t>
            </a:r>
            <a:r>
              <a:rPr spc="30" dirty="0"/>
              <a:t> 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10" dirty="0"/>
              <a:t>τό</a:t>
            </a:r>
            <a:r>
              <a:rPr spc="-5" dirty="0"/>
              <a:t>πιν</a:t>
            </a:r>
            <a:r>
              <a:rPr spc="10" dirty="0"/>
              <a:t> </a:t>
            </a:r>
            <a:r>
              <a:rPr spc="-10" dirty="0"/>
              <a:t>ρα</a:t>
            </a:r>
            <a:r>
              <a:rPr spc="-20" dirty="0"/>
              <a:t>ν</a:t>
            </a:r>
            <a:r>
              <a:rPr spc="-10" dirty="0"/>
              <a:t>τε</a:t>
            </a:r>
            <a:r>
              <a:rPr spc="-20" dirty="0"/>
              <a:t>β</a:t>
            </a:r>
            <a:r>
              <a:rPr spc="-10" dirty="0"/>
              <a:t>ού</a:t>
            </a:r>
            <a:r>
              <a:rPr spc="20" dirty="0"/>
              <a:t> </a:t>
            </a:r>
            <a:r>
              <a:rPr spc="-20" dirty="0"/>
              <a:t>μ</a:t>
            </a:r>
            <a:r>
              <a:rPr spc="-10" dirty="0"/>
              <a:t>έ</a:t>
            </a:r>
            <a:r>
              <a:rPr spc="-20" dirty="0"/>
              <a:t>σ</a:t>
            </a:r>
            <a:r>
              <a:rPr spc="-10" dirty="0"/>
              <a:t>ω</a:t>
            </a:r>
            <a:r>
              <a:rPr dirty="0"/>
              <a:t> </a:t>
            </a:r>
            <a:r>
              <a:rPr spc="-10" dirty="0"/>
              <a:t>τηλε</a:t>
            </a:r>
            <a:r>
              <a:rPr spc="-15" dirty="0"/>
              <a:t>φ</a:t>
            </a:r>
            <a:r>
              <a:rPr spc="-10" dirty="0"/>
              <a:t>ώ</a:t>
            </a:r>
            <a:r>
              <a:rPr spc="-20" dirty="0"/>
              <a:t>ν</a:t>
            </a:r>
            <a:r>
              <a:rPr spc="-10" dirty="0"/>
              <a:t>ου</a:t>
            </a:r>
            <a:r>
              <a:rPr spc="35" dirty="0"/>
              <a:t> 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5" dirty="0"/>
              <a:t>ι</a:t>
            </a:r>
            <a:r>
              <a:rPr spc="5" dirty="0"/>
              <a:t> </a:t>
            </a:r>
            <a:r>
              <a:rPr spc="-10" dirty="0"/>
              <a:t>ηλε</a:t>
            </a:r>
            <a:r>
              <a:rPr spc="-20" dirty="0"/>
              <a:t>κ</a:t>
            </a:r>
            <a:r>
              <a:rPr spc="-10" dirty="0"/>
              <a:t>τρονικών</a:t>
            </a:r>
            <a:r>
              <a:rPr spc="60" dirty="0"/>
              <a:t> </a:t>
            </a:r>
            <a:r>
              <a:rPr spc="-20" dirty="0"/>
              <a:t>μ</a:t>
            </a:r>
            <a:r>
              <a:rPr spc="-10" dirty="0"/>
              <a:t>έ</a:t>
            </a:r>
            <a:r>
              <a:rPr spc="-20" dirty="0"/>
              <a:t>σ</a:t>
            </a:r>
            <a:r>
              <a:rPr spc="-10" dirty="0"/>
              <a:t>ω</a:t>
            </a:r>
            <a:r>
              <a:rPr spc="-20" dirty="0"/>
              <a:t>ν</a:t>
            </a:r>
            <a:r>
              <a:rPr spc="-5" dirty="0"/>
              <a:t>.</a:t>
            </a:r>
          </a:p>
          <a:p>
            <a:pPr marL="1015365" marR="5080" indent="-177800">
              <a:lnSpc>
                <a:spcPct val="100000"/>
              </a:lnSpc>
              <a:buFont typeface="Wingdings"/>
              <a:buChar char=""/>
              <a:tabLst>
                <a:tab pos="1016000" algn="l"/>
              </a:tabLst>
            </a:pPr>
            <a:r>
              <a:rPr spc="-5" dirty="0"/>
              <a:t>Οι</a:t>
            </a:r>
            <a:r>
              <a:rPr spc="5" dirty="0"/>
              <a:t> </a:t>
            </a:r>
            <a:r>
              <a:rPr spc="-10" dirty="0"/>
              <a:t>επιχειρήσ</a:t>
            </a:r>
            <a:r>
              <a:rPr spc="-20" dirty="0"/>
              <a:t>ε</a:t>
            </a:r>
            <a:r>
              <a:rPr spc="-5" dirty="0"/>
              <a:t>ις</a:t>
            </a:r>
            <a:r>
              <a:rPr spc="10" dirty="0"/>
              <a:t> </a:t>
            </a:r>
            <a:r>
              <a:rPr spc="-10" dirty="0"/>
              <a:t>οφ</a:t>
            </a:r>
            <a:r>
              <a:rPr spc="-20" dirty="0"/>
              <a:t>ε</a:t>
            </a:r>
            <a:r>
              <a:rPr spc="-10" dirty="0"/>
              <a:t>ίλο</a:t>
            </a:r>
            <a:r>
              <a:rPr spc="-20" dirty="0"/>
              <a:t>υ</a:t>
            </a:r>
            <a:r>
              <a:rPr spc="-10" dirty="0"/>
              <a:t>ν</a:t>
            </a:r>
            <a:r>
              <a:rPr spc="30" dirty="0"/>
              <a:t> 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10" dirty="0"/>
              <a:t>τά</a:t>
            </a:r>
            <a:r>
              <a:rPr spc="15" dirty="0"/>
              <a:t> </a:t>
            </a:r>
            <a:r>
              <a:rPr spc="-10" dirty="0"/>
              <a:t>την</a:t>
            </a:r>
            <a:r>
              <a:rPr spc="10" dirty="0"/>
              <a:t> </a:t>
            </a:r>
            <a:r>
              <a:rPr spc="-10" dirty="0"/>
              <a:t>η</a:t>
            </a:r>
            <a:r>
              <a:rPr spc="-20" dirty="0"/>
              <a:t>μ</a:t>
            </a:r>
            <a:r>
              <a:rPr spc="-10" dirty="0"/>
              <a:t>ερή</a:t>
            </a:r>
            <a:r>
              <a:rPr spc="-20" dirty="0"/>
              <a:t>σ</a:t>
            </a:r>
            <a:r>
              <a:rPr spc="-10" dirty="0"/>
              <a:t>ια</a:t>
            </a:r>
            <a:r>
              <a:rPr spc="25" dirty="0"/>
              <a:t> </a:t>
            </a:r>
            <a:r>
              <a:rPr spc="-10" dirty="0"/>
              <a:t>έ</a:t>
            </a:r>
            <a:r>
              <a:rPr spc="-20" dirty="0"/>
              <a:t>ν</a:t>
            </a:r>
            <a:r>
              <a:rPr spc="-10" dirty="0"/>
              <a:t>αρξη</a:t>
            </a:r>
            <a:r>
              <a:rPr spc="30" dirty="0"/>
              <a:t> </a:t>
            </a:r>
            <a:r>
              <a:rPr spc="-10" dirty="0"/>
              <a:t>λειτο</a:t>
            </a:r>
            <a:r>
              <a:rPr spc="-20" dirty="0"/>
              <a:t>υ</a:t>
            </a:r>
            <a:r>
              <a:rPr spc="-10" dirty="0"/>
              <a:t>ργίας</a:t>
            </a:r>
            <a:r>
              <a:rPr spc="45" dirty="0"/>
              <a:t> </a:t>
            </a:r>
            <a:r>
              <a:rPr spc="-10" dirty="0"/>
              <a:t>του</a:t>
            </a:r>
            <a:r>
              <a:rPr spc="-20" dirty="0"/>
              <a:t>ς</a:t>
            </a:r>
            <a:r>
              <a:rPr spc="-5" dirty="0"/>
              <a:t>,</a:t>
            </a:r>
            <a:r>
              <a:rPr spc="20" dirty="0"/>
              <a:t> </a:t>
            </a:r>
            <a:r>
              <a:rPr spc="-20" dirty="0"/>
              <a:t>ν</a:t>
            </a:r>
            <a:r>
              <a:rPr spc="-10" dirty="0"/>
              <a:t>α</a:t>
            </a:r>
            <a:r>
              <a:rPr spc="10" dirty="0"/>
              <a:t> </a:t>
            </a:r>
            <a:r>
              <a:rPr spc="-20" dirty="0"/>
              <a:t>συμ</a:t>
            </a:r>
            <a:r>
              <a:rPr spc="-10" dirty="0"/>
              <a:t>πληρώ</a:t>
            </a:r>
            <a:r>
              <a:rPr spc="-15" dirty="0"/>
              <a:t>ν</a:t>
            </a:r>
            <a:r>
              <a:rPr spc="-10" dirty="0"/>
              <a:t>ο</a:t>
            </a:r>
            <a:r>
              <a:rPr spc="-20" dirty="0"/>
              <a:t>υ</a:t>
            </a:r>
            <a:r>
              <a:rPr spc="-10" dirty="0"/>
              <a:t>ν</a:t>
            </a:r>
            <a:r>
              <a:rPr spc="45" dirty="0"/>
              <a:t> 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10" dirty="0"/>
              <a:t>τάλογο</a:t>
            </a:r>
            <a:r>
              <a:rPr spc="15" dirty="0"/>
              <a:t> </a:t>
            </a:r>
            <a:r>
              <a:rPr spc="-20" dirty="0"/>
              <a:t>μ</a:t>
            </a:r>
            <a:r>
              <a:rPr spc="-10" dirty="0"/>
              <a:t>ε</a:t>
            </a:r>
            <a:r>
              <a:rPr dirty="0"/>
              <a:t> </a:t>
            </a:r>
            <a:r>
              <a:rPr spc="-10" dirty="0"/>
              <a:t>τα</a:t>
            </a:r>
            <a:r>
              <a:rPr dirty="0"/>
              <a:t> </a:t>
            </a:r>
            <a:r>
              <a:rPr spc="-10" dirty="0"/>
              <a:t>ρα</a:t>
            </a:r>
            <a:r>
              <a:rPr spc="-20" dirty="0"/>
              <a:t>ν</a:t>
            </a:r>
            <a:r>
              <a:rPr spc="-10" dirty="0"/>
              <a:t>τε</a:t>
            </a:r>
            <a:r>
              <a:rPr spc="-20" dirty="0"/>
              <a:t>β</a:t>
            </a:r>
            <a:r>
              <a:rPr spc="-10" dirty="0"/>
              <a:t>ού</a:t>
            </a:r>
            <a:r>
              <a:rPr spc="20" dirty="0"/>
              <a:t> </a:t>
            </a:r>
            <a:r>
              <a:rPr spc="-10" dirty="0"/>
              <a:t>των</a:t>
            </a:r>
            <a:r>
              <a:rPr spc="10" dirty="0"/>
              <a:t> </a:t>
            </a:r>
            <a:r>
              <a:rPr spc="-10" dirty="0"/>
              <a:t>πελατώ</a:t>
            </a:r>
            <a:r>
              <a:rPr spc="-20" dirty="0"/>
              <a:t>ν</a:t>
            </a:r>
            <a:r>
              <a:rPr spc="-5" dirty="0"/>
              <a:t>,</a:t>
            </a:r>
            <a:r>
              <a:rPr dirty="0"/>
              <a:t> </a:t>
            </a:r>
            <a:r>
              <a:rPr spc="-10" dirty="0"/>
              <a:t>ο</a:t>
            </a:r>
            <a:r>
              <a:rPr spc="15" dirty="0"/>
              <a:t> </a:t>
            </a:r>
            <a:r>
              <a:rPr spc="-10" dirty="0"/>
              <a:t>οπο</a:t>
            </a:r>
            <a:r>
              <a:rPr dirty="0"/>
              <a:t>ί</a:t>
            </a:r>
            <a:r>
              <a:rPr spc="-10" dirty="0"/>
              <a:t>ος</a:t>
            </a:r>
            <a:r>
              <a:rPr spc="-5" dirty="0"/>
              <a:t> </a:t>
            </a:r>
            <a:r>
              <a:rPr spc="-20" dirty="0"/>
              <a:t>θ</a:t>
            </a:r>
            <a:r>
              <a:rPr spc="-10" dirty="0"/>
              <a:t>α</a:t>
            </a:r>
            <a:r>
              <a:rPr spc="10" dirty="0"/>
              <a:t> </a:t>
            </a:r>
            <a:r>
              <a:rPr spc="-10" dirty="0"/>
              <a:t>επι</a:t>
            </a:r>
            <a:r>
              <a:rPr spc="-5" dirty="0"/>
              <a:t>δ</a:t>
            </a:r>
            <a:r>
              <a:rPr spc="-10" dirty="0"/>
              <a:t>εικ</a:t>
            </a:r>
            <a:r>
              <a:rPr spc="-20" dirty="0"/>
              <a:t>νύ</a:t>
            </a:r>
            <a:r>
              <a:rPr spc="-10" dirty="0"/>
              <a:t>εται</a:t>
            </a:r>
            <a:r>
              <a:rPr spc="5" dirty="0"/>
              <a:t> </a:t>
            </a:r>
            <a:r>
              <a:rPr spc="-20" dirty="0"/>
              <a:t>σ</a:t>
            </a:r>
            <a:r>
              <a:rPr spc="-10" dirty="0"/>
              <a:t>τα</a:t>
            </a:r>
            <a:r>
              <a:rPr spc="15" dirty="0"/>
              <a:t> </a:t>
            </a:r>
            <a:r>
              <a:rPr spc="-10" dirty="0"/>
              <a:t>ελ</a:t>
            </a:r>
            <a:r>
              <a:rPr spc="-20" dirty="0"/>
              <a:t>ε</a:t>
            </a:r>
            <a:r>
              <a:rPr spc="-10" dirty="0"/>
              <a:t>γκτικά</a:t>
            </a:r>
            <a:r>
              <a:rPr spc="10" dirty="0"/>
              <a:t> </a:t>
            </a:r>
            <a:r>
              <a:rPr spc="-10" dirty="0"/>
              <a:t>όργα</a:t>
            </a:r>
            <a:r>
              <a:rPr spc="-20" dirty="0"/>
              <a:t>ν</a:t>
            </a:r>
            <a:r>
              <a:rPr spc="-10" dirty="0"/>
              <a:t>α.</a:t>
            </a:r>
          </a:p>
          <a:p>
            <a:pPr marL="1015365" indent="-177800">
              <a:lnSpc>
                <a:spcPct val="100000"/>
              </a:lnSpc>
              <a:buFont typeface="Wingdings"/>
              <a:buChar char=""/>
              <a:tabLst>
                <a:tab pos="1016000" algn="l"/>
              </a:tabLst>
            </a:pPr>
            <a:r>
              <a:rPr spc="-10" dirty="0"/>
              <a:t>Υποχρε</a:t>
            </a:r>
            <a:r>
              <a:rPr spc="-20" dirty="0"/>
              <a:t>ω</a:t>
            </a:r>
            <a:r>
              <a:rPr spc="-5" dirty="0"/>
              <a:t>τ</a:t>
            </a:r>
            <a:r>
              <a:rPr dirty="0"/>
              <a:t>ι</a:t>
            </a:r>
            <a:r>
              <a:rPr spc="-10" dirty="0"/>
              <a:t>κή</a:t>
            </a:r>
            <a:r>
              <a:rPr dirty="0"/>
              <a:t> </a:t>
            </a:r>
            <a:r>
              <a:rPr spc="-10" dirty="0"/>
              <a:t>χρή</a:t>
            </a:r>
            <a:r>
              <a:rPr spc="-20" dirty="0"/>
              <a:t>σ</a:t>
            </a:r>
            <a:r>
              <a:rPr spc="-10" dirty="0"/>
              <a:t>η</a:t>
            </a:r>
            <a:r>
              <a:rPr spc="15" dirty="0"/>
              <a:t> </a:t>
            </a:r>
            <a:r>
              <a:rPr spc="-20" dirty="0"/>
              <a:t>μ</a:t>
            </a:r>
            <a:r>
              <a:rPr spc="-10" dirty="0"/>
              <a:t>ά</a:t>
            </a:r>
            <a:r>
              <a:rPr spc="-20" dirty="0"/>
              <a:t>σ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10" dirty="0"/>
              <a:t>ς</a:t>
            </a:r>
            <a:r>
              <a:rPr spc="20" dirty="0"/>
              <a:t> </a:t>
            </a:r>
            <a:r>
              <a:rPr spc="-10" dirty="0"/>
              <a:t>προ</a:t>
            </a:r>
            <a:r>
              <a:rPr spc="-20" dirty="0"/>
              <a:t>σ</a:t>
            </a:r>
            <a:r>
              <a:rPr spc="-10" dirty="0"/>
              <a:t>τα</a:t>
            </a:r>
            <a:r>
              <a:rPr spc="-20" dirty="0"/>
              <a:t>σ</a:t>
            </a:r>
            <a:r>
              <a:rPr spc="-10" dirty="0"/>
              <a:t>ίας</a:t>
            </a:r>
            <a:r>
              <a:rPr spc="20" dirty="0"/>
              <a:t> </a:t>
            </a:r>
            <a:r>
              <a:rPr spc="-10" dirty="0"/>
              <a:t>για</a:t>
            </a:r>
            <a:r>
              <a:rPr spc="15" dirty="0"/>
              <a:t> </a:t>
            </a:r>
            <a:r>
              <a:rPr spc="-10" dirty="0"/>
              <a:t>το</a:t>
            </a:r>
            <a:r>
              <a:rPr spc="5" dirty="0"/>
              <a:t> </a:t>
            </a:r>
            <a:r>
              <a:rPr spc="-10" dirty="0"/>
              <a:t>προ</a:t>
            </a:r>
            <a:r>
              <a:rPr spc="-20" dirty="0"/>
              <a:t>σ</a:t>
            </a:r>
            <a:r>
              <a:rPr spc="-10" dirty="0"/>
              <a:t>ωπ</a:t>
            </a:r>
            <a:r>
              <a:rPr dirty="0"/>
              <a:t>ι</a:t>
            </a:r>
            <a:r>
              <a:rPr spc="-10" dirty="0"/>
              <a:t>κό</a:t>
            </a:r>
            <a:r>
              <a:rPr dirty="0"/>
              <a:t> </a:t>
            </a:r>
            <a:r>
              <a:rPr spc="-10" dirty="0"/>
              <a:t>κ</a:t>
            </a:r>
            <a:r>
              <a:rPr spc="-15" dirty="0"/>
              <a:t>α</a:t>
            </a:r>
            <a:r>
              <a:rPr spc="-5" dirty="0"/>
              <a:t>ι</a:t>
            </a:r>
            <a:r>
              <a:rPr spc="20" dirty="0"/>
              <a:t> </a:t>
            </a:r>
            <a:r>
              <a:rPr spc="-10" dirty="0"/>
              <a:t>τους</a:t>
            </a:r>
            <a:r>
              <a:rPr spc="30" dirty="0"/>
              <a:t> </a:t>
            </a:r>
            <a:r>
              <a:rPr spc="-10" dirty="0"/>
              <a:t>πελάτε</a:t>
            </a:r>
            <a:r>
              <a:rPr spc="-20" dirty="0"/>
              <a:t>ς</a:t>
            </a:r>
            <a:r>
              <a:rPr spc="-5" dirty="0"/>
              <a:t>.</a:t>
            </a:r>
          </a:p>
          <a:p>
            <a:pPr marL="1053465" indent="-215900">
              <a:lnSpc>
                <a:spcPct val="100000"/>
              </a:lnSpc>
              <a:buFont typeface="Wingdings"/>
              <a:buChar char=""/>
              <a:tabLst>
                <a:tab pos="1054100" algn="l"/>
              </a:tabLst>
            </a:pPr>
            <a:r>
              <a:rPr spc="-10" dirty="0"/>
              <a:t>Ωράρ</a:t>
            </a:r>
            <a:r>
              <a:rPr dirty="0"/>
              <a:t>ι</a:t>
            </a:r>
            <a:r>
              <a:rPr spc="-10" dirty="0"/>
              <a:t>ο</a:t>
            </a:r>
            <a:r>
              <a:rPr spc="15" dirty="0"/>
              <a:t> </a:t>
            </a:r>
            <a:r>
              <a:rPr spc="-10" dirty="0"/>
              <a:t>λειτο</a:t>
            </a:r>
            <a:r>
              <a:rPr spc="-20" dirty="0"/>
              <a:t>υ</a:t>
            </a:r>
            <a:r>
              <a:rPr spc="-10" dirty="0"/>
              <a:t>ργίας</a:t>
            </a:r>
            <a:r>
              <a:rPr spc="30" dirty="0"/>
              <a:t> </a:t>
            </a:r>
            <a:r>
              <a:rPr spc="-5" dirty="0">
                <a:latin typeface="Calibri"/>
                <a:cs typeface="Calibri"/>
              </a:rPr>
              <a:t>(</a:t>
            </a:r>
            <a:r>
              <a:rPr spc="-10" dirty="0"/>
              <a:t>προαιρετ</a:t>
            </a:r>
            <a:r>
              <a:rPr dirty="0"/>
              <a:t>ι</a:t>
            </a:r>
            <a:r>
              <a:rPr spc="-10" dirty="0"/>
              <a:t>κό)</a:t>
            </a:r>
            <a:r>
              <a:rPr spc="30" dirty="0"/>
              <a:t> </a:t>
            </a:r>
            <a:r>
              <a:rPr spc="-10" dirty="0"/>
              <a:t>από</a:t>
            </a:r>
            <a:r>
              <a:rPr spc="5" dirty="0"/>
              <a:t> </a:t>
            </a:r>
            <a:r>
              <a:rPr spc="-10" dirty="0"/>
              <a:t>7</a:t>
            </a:r>
            <a:r>
              <a:rPr spc="5" dirty="0"/>
              <a:t> </a:t>
            </a:r>
            <a:r>
              <a:rPr spc="-10" dirty="0"/>
              <a:t>π.</a:t>
            </a:r>
            <a:r>
              <a:rPr spc="-15" dirty="0"/>
              <a:t>μ</a:t>
            </a:r>
            <a:r>
              <a:rPr spc="-5" dirty="0"/>
              <a:t>.</a:t>
            </a:r>
            <a:r>
              <a:rPr dirty="0"/>
              <a:t> </a:t>
            </a:r>
            <a:r>
              <a:rPr spc="-10" dirty="0"/>
              <a:t>έ</a:t>
            </a:r>
            <a:r>
              <a:rPr spc="-20" dirty="0"/>
              <a:t>ω</a:t>
            </a:r>
            <a:r>
              <a:rPr spc="-10" dirty="0"/>
              <a:t>ς</a:t>
            </a:r>
            <a:r>
              <a:rPr dirty="0"/>
              <a:t> </a:t>
            </a:r>
            <a:r>
              <a:rPr spc="25" dirty="0"/>
              <a:t> </a:t>
            </a:r>
            <a:r>
              <a:rPr spc="-10" dirty="0">
                <a:latin typeface="Calibri"/>
                <a:cs typeface="Calibri"/>
              </a:rPr>
              <a:t>9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20" dirty="0"/>
              <a:t>μ</a:t>
            </a:r>
            <a:r>
              <a:rPr spc="-5" dirty="0"/>
              <a:t>.</a:t>
            </a:r>
            <a:r>
              <a:rPr spc="-20" dirty="0"/>
              <a:t>μ</a:t>
            </a:r>
            <a:r>
              <a:rPr spc="-5" dirty="0">
                <a:latin typeface="Calibri"/>
                <a:cs typeface="Calibri"/>
              </a:rPr>
              <a:t>.</a:t>
            </a:r>
          </a:p>
          <a:p>
            <a:pPr marL="1015365" indent="-177800">
              <a:lnSpc>
                <a:spcPct val="100000"/>
              </a:lnSpc>
              <a:buFont typeface="Wingdings"/>
              <a:buChar char=""/>
              <a:tabLst>
                <a:tab pos="1016000" algn="l"/>
              </a:tabLst>
            </a:pPr>
            <a:r>
              <a:rPr spc="-10" dirty="0"/>
              <a:t>Προ</a:t>
            </a:r>
            <a:r>
              <a:rPr spc="-20" dirty="0"/>
              <a:t>α</a:t>
            </a:r>
            <a:r>
              <a:rPr spc="-10" dirty="0"/>
              <a:t>ιρετική</a:t>
            </a:r>
            <a:r>
              <a:rPr spc="25" dirty="0"/>
              <a:t> </a:t>
            </a:r>
            <a:r>
              <a:rPr spc="-10" dirty="0"/>
              <a:t>λειτο</a:t>
            </a:r>
            <a:r>
              <a:rPr spc="-20" dirty="0"/>
              <a:t>υ</a:t>
            </a:r>
            <a:r>
              <a:rPr spc="-10" dirty="0"/>
              <a:t>ργία</a:t>
            </a:r>
            <a:r>
              <a:rPr dirty="0"/>
              <a:t> </a:t>
            </a:r>
            <a:r>
              <a:rPr spc="20" dirty="0"/>
              <a:t> </a:t>
            </a:r>
            <a:r>
              <a:rPr spc="-5" dirty="0"/>
              <a:t>τ</a:t>
            </a:r>
            <a:r>
              <a:rPr dirty="0"/>
              <a:t>ι</a:t>
            </a:r>
            <a:r>
              <a:rPr spc="-10" dirty="0"/>
              <a:t>ς</a:t>
            </a:r>
            <a:r>
              <a:rPr spc="10" dirty="0"/>
              <a:t> </a:t>
            </a:r>
            <a:r>
              <a:rPr spc="-10" dirty="0"/>
              <a:t>Κ</a:t>
            </a:r>
            <a:r>
              <a:rPr spc="-20" dirty="0"/>
              <a:t>υ</a:t>
            </a:r>
            <a:r>
              <a:rPr spc="-10" dirty="0"/>
              <a:t>ρια</a:t>
            </a:r>
            <a:r>
              <a:rPr spc="-15" dirty="0"/>
              <a:t>κ</a:t>
            </a:r>
            <a:r>
              <a:rPr spc="-10" dirty="0"/>
              <a:t>ές</a:t>
            </a:r>
            <a:r>
              <a:rPr spc="20" dirty="0"/>
              <a:t> </a:t>
            </a:r>
            <a:r>
              <a:rPr spc="-5" dirty="0"/>
              <a:t>,1</a:t>
            </a:r>
            <a:r>
              <a:rPr spc="5" dirty="0"/>
              <a:t>3</a:t>
            </a:r>
            <a:r>
              <a:rPr spc="-10" dirty="0">
                <a:latin typeface="Calibri"/>
                <a:cs typeface="Calibri"/>
              </a:rPr>
              <a:t>-20-</a:t>
            </a:r>
            <a:r>
              <a:rPr spc="-10" dirty="0"/>
              <a:t>27</a:t>
            </a:r>
            <a:r>
              <a:rPr spc="30" dirty="0"/>
              <a:t> </a:t>
            </a:r>
            <a:r>
              <a:rPr spc="-10" dirty="0"/>
              <a:t>Δεκ</a:t>
            </a:r>
            <a:r>
              <a:rPr spc="-20" dirty="0"/>
              <a:t>εμ</a:t>
            </a:r>
            <a:r>
              <a:rPr spc="-15" dirty="0"/>
              <a:t>β</a:t>
            </a:r>
            <a:r>
              <a:rPr spc="-10" dirty="0"/>
              <a:t>ρίο</a:t>
            </a:r>
            <a:r>
              <a:rPr spc="-20" dirty="0"/>
              <a:t>υ</a:t>
            </a:r>
            <a:r>
              <a:rPr spc="-5" dirty="0"/>
              <a:t>.</a:t>
            </a:r>
          </a:p>
        </p:txBody>
      </p:sp>
      <p:sp>
        <p:nvSpPr>
          <p:cNvPr id="15" name="object 15"/>
          <p:cNvSpPr/>
          <p:nvPr/>
        </p:nvSpPr>
        <p:spPr>
          <a:xfrm>
            <a:off x="1598802" y="1967738"/>
            <a:ext cx="9939655" cy="424815"/>
          </a:xfrm>
          <a:custGeom>
            <a:avLst/>
            <a:gdLst/>
            <a:ahLst/>
            <a:cxnLst/>
            <a:rect l="l" t="t" r="r" b="b"/>
            <a:pathLst>
              <a:path w="9939655" h="424814">
                <a:moveTo>
                  <a:pt x="0" y="424561"/>
                </a:moveTo>
                <a:lnTo>
                  <a:pt x="9939147" y="424561"/>
                </a:lnTo>
                <a:lnTo>
                  <a:pt x="9939147" y="0"/>
                </a:lnTo>
                <a:lnTo>
                  <a:pt x="0" y="0"/>
                </a:lnTo>
                <a:lnTo>
                  <a:pt x="0" y="424561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67382" y="2099310"/>
            <a:ext cx="171323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Ειδικοί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ό</a:t>
            </a:r>
            <a:r>
              <a:rPr sz="1300" b="1" spc="-15" dirty="0">
                <a:latin typeface="Calibri"/>
                <a:cs typeface="Calibri"/>
              </a:rPr>
              <a:t>ρ</a:t>
            </a:r>
            <a:r>
              <a:rPr sz="1300" b="1" spc="-10" dirty="0">
                <a:latin typeface="Calibri"/>
                <a:cs typeface="Calibri"/>
              </a:rPr>
              <a:t>οι</a:t>
            </a:r>
            <a:r>
              <a:rPr sz="1300" b="1" spc="1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λ</a:t>
            </a:r>
            <a:r>
              <a:rPr sz="1300" b="1" spc="-20" dirty="0">
                <a:latin typeface="Calibri"/>
                <a:cs typeface="Calibri"/>
              </a:rPr>
              <a:t>ε</a:t>
            </a:r>
            <a:r>
              <a:rPr sz="1300" b="1" spc="-5" dirty="0">
                <a:latin typeface="Calibri"/>
                <a:cs typeface="Calibri"/>
              </a:rPr>
              <a:t>ι</a:t>
            </a:r>
            <a:r>
              <a:rPr sz="1300" b="1" spc="-15" dirty="0">
                <a:latin typeface="Calibri"/>
                <a:cs typeface="Calibri"/>
              </a:rPr>
              <a:t>τ</a:t>
            </a:r>
            <a:r>
              <a:rPr sz="1300" b="1" spc="-10" dirty="0">
                <a:latin typeface="Calibri"/>
                <a:cs typeface="Calibri"/>
              </a:rPr>
              <a:t>ου</a:t>
            </a:r>
            <a:r>
              <a:rPr sz="1300" b="1" spc="-20" dirty="0">
                <a:latin typeface="Calibri"/>
                <a:cs typeface="Calibri"/>
              </a:rPr>
              <a:t>ργ</a:t>
            </a:r>
            <a:r>
              <a:rPr sz="1300" b="1" spc="-10" dirty="0">
                <a:latin typeface="Calibri"/>
                <a:cs typeface="Calibri"/>
              </a:rPr>
              <a:t>ίας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68886" y="6512624"/>
            <a:ext cx="107950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800" dirty="0">
                <a:latin typeface="Arial"/>
                <a:cs typeface="Arial"/>
              </a:rPr>
              <a:t>7</a:t>
            </a:fld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2833" y="1567307"/>
            <a:ext cx="68675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Μέ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ρα Τή</a:t>
            </a:r>
            <a:r>
              <a:rPr sz="2000" b="1" spc="10" dirty="0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ησης</a:t>
            </a:r>
            <a:r>
              <a:rPr sz="2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Απο</a:t>
            </a:r>
            <a:r>
              <a:rPr sz="2000" b="1" spc="2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τά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σε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ω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65" dirty="0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αι Αν</a:t>
            </a:r>
            <a:r>
              <a:rPr sz="2000" b="1" spc="1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ογία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ηθ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υ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ού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ά τ.μ.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593278" y="4062272"/>
          <a:ext cx="9945370" cy="894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6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8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824"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1300" b="1" spc="-10" dirty="0">
                          <a:latin typeface="Calibri"/>
                          <a:cs typeface="Calibri"/>
                        </a:rPr>
                        <a:t>Τετ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ρα</a:t>
                      </a:r>
                      <a:r>
                        <a:rPr sz="1300" b="1" spc="-10" dirty="0">
                          <a:latin typeface="Calibri"/>
                          <a:cs typeface="Calibri"/>
                        </a:rPr>
                        <a:t>γ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ωνικά</a:t>
                      </a:r>
                      <a:r>
                        <a:rPr sz="13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μέ</a:t>
                      </a:r>
                      <a:r>
                        <a:rPr sz="1300" b="1" spc="-10" dirty="0">
                          <a:latin typeface="Calibri"/>
                          <a:cs typeface="Calibri"/>
                        </a:rPr>
                        <a:t>τ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ρα</a:t>
                      </a:r>
                      <a:r>
                        <a:rPr sz="13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spc="-10" dirty="0">
                          <a:latin typeface="Calibri"/>
                          <a:cs typeface="Calibri"/>
                        </a:rPr>
                        <a:t>ε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μβα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δ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ού</a:t>
                      </a:r>
                      <a:r>
                        <a:rPr sz="13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κυρίως</a:t>
                      </a:r>
                      <a:r>
                        <a:rPr sz="13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χ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ώ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ρ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ο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υ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π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λην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β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οη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θ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ητ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ι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κών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πχ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γρ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α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φ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ε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ία,</a:t>
                      </a:r>
                      <a:r>
                        <a:rPr sz="13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απο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θ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ήκη)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CC6CE"/>
                    </a:solidFill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1300" b="1" dirty="0">
                          <a:latin typeface="Calibri"/>
                          <a:cs typeface="Calibri"/>
                        </a:rPr>
                        <a:t>Πληθυσμός</a:t>
                      </a:r>
                      <a:r>
                        <a:rPr sz="13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ατ</a:t>
                      </a:r>
                      <a:r>
                        <a:rPr sz="1300" b="1" spc="-5" dirty="0">
                          <a:latin typeface="Calibri"/>
                          <a:cs typeface="Calibri"/>
                        </a:rPr>
                        <a:t>ό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300" b="1" spc="5" dirty="0">
                          <a:latin typeface="Calibri"/>
                          <a:cs typeface="Calibri"/>
                        </a:rPr>
                        <a:t>ω</a:t>
                      </a:r>
                      <a:r>
                        <a:rPr sz="1300" b="1" dirty="0">
                          <a:latin typeface="Calibri"/>
                          <a:cs typeface="Calibri"/>
                        </a:rPr>
                        <a:t>ν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π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ελ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ά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τε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ς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9CC6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24"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Έως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3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τ.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.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EEBEE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άτο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α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DE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135" y="547369"/>
            <a:ext cx="10987405" cy="875030"/>
          </a:xfrm>
          <a:custGeom>
            <a:avLst/>
            <a:gdLst/>
            <a:ahLst/>
            <a:cxnLst/>
            <a:rect l="l" t="t" r="r" b="b"/>
            <a:pathLst>
              <a:path w="10987405" h="875030">
                <a:moveTo>
                  <a:pt x="10841050" y="0"/>
                </a:moveTo>
                <a:lnTo>
                  <a:pt x="0" y="0"/>
                </a:lnTo>
                <a:lnTo>
                  <a:pt x="0" y="728726"/>
                </a:lnTo>
                <a:lnTo>
                  <a:pt x="145757" y="874521"/>
                </a:lnTo>
                <a:lnTo>
                  <a:pt x="10986846" y="874521"/>
                </a:lnTo>
                <a:lnTo>
                  <a:pt x="10986846" y="145795"/>
                </a:lnTo>
                <a:lnTo>
                  <a:pt x="10841050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latin typeface="Calibri"/>
                <a:cs typeface="Calibri"/>
              </a:rPr>
              <a:t>2</a:t>
            </a:r>
            <a:r>
              <a:rPr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/>
              <a:t>Σ</a:t>
            </a:r>
            <a:r>
              <a:rPr spc="-15" dirty="0"/>
              <a:t>τ</a:t>
            </a:r>
            <a:r>
              <a:rPr spc="-45" dirty="0"/>
              <a:t>ά</a:t>
            </a:r>
            <a:r>
              <a:rPr dirty="0"/>
              <a:t>διο</a:t>
            </a:r>
            <a:r>
              <a:rPr spc="5" dirty="0"/>
              <a:t> </a:t>
            </a:r>
            <a:r>
              <a:rPr dirty="0"/>
              <a:t>– </a:t>
            </a:r>
            <a:r>
              <a:rPr spc="-20" dirty="0">
                <a:latin typeface="Calibri"/>
                <a:cs typeface="Calibri"/>
              </a:rPr>
              <a:t>1</a:t>
            </a:r>
            <a:r>
              <a:rPr dirty="0"/>
              <a:t>4</a:t>
            </a:r>
            <a:r>
              <a:rPr spc="-10" dirty="0"/>
              <a:t> </a:t>
            </a:r>
            <a:r>
              <a:rPr dirty="0"/>
              <a:t>Δε</a:t>
            </a:r>
            <a:r>
              <a:rPr spc="-40" dirty="0"/>
              <a:t>κ</a:t>
            </a:r>
            <a:r>
              <a:rPr dirty="0"/>
              <a:t>εμβρίου</a:t>
            </a:r>
          </a:p>
        </p:txBody>
      </p:sp>
      <p:sp>
        <p:nvSpPr>
          <p:cNvPr id="4" name="object 4"/>
          <p:cNvSpPr/>
          <p:nvPr/>
        </p:nvSpPr>
        <p:spPr>
          <a:xfrm>
            <a:off x="1538224" y="2630601"/>
            <a:ext cx="1106170" cy="3035935"/>
          </a:xfrm>
          <a:custGeom>
            <a:avLst/>
            <a:gdLst/>
            <a:ahLst/>
            <a:cxnLst/>
            <a:rect l="l" t="t" r="r" b="b"/>
            <a:pathLst>
              <a:path w="1106170" h="3035935">
                <a:moveTo>
                  <a:pt x="0" y="3035808"/>
                </a:moveTo>
                <a:lnTo>
                  <a:pt x="1105687" y="3035808"/>
                </a:lnTo>
                <a:lnTo>
                  <a:pt x="1105687" y="0"/>
                </a:lnTo>
                <a:lnTo>
                  <a:pt x="0" y="0"/>
                </a:lnTo>
                <a:lnTo>
                  <a:pt x="0" y="3035808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06677" y="3943350"/>
            <a:ext cx="944880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71.20.14.00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ΤΕΟ)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01163" y="2634322"/>
            <a:ext cx="8066405" cy="720090"/>
          </a:xfrm>
          <a:custGeom>
            <a:avLst/>
            <a:gdLst/>
            <a:ahLst/>
            <a:cxnLst/>
            <a:rect l="l" t="t" r="r" b="b"/>
            <a:pathLst>
              <a:path w="8066405" h="720089">
                <a:moveTo>
                  <a:pt x="0" y="720001"/>
                </a:moveTo>
                <a:lnTo>
                  <a:pt x="8066150" y="720001"/>
                </a:lnTo>
                <a:lnTo>
                  <a:pt x="8066150" y="0"/>
                </a:lnTo>
                <a:lnTo>
                  <a:pt x="0" y="0"/>
                </a:lnTo>
                <a:lnTo>
                  <a:pt x="0" y="720001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41780" y="1833117"/>
            <a:ext cx="8994140" cy="129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Μέ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τ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ρα Τή</a:t>
            </a:r>
            <a:r>
              <a:rPr sz="2000" b="1" spc="10" dirty="0">
                <a:solidFill>
                  <a:srgbClr val="001F5F"/>
                </a:solidFill>
                <a:latin typeface="Calibri"/>
                <a:cs typeface="Calibri"/>
              </a:rPr>
              <a:t>ρ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ησης</a:t>
            </a:r>
            <a:r>
              <a:rPr sz="2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Απο</a:t>
            </a:r>
            <a:r>
              <a:rPr sz="2000" b="1" spc="25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τά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σε</a:t>
            </a:r>
            <a:r>
              <a:rPr sz="2000" b="1" spc="-15" dirty="0">
                <a:solidFill>
                  <a:srgbClr val="001F5F"/>
                </a:solidFill>
                <a:latin typeface="Calibri"/>
                <a:cs typeface="Calibri"/>
              </a:rPr>
              <a:t>ω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spc="-65" dirty="0">
                <a:solidFill>
                  <a:srgbClr val="001F5F"/>
                </a:solidFill>
                <a:latin typeface="Calibri"/>
                <a:cs typeface="Calibri"/>
              </a:rPr>
              <a:t>κ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αι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Αν</a:t>
            </a:r>
            <a:r>
              <a:rPr sz="2000" b="1" spc="15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ογία</a:t>
            </a:r>
            <a:r>
              <a:rPr sz="20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Π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λ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ηθ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υ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σ</a:t>
            </a:r>
            <a:r>
              <a:rPr sz="2000" b="1" spc="-10" dirty="0">
                <a:solidFill>
                  <a:srgbClr val="001F5F"/>
                </a:solidFill>
                <a:latin typeface="Calibri"/>
                <a:cs typeface="Calibri"/>
              </a:rPr>
              <a:t>μ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ού</a:t>
            </a:r>
            <a:r>
              <a:rPr sz="20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α</a:t>
            </a:r>
            <a:r>
              <a:rPr sz="2000" b="1" spc="5" dirty="0">
                <a:solidFill>
                  <a:srgbClr val="001F5F"/>
                </a:solidFill>
                <a:latin typeface="Calibri"/>
                <a:cs typeface="Calibri"/>
              </a:rPr>
              <a:t>ν</a:t>
            </a:r>
            <a:r>
              <a:rPr sz="2000" b="1" dirty="0">
                <a:solidFill>
                  <a:srgbClr val="001F5F"/>
                </a:solidFill>
                <a:latin typeface="Calibri"/>
                <a:cs typeface="Calibri"/>
              </a:rPr>
              <a:t>ά τ.μ.</a:t>
            </a:r>
            <a:endParaRPr sz="2000">
              <a:latin typeface="Calibri"/>
              <a:cs typeface="Calibri"/>
            </a:endParaRPr>
          </a:p>
          <a:p>
            <a:pPr marL="77470">
              <a:lnSpc>
                <a:spcPct val="100000"/>
              </a:lnSpc>
              <a:spcBef>
                <a:spcPts val="1345"/>
              </a:spcBef>
              <a:tabLst>
                <a:tab pos="1259205" algn="l"/>
              </a:tabLst>
            </a:pP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ΑΔ	</a:t>
            </a:r>
            <a:r>
              <a:rPr sz="2250" b="1" baseline="3703" dirty="0">
                <a:latin typeface="Calibri"/>
                <a:cs typeface="Calibri"/>
              </a:rPr>
              <a:t>Ει</a:t>
            </a:r>
            <a:r>
              <a:rPr sz="2250" b="1" spc="7" baseline="3703" dirty="0">
                <a:latin typeface="Calibri"/>
                <a:cs typeface="Calibri"/>
              </a:rPr>
              <a:t>δ</a:t>
            </a:r>
            <a:r>
              <a:rPr sz="2250" b="1" baseline="3703" dirty="0">
                <a:latin typeface="Calibri"/>
                <a:cs typeface="Calibri"/>
              </a:rPr>
              <a:t>ικές Απαιτήσεις</a:t>
            </a:r>
            <a:endParaRPr sz="2250" baseline="3703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488440" indent="-220979">
              <a:lnSpc>
                <a:spcPct val="100000"/>
              </a:lnSpc>
              <a:spcBef>
                <a:spcPts val="1235"/>
              </a:spcBef>
              <a:buFont typeface="Wingdings"/>
              <a:buChar char=""/>
              <a:tabLst>
                <a:tab pos="1489075" algn="l"/>
              </a:tabLst>
            </a:pPr>
            <a:r>
              <a:rPr sz="1500" dirty="0">
                <a:latin typeface="Calibri"/>
                <a:cs typeface="Calibri"/>
              </a:rPr>
              <a:t>Οι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πελά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15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προ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έρχον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αι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μόνο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</a:t>
            </a:r>
            <a:r>
              <a:rPr sz="1500" spc="-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όπ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ραν</a:t>
            </a:r>
            <a:r>
              <a:rPr sz="1500" spc="-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ού μέ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ηλε</a:t>
            </a:r>
            <a:r>
              <a:rPr sz="1500" spc="-10" dirty="0">
                <a:latin typeface="Calibri"/>
                <a:cs typeface="Calibri"/>
              </a:rPr>
              <a:t>φ</a:t>
            </a:r>
            <a:r>
              <a:rPr sz="1500" dirty="0">
                <a:latin typeface="Calibri"/>
                <a:cs typeface="Calibri"/>
              </a:rPr>
              <a:t>ώνου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και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ηλεκ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ρονικών μέ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ων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1163" y="3404958"/>
            <a:ext cx="8066405" cy="72009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286385" marR="179070" indent="-178435">
              <a:lnSpc>
                <a:spcPct val="100000"/>
              </a:lnSpc>
            </a:pPr>
            <a:r>
              <a:rPr sz="1500" spc="65" dirty="0">
                <a:latin typeface="Wingdings"/>
                <a:cs typeface="Wingdings"/>
              </a:rPr>
              <a:t></a:t>
            </a:r>
            <a:r>
              <a:rPr sz="1500" dirty="0">
                <a:latin typeface="Calibri"/>
                <a:cs typeface="Calibri"/>
              </a:rPr>
              <a:t>Οι ε</a:t>
            </a:r>
            <a:r>
              <a:rPr sz="1500" spc="-5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10" dirty="0">
                <a:latin typeface="Calibri"/>
                <a:cs typeface="Calibri"/>
              </a:rPr>
              <a:t>χ</a:t>
            </a:r>
            <a:r>
              <a:rPr sz="1500" dirty="0">
                <a:latin typeface="Calibri"/>
                <a:cs typeface="Calibri"/>
              </a:rPr>
              <a:t>ειρή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εις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οφε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λουν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κατά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ην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ημερή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ια έ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αρξη λε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τουρ</a:t>
            </a:r>
            <a:r>
              <a:rPr sz="1500" spc="5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ίας</a:t>
            </a:r>
            <a:r>
              <a:rPr sz="1500" spc="-10" dirty="0">
                <a:latin typeface="Calibri"/>
                <a:cs typeface="Calibri"/>
              </a:rPr>
              <a:t> τ</a:t>
            </a:r>
            <a:r>
              <a:rPr sz="1500" dirty="0">
                <a:latin typeface="Calibri"/>
                <a:cs typeface="Calibri"/>
              </a:rPr>
              <a:t>ους</a:t>
            </a:r>
            <a:r>
              <a:rPr sz="1500" spc="-5" dirty="0">
                <a:latin typeface="Calibri"/>
                <a:cs typeface="Calibri"/>
              </a:rPr>
              <a:t> ν</a:t>
            </a:r>
            <a:r>
              <a:rPr sz="1500" dirty="0">
                <a:latin typeface="Calibri"/>
                <a:cs typeface="Calibri"/>
              </a:rPr>
              <a:t>α </a:t>
            </a:r>
            <a:r>
              <a:rPr sz="1500" spc="-10" dirty="0">
                <a:latin typeface="Calibri"/>
                <a:cs typeface="Calibri"/>
              </a:rPr>
              <a:t>δ</a:t>
            </a:r>
            <a:r>
              <a:rPr sz="1500" dirty="0">
                <a:latin typeface="Calibri"/>
                <a:cs typeface="Calibri"/>
              </a:rPr>
              <a:t>ια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ηρούν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κατάλογο με τα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ραν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εβού,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ο οποίος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δε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κνύεται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τα ελεγκτ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κά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όργανα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1163" y="4175721"/>
            <a:ext cx="8066405" cy="72009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dirty="0">
                <a:latin typeface="Calibri"/>
                <a:cs typeface="Calibri"/>
              </a:rPr>
              <a:t>Υπο</a:t>
            </a:r>
            <a:r>
              <a:rPr sz="1500" spc="-10" dirty="0">
                <a:latin typeface="Calibri"/>
                <a:cs typeface="Calibri"/>
              </a:rPr>
              <a:t>χ</a:t>
            </a:r>
            <a:r>
              <a:rPr sz="1500" dirty="0">
                <a:latin typeface="Calibri"/>
                <a:cs typeface="Calibri"/>
              </a:rPr>
              <a:t>ρεω</a:t>
            </a:r>
            <a:r>
              <a:rPr sz="1500" spc="-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ική 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-1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μά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κας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ροσ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ίας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στ</a:t>
            </a:r>
            <a:r>
              <a:rPr sz="1500" dirty="0">
                <a:latin typeface="Calibri"/>
                <a:cs typeface="Calibri"/>
              </a:rPr>
              <a:t>ο 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ροσ</a:t>
            </a:r>
            <a:r>
              <a:rPr sz="1500" spc="-10" dirty="0">
                <a:latin typeface="Calibri"/>
                <a:cs typeface="Calibri"/>
              </a:rPr>
              <a:t>ω</a:t>
            </a:r>
            <a:r>
              <a:rPr sz="1500" dirty="0">
                <a:latin typeface="Calibri"/>
                <a:cs typeface="Calibri"/>
              </a:rPr>
              <a:t>π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κό εργα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ίας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9545" y="4946408"/>
            <a:ext cx="8056245" cy="720090"/>
          </a:xfrm>
          <a:prstGeom prst="rect">
            <a:avLst/>
          </a:prstGeom>
          <a:solidFill>
            <a:srgbClr val="DEEBEE"/>
          </a:solidFill>
        </p:spPr>
        <p:txBody>
          <a:bodyPr vert="horz" wrap="square" lIns="0" tIns="0" rIns="0" bIns="0" rtlCol="0">
            <a:spAutoFit/>
          </a:bodyPr>
          <a:lstStyle/>
          <a:p>
            <a:pPr marL="328930" indent="-220979">
              <a:lnSpc>
                <a:spcPct val="100000"/>
              </a:lnSpc>
              <a:buFont typeface="Wingdings"/>
              <a:buChar char=""/>
              <a:tabLst>
                <a:tab pos="329565" algn="l"/>
              </a:tabLst>
            </a:pPr>
            <a:r>
              <a:rPr sz="1500" dirty="0">
                <a:latin typeface="Calibri"/>
                <a:cs typeface="Calibri"/>
              </a:rPr>
              <a:t>Γάντ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μιας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χρή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εως και </a:t>
            </a:r>
            <a:r>
              <a:rPr sz="1500" spc="-10" dirty="0">
                <a:latin typeface="Calibri"/>
                <a:cs typeface="Calibri"/>
              </a:rPr>
              <a:t>χ</a:t>
            </a:r>
            <a:r>
              <a:rPr sz="1500" dirty="0">
                <a:latin typeface="Calibri"/>
                <a:cs typeface="Calibri"/>
              </a:rPr>
              <a:t>ρήση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ηπ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ικού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92907" y="2181491"/>
            <a:ext cx="8074659" cy="415290"/>
          </a:xfrm>
          <a:custGeom>
            <a:avLst/>
            <a:gdLst/>
            <a:ahLst/>
            <a:cxnLst/>
            <a:rect l="l" t="t" r="r" b="b"/>
            <a:pathLst>
              <a:path w="8074659" h="415289">
                <a:moveTo>
                  <a:pt x="0" y="414896"/>
                </a:moveTo>
                <a:lnTo>
                  <a:pt x="8074279" y="414896"/>
                </a:lnTo>
                <a:lnTo>
                  <a:pt x="8074279" y="0"/>
                </a:lnTo>
                <a:lnTo>
                  <a:pt x="0" y="0"/>
                </a:lnTo>
                <a:lnTo>
                  <a:pt x="0" y="414896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38224" y="2171826"/>
            <a:ext cx="1106170" cy="424815"/>
          </a:xfrm>
          <a:custGeom>
            <a:avLst/>
            <a:gdLst/>
            <a:ahLst/>
            <a:cxnLst/>
            <a:rect l="l" t="t" r="r" b="b"/>
            <a:pathLst>
              <a:path w="1106170" h="424814">
                <a:moveTo>
                  <a:pt x="0" y="424561"/>
                </a:moveTo>
                <a:lnTo>
                  <a:pt x="1105852" y="424561"/>
                </a:lnTo>
                <a:lnTo>
                  <a:pt x="1105852" y="0"/>
                </a:lnTo>
                <a:lnTo>
                  <a:pt x="0" y="0"/>
                </a:lnTo>
                <a:lnTo>
                  <a:pt x="0" y="424561"/>
                </a:lnTo>
                <a:close/>
              </a:path>
            </a:pathLst>
          </a:custGeom>
          <a:solidFill>
            <a:srgbClr val="417A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668886" y="6512624"/>
            <a:ext cx="107950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800" dirty="0">
                <a:latin typeface="Arial"/>
                <a:cs typeface="Arial"/>
              </a:rPr>
              <a:t>8</a:t>
            </a:fld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4600" y="407669"/>
            <a:ext cx="8674100" cy="875030"/>
          </a:xfrm>
          <a:custGeom>
            <a:avLst/>
            <a:gdLst/>
            <a:ahLst/>
            <a:cxnLst/>
            <a:rect l="l" t="t" r="r" b="b"/>
            <a:pathLst>
              <a:path w="8674100" h="875030">
                <a:moveTo>
                  <a:pt x="8528304" y="0"/>
                </a:moveTo>
                <a:lnTo>
                  <a:pt x="0" y="0"/>
                </a:lnTo>
                <a:lnTo>
                  <a:pt x="0" y="728726"/>
                </a:lnTo>
                <a:lnTo>
                  <a:pt x="145796" y="874521"/>
                </a:lnTo>
                <a:lnTo>
                  <a:pt x="8674100" y="874521"/>
                </a:lnTo>
                <a:lnTo>
                  <a:pt x="8674100" y="145795"/>
                </a:lnTo>
                <a:lnTo>
                  <a:pt x="8528304" y="0"/>
                </a:lnTo>
                <a:close/>
              </a:path>
            </a:pathLst>
          </a:custGeom>
          <a:solidFill>
            <a:srgbClr val="3461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7717" y="522884"/>
            <a:ext cx="5008880" cy="696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Μέτρα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Λε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του</a:t>
            </a:r>
            <a:r>
              <a:rPr sz="2400" b="1" i="1" spc="-25" dirty="0">
                <a:solidFill>
                  <a:srgbClr val="FFFFFF"/>
                </a:solidFill>
                <a:latin typeface="Calibri"/>
                <a:cs typeface="Calibri"/>
              </a:rPr>
              <a:t>ρ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ας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Λιαν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2400" b="1" i="1" spc="-60" dirty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ού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Εμπορί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με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2400" b="1" i="1" spc="-35" dirty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θοδο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spc="-60" dirty="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ick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awa</a:t>
            </a:r>
            <a:r>
              <a:rPr sz="2400" b="1" i="1" spc="6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100" y="1981149"/>
            <a:ext cx="1235075" cy="4641850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 marR="436880">
              <a:lnSpc>
                <a:spcPct val="1625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Λια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ικό εμπ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ό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ριο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12517" y="2769361"/>
            <a:ext cx="7230745" cy="914400"/>
          </a:xfrm>
          <a:custGeom>
            <a:avLst/>
            <a:gdLst/>
            <a:ahLst/>
            <a:cxnLst/>
            <a:rect l="l" t="t" r="r" b="b"/>
            <a:pathLst>
              <a:path w="7230745" h="914400">
                <a:moveTo>
                  <a:pt x="0" y="914400"/>
                </a:moveTo>
                <a:lnTo>
                  <a:pt x="7230618" y="914400"/>
                </a:lnTo>
                <a:lnTo>
                  <a:pt x="7230618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12517" y="3683761"/>
            <a:ext cx="7221855" cy="887094"/>
          </a:xfrm>
          <a:custGeom>
            <a:avLst/>
            <a:gdLst/>
            <a:ahLst/>
            <a:cxnLst/>
            <a:rect l="l" t="t" r="r" b="b"/>
            <a:pathLst>
              <a:path w="7221855" h="887095">
                <a:moveTo>
                  <a:pt x="0" y="886688"/>
                </a:moveTo>
                <a:lnTo>
                  <a:pt x="7221728" y="886688"/>
                </a:lnTo>
                <a:lnTo>
                  <a:pt x="7221728" y="0"/>
                </a:lnTo>
                <a:lnTo>
                  <a:pt x="0" y="0"/>
                </a:lnTo>
                <a:lnTo>
                  <a:pt x="0" y="886688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1660" y="4898516"/>
            <a:ext cx="7214870" cy="888365"/>
          </a:xfrm>
          <a:custGeom>
            <a:avLst/>
            <a:gdLst/>
            <a:ahLst/>
            <a:cxnLst/>
            <a:rect l="l" t="t" r="r" b="b"/>
            <a:pathLst>
              <a:path w="7214870" h="888364">
                <a:moveTo>
                  <a:pt x="0" y="888326"/>
                </a:moveTo>
                <a:lnTo>
                  <a:pt x="7214615" y="888326"/>
                </a:lnTo>
                <a:lnTo>
                  <a:pt x="7214615" y="0"/>
                </a:lnTo>
                <a:lnTo>
                  <a:pt x="0" y="0"/>
                </a:lnTo>
                <a:lnTo>
                  <a:pt x="0" y="888326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5598" y="1449933"/>
            <a:ext cx="7223759" cy="479425"/>
          </a:xfrm>
          <a:custGeom>
            <a:avLst/>
            <a:gdLst/>
            <a:ahLst/>
            <a:cxnLst/>
            <a:rect l="l" t="t" r="r" b="b"/>
            <a:pathLst>
              <a:path w="7223759" h="479425">
                <a:moveTo>
                  <a:pt x="0" y="479196"/>
                </a:moveTo>
                <a:lnTo>
                  <a:pt x="7223759" y="479196"/>
                </a:lnTo>
                <a:lnTo>
                  <a:pt x="7223759" y="0"/>
                </a:lnTo>
                <a:lnTo>
                  <a:pt x="0" y="0"/>
                </a:lnTo>
                <a:lnTo>
                  <a:pt x="0" y="479196"/>
                </a:lnTo>
                <a:close/>
              </a:path>
            </a:pathLst>
          </a:custGeom>
          <a:solidFill>
            <a:srgbClr val="9CC6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16835" y="4570450"/>
            <a:ext cx="7217409" cy="328295"/>
          </a:xfrm>
          <a:custGeom>
            <a:avLst/>
            <a:gdLst/>
            <a:ahLst/>
            <a:cxnLst/>
            <a:rect l="l" t="t" r="r" b="b"/>
            <a:pathLst>
              <a:path w="7217409" h="328295">
                <a:moveTo>
                  <a:pt x="0" y="328066"/>
                </a:moveTo>
                <a:lnTo>
                  <a:pt x="7217409" y="328066"/>
                </a:lnTo>
                <a:lnTo>
                  <a:pt x="7217409" y="0"/>
                </a:lnTo>
                <a:lnTo>
                  <a:pt x="0" y="0"/>
                </a:lnTo>
                <a:lnTo>
                  <a:pt x="0" y="328066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08275" y="2034550"/>
            <a:ext cx="6992620" cy="4407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3679" indent="-220979">
              <a:lnSpc>
                <a:spcPct val="100000"/>
              </a:lnSpc>
              <a:buFont typeface="Wingdings"/>
              <a:buChar char=""/>
              <a:tabLst>
                <a:tab pos="233679" algn="l"/>
              </a:tabLst>
            </a:pPr>
            <a:r>
              <a:rPr sz="1500" b="1" dirty="0">
                <a:latin typeface="Calibri"/>
                <a:cs typeface="Calibri"/>
              </a:rPr>
              <a:t>Έναρξη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λειτουργίας από </a:t>
            </a:r>
            <a:r>
              <a:rPr sz="1500" b="1" spc="-5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υριακή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1</a:t>
            </a:r>
            <a:r>
              <a:rPr sz="1500" b="1" dirty="0">
                <a:latin typeface="Calibri"/>
                <a:cs typeface="Calibri"/>
              </a:rPr>
              <a:t>3 Δ</a:t>
            </a:r>
            <a:r>
              <a:rPr sz="1500" b="1" spc="-10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κε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β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ίο</a:t>
            </a:r>
            <a:r>
              <a:rPr sz="1500" b="1" spc="15" dirty="0">
                <a:latin typeface="Calibri"/>
                <a:cs typeface="Calibri"/>
              </a:rPr>
              <a:t>υ</a:t>
            </a:r>
            <a:r>
              <a:rPr sz="1500" b="1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  <a:p>
            <a:pPr marL="233679" indent="-220979">
              <a:lnSpc>
                <a:spcPts val="1800"/>
              </a:lnSpc>
              <a:buFont typeface="Wingdings"/>
              <a:buChar char=""/>
              <a:tabLst>
                <a:tab pos="233679" algn="l"/>
              </a:tabLst>
            </a:pPr>
            <a:r>
              <a:rPr sz="1500" b="1" dirty="0">
                <a:latin typeface="Calibri"/>
                <a:cs typeface="Calibri"/>
              </a:rPr>
              <a:t>Πρ</a:t>
            </a:r>
            <a:r>
              <a:rPr sz="1500" b="1" spc="-5" dirty="0">
                <a:latin typeface="Calibri"/>
                <a:cs typeface="Calibri"/>
              </a:rPr>
              <a:t>ο</a:t>
            </a:r>
            <a:r>
              <a:rPr sz="1500" b="1" dirty="0">
                <a:latin typeface="Calibri"/>
                <a:cs typeface="Calibri"/>
              </a:rPr>
              <a:t>αιρετική</a:t>
            </a:r>
            <a:r>
              <a:rPr sz="1500" b="1" spc="1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λειτουργία καταστη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άτων, τις </a:t>
            </a:r>
            <a:r>
              <a:rPr sz="1500" b="1" spc="-10" dirty="0">
                <a:latin typeface="Calibri"/>
                <a:cs typeface="Calibri"/>
              </a:rPr>
              <a:t>Κ</a:t>
            </a:r>
            <a:r>
              <a:rPr sz="1500" b="1" dirty="0">
                <a:latin typeface="Calibri"/>
                <a:cs typeface="Calibri"/>
              </a:rPr>
              <a:t>υριακές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1</a:t>
            </a:r>
            <a:r>
              <a:rPr sz="1500" b="1" spc="5" dirty="0">
                <a:latin typeface="Calibri"/>
                <a:cs typeface="Calibri"/>
              </a:rPr>
              <a:t>3</a:t>
            </a:r>
            <a:r>
              <a:rPr sz="1500" b="1" spc="-5" dirty="0">
                <a:latin typeface="Calibri"/>
                <a:cs typeface="Calibri"/>
              </a:rPr>
              <a:t>-2</a:t>
            </a:r>
            <a:r>
              <a:rPr sz="1500" b="1" dirty="0">
                <a:latin typeface="Calibri"/>
                <a:cs typeface="Calibri"/>
              </a:rPr>
              <a:t>0</a:t>
            </a:r>
            <a:r>
              <a:rPr sz="1500" b="1" spc="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και </a:t>
            </a:r>
            <a:r>
              <a:rPr sz="1500" b="1" spc="-10" dirty="0">
                <a:latin typeface="Calibri"/>
                <a:cs typeface="Calibri"/>
              </a:rPr>
              <a:t>2</a:t>
            </a:r>
            <a:r>
              <a:rPr sz="1500" b="1" dirty="0">
                <a:latin typeface="Calibri"/>
                <a:cs typeface="Calibri"/>
              </a:rPr>
              <a:t>7 Δ</a:t>
            </a:r>
            <a:r>
              <a:rPr sz="1500" b="1" spc="-10" dirty="0">
                <a:latin typeface="Calibri"/>
                <a:cs typeface="Calibri"/>
              </a:rPr>
              <a:t>ε</a:t>
            </a:r>
            <a:r>
              <a:rPr sz="1500" b="1" dirty="0">
                <a:latin typeface="Calibri"/>
                <a:cs typeface="Calibri"/>
              </a:rPr>
              <a:t>κε</a:t>
            </a:r>
            <a:r>
              <a:rPr sz="1500" b="1" spc="-10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β</a:t>
            </a:r>
            <a:r>
              <a:rPr sz="1500" b="1" spc="-5" dirty="0">
                <a:latin typeface="Calibri"/>
                <a:cs typeface="Calibri"/>
              </a:rPr>
              <a:t>ρ</a:t>
            </a:r>
            <a:r>
              <a:rPr sz="1500" b="1" dirty="0">
                <a:latin typeface="Calibri"/>
                <a:cs typeface="Calibri"/>
              </a:rPr>
              <a:t>ίου.</a:t>
            </a:r>
            <a:endParaRPr sz="1500">
              <a:latin typeface="Calibri"/>
              <a:cs typeface="Calibri"/>
            </a:endParaRPr>
          </a:p>
          <a:p>
            <a:pPr marL="239395" indent="-226695">
              <a:lnSpc>
                <a:spcPts val="1920"/>
              </a:lnSpc>
              <a:buFont typeface="Wingdings"/>
              <a:buChar char=""/>
              <a:tabLst>
                <a:tab pos="240029" algn="l"/>
              </a:tabLst>
            </a:pPr>
            <a:r>
              <a:rPr sz="1600" spc="-10" dirty="0">
                <a:latin typeface="Calibri"/>
                <a:cs typeface="Calibri"/>
              </a:rPr>
              <a:t>Ωρ</a:t>
            </a:r>
            <a:r>
              <a:rPr sz="1600" spc="-15" dirty="0">
                <a:latin typeface="Calibri"/>
                <a:cs typeface="Calibri"/>
              </a:rPr>
              <a:t>ά</a:t>
            </a:r>
            <a:r>
              <a:rPr sz="1600" spc="-10" dirty="0">
                <a:latin typeface="Calibri"/>
                <a:cs typeface="Calibri"/>
              </a:rPr>
              <a:t>ρ</a:t>
            </a:r>
            <a:r>
              <a:rPr sz="1600" dirty="0">
                <a:latin typeface="Calibri"/>
                <a:cs typeface="Calibri"/>
              </a:rPr>
              <a:t>ι</a:t>
            </a:r>
            <a:r>
              <a:rPr sz="1600" spc="-10" dirty="0">
                <a:latin typeface="Calibri"/>
                <a:cs typeface="Calibri"/>
              </a:rPr>
              <a:t>ο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λε</a:t>
            </a:r>
            <a:r>
              <a:rPr sz="1600" dirty="0">
                <a:latin typeface="Calibri"/>
                <a:cs typeface="Calibri"/>
              </a:rPr>
              <a:t>ι</a:t>
            </a:r>
            <a:r>
              <a:rPr sz="1600" spc="-10" dirty="0">
                <a:latin typeface="Calibri"/>
                <a:cs typeface="Calibri"/>
              </a:rPr>
              <a:t>τουργίας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(π</a:t>
            </a:r>
            <a:r>
              <a:rPr sz="1600" spc="-5" dirty="0">
                <a:latin typeface="Calibri"/>
                <a:cs typeface="Calibri"/>
              </a:rPr>
              <a:t>ρ</a:t>
            </a:r>
            <a:r>
              <a:rPr sz="1600" spc="-10" dirty="0">
                <a:latin typeface="Calibri"/>
                <a:cs typeface="Calibri"/>
              </a:rPr>
              <a:t>ο</a:t>
            </a:r>
            <a:r>
              <a:rPr sz="1600" spc="-20" dirty="0">
                <a:latin typeface="Calibri"/>
                <a:cs typeface="Calibri"/>
              </a:rPr>
              <a:t>α</a:t>
            </a:r>
            <a:r>
              <a:rPr sz="1600" spc="-10" dirty="0">
                <a:latin typeface="Calibri"/>
                <a:cs typeface="Calibri"/>
              </a:rPr>
              <a:t>ιρ</a:t>
            </a:r>
            <a:r>
              <a:rPr sz="1600" spc="-5" dirty="0">
                <a:latin typeface="Calibri"/>
                <a:cs typeface="Calibri"/>
              </a:rPr>
              <a:t>ε</a:t>
            </a:r>
            <a:r>
              <a:rPr sz="1600" spc="-10" dirty="0">
                <a:latin typeface="Calibri"/>
                <a:cs typeface="Calibri"/>
              </a:rPr>
              <a:t>τι</a:t>
            </a:r>
            <a:r>
              <a:rPr sz="1600" spc="-20" dirty="0">
                <a:latin typeface="Calibri"/>
                <a:cs typeface="Calibri"/>
              </a:rPr>
              <a:t>κ</a:t>
            </a:r>
            <a:r>
              <a:rPr sz="1600" spc="-10" dirty="0">
                <a:latin typeface="Calibri"/>
                <a:cs typeface="Calibri"/>
              </a:rPr>
              <a:t>ό)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α</a:t>
            </a:r>
            <a:r>
              <a:rPr sz="1600" spc="-10" dirty="0">
                <a:latin typeface="Calibri"/>
                <a:cs typeface="Calibri"/>
              </a:rPr>
              <a:t>πό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7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π.</a:t>
            </a:r>
            <a:r>
              <a:rPr sz="1600" spc="-15" dirty="0">
                <a:latin typeface="Calibri"/>
                <a:cs typeface="Calibri"/>
              </a:rPr>
              <a:t>μ</a:t>
            </a:r>
            <a:r>
              <a:rPr sz="1600" spc="-5" dirty="0">
                <a:latin typeface="Calibri"/>
                <a:cs typeface="Calibri"/>
              </a:rPr>
              <a:t>.</a:t>
            </a:r>
            <a:r>
              <a:rPr sz="1600" spc="-10" dirty="0">
                <a:latin typeface="Calibri"/>
                <a:cs typeface="Calibri"/>
              </a:rPr>
              <a:t> έως 9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μ.μ</a:t>
            </a:r>
            <a:endParaRPr sz="1600">
              <a:latin typeface="Calibri"/>
              <a:cs typeface="Calibri"/>
            </a:endParaRPr>
          </a:p>
          <a:p>
            <a:pPr marL="190500" marR="158115" indent="-177800" algn="just">
              <a:lnSpc>
                <a:spcPct val="100000"/>
              </a:lnSpc>
              <a:spcBef>
                <a:spcPts val="535"/>
              </a:spcBef>
              <a:buFont typeface="Wingdings"/>
              <a:buChar char=""/>
              <a:tabLst>
                <a:tab pos="233679" algn="l"/>
              </a:tabLst>
            </a:pPr>
            <a:r>
              <a:rPr sz="1500" dirty="0">
                <a:latin typeface="Calibri"/>
                <a:cs typeface="Calibri"/>
              </a:rPr>
              <a:t>Η εξ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αποσ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άσε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dirty="0">
                <a:latin typeface="Calibri"/>
                <a:cs typeface="Calibri"/>
              </a:rPr>
              <a:t>ς υποχρεωτ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κή </a:t>
            </a:r>
            <a:r>
              <a:rPr sz="1500" spc="-5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ροαγορά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αγαθών (ηλεκτρον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κή και τ</a:t>
            </a:r>
            <a:r>
              <a:rPr sz="1500" spc="-10" dirty="0">
                <a:latin typeface="Calibri"/>
                <a:cs typeface="Calibri"/>
              </a:rPr>
              <a:t>η</a:t>
            </a:r>
            <a:r>
              <a:rPr sz="1500" dirty="0">
                <a:latin typeface="Calibri"/>
                <a:cs typeface="Calibri"/>
              </a:rPr>
              <a:t>λεφω</a:t>
            </a:r>
            <a:r>
              <a:rPr sz="1500" spc="-5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ική παραγγελία) και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παραλα</a:t>
            </a:r>
            <a:r>
              <a:rPr sz="1500" spc="-5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ή 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από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ην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εί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οδο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του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κατα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ή</a:t>
            </a:r>
            <a:r>
              <a:rPr sz="1500" dirty="0">
                <a:latin typeface="Calibri"/>
                <a:cs typeface="Calibri"/>
              </a:rPr>
              <a:t>ματος 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από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ένα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(1)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και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μόνο άτομο.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750"/>
              </a:lnSpc>
            </a:pPr>
            <a:r>
              <a:rPr sz="1500" spc="65" dirty="0">
                <a:latin typeface="Wingdings"/>
                <a:cs typeface="Wingdings"/>
              </a:rPr>
              <a:t></a:t>
            </a:r>
            <a:r>
              <a:rPr sz="1500" spc="-10" dirty="0">
                <a:latin typeface="Calibri"/>
                <a:cs typeface="Calibri"/>
              </a:rPr>
              <a:t>Α</a:t>
            </a:r>
            <a:r>
              <a:rPr sz="1500" dirty="0">
                <a:latin typeface="Calibri"/>
                <a:cs typeface="Calibri"/>
              </a:rPr>
              <a:t>παγορεύεται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5" dirty="0">
                <a:latin typeface="Calibri"/>
                <a:cs typeface="Calibri"/>
              </a:rPr>
              <a:t>ί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10" dirty="0">
                <a:latin typeface="Calibri"/>
                <a:cs typeface="Calibri"/>
              </a:rPr>
              <a:t>δ</a:t>
            </a:r>
            <a:r>
              <a:rPr sz="1500" dirty="0">
                <a:latin typeface="Calibri"/>
                <a:cs typeface="Calibri"/>
              </a:rPr>
              <a:t>ος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πελα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ών 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 κα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</a:t>
            </a:r>
            <a:r>
              <a:rPr sz="1500" spc="-10" dirty="0">
                <a:latin typeface="Calibri"/>
                <a:cs typeface="Calibri"/>
              </a:rPr>
              <a:t>στ</a:t>
            </a:r>
            <a:r>
              <a:rPr sz="1500" dirty="0">
                <a:latin typeface="Calibri"/>
                <a:cs typeface="Calibri"/>
              </a:rPr>
              <a:t>ημα.</a:t>
            </a:r>
            <a:endParaRPr sz="1500">
              <a:latin typeface="Calibri"/>
              <a:cs typeface="Calibri"/>
            </a:endParaRPr>
          </a:p>
          <a:p>
            <a:pPr marL="190500" marR="5080" indent="-177800">
              <a:lnSpc>
                <a:spcPts val="1800"/>
              </a:lnSpc>
              <a:spcBef>
                <a:spcPts val="5"/>
              </a:spcBef>
              <a:buFont typeface="Wingdings"/>
              <a:buChar char=""/>
              <a:tabLst>
                <a:tab pos="233679" algn="l"/>
              </a:tabLst>
            </a:pPr>
            <a:r>
              <a:rPr sz="1500" dirty="0">
                <a:latin typeface="Calibri"/>
                <a:cs typeface="Calibri"/>
              </a:rPr>
              <a:t>Η επ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χε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ρηση καταχωρεί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η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παραγγελία και αποσ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έλλει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τον</a:t>
            </a:r>
            <a:r>
              <a:rPr sz="1500" spc="-5" dirty="0">
                <a:latin typeface="Calibri"/>
                <a:cs typeface="Calibri"/>
              </a:rPr>
              <a:t> π</a:t>
            </a:r>
            <a:r>
              <a:rPr sz="1500" dirty="0">
                <a:latin typeface="Calibri"/>
                <a:cs typeface="Calibri"/>
              </a:rPr>
              <a:t>ελάτη,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τε τ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μολόγιο εί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μήνυμα,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που </a:t>
            </a:r>
            <a:r>
              <a:rPr sz="1500" spc="-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α </a:t>
            </a:r>
            <a:r>
              <a:rPr sz="1500" spc="-10" dirty="0">
                <a:latin typeface="Calibri"/>
                <a:cs typeface="Calibri"/>
              </a:rPr>
              <a:t>φ</a:t>
            </a:r>
            <a:r>
              <a:rPr sz="1500" dirty="0">
                <a:latin typeface="Calibri"/>
                <a:cs typeface="Calibri"/>
              </a:rPr>
              <a:t>έρει 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 εξής</a:t>
            </a:r>
            <a:r>
              <a:rPr sz="1500" spc="-10" dirty="0">
                <a:latin typeface="Calibri"/>
                <a:cs typeface="Calibri"/>
              </a:rPr>
              <a:t> σ</a:t>
            </a:r>
            <a:r>
              <a:rPr sz="1500" dirty="0">
                <a:latin typeface="Calibri"/>
                <a:cs typeface="Calibri"/>
              </a:rPr>
              <a:t>το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χε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α: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α)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Επωνυμία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–</a:t>
            </a:r>
            <a:r>
              <a:rPr sz="1500" dirty="0">
                <a:latin typeface="Calibri"/>
                <a:cs typeface="Calibri"/>
              </a:rPr>
              <a:t>Διεύ</a:t>
            </a:r>
            <a:r>
              <a:rPr sz="1500" spc="-10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υν</a:t>
            </a:r>
            <a:r>
              <a:rPr sz="1500" spc="-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–</a:t>
            </a:r>
            <a:r>
              <a:rPr sz="1500" dirty="0">
                <a:latin typeface="Calibri"/>
                <a:cs typeface="Calibri"/>
              </a:rPr>
              <a:t>ΑΦ</a:t>
            </a:r>
            <a:r>
              <a:rPr sz="1500" spc="-5" dirty="0">
                <a:latin typeface="Calibri"/>
                <a:cs typeface="Calibri"/>
              </a:rPr>
              <a:t>Μ</a:t>
            </a:r>
            <a:r>
              <a:rPr sz="1500" dirty="0">
                <a:latin typeface="Calibri"/>
                <a:cs typeface="Calibri"/>
              </a:rPr>
              <a:t>-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Χρονικό δ</a:t>
            </a:r>
            <a:r>
              <a:rPr sz="1500" spc="-10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άσ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ημα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παραλα</a:t>
            </a:r>
            <a:r>
              <a:rPr sz="1500" spc="-5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ή</a:t>
            </a:r>
            <a:r>
              <a:rPr sz="1500" spc="-10" dirty="0">
                <a:latin typeface="Calibri"/>
                <a:cs typeface="Calibri"/>
              </a:rPr>
              <a:t>ς</a:t>
            </a:r>
            <a:r>
              <a:rPr sz="1500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  <a:p>
            <a:pPr marL="233679" indent="-220979">
              <a:lnSpc>
                <a:spcPts val="1739"/>
              </a:lnSpc>
              <a:buFont typeface="Wingdings"/>
              <a:buChar char=""/>
              <a:tabLst>
                <a:tab pos="233679" algn="l"/>
              </a:tabLst>
            </a:pPr>
            <a:r>
              <a:rPr sz="1500" dirty="0">
                <a:latin typeface="Calibri"/>
                <a:cs typeface="Calibri"/>
              </a:rPr>
              <a:t>Πληρωμή μόνο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ηλεκτρονικά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και με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</a:t>
            </a:r>
            <a:r>
              <a:rPr sz="1500" spc="-5" dirty="0">
                <a:latin typeface="Calibri"/>
                <a:cs typeface="Calibri"/>
              </a:rPr>
              <a:t>OS</a:t>
            </a:r>
            <a:r>
              <a:rPr sz="1500" dirty="0">
                <a:latin typeface="Calibri"/>
                <a:cs typeface="Calibri"/>
              </a:rPr>
              <a:t>.</a:t>
            </a:r>
            <a:endParaRPr sz="1500">
              <a:latin typeface="Calibri"/>
              <a:cs typeface="Calibri"/>
            </a:endParaRPr>
          </a:p>
          <a:p>
            <a:pPr marL="237490" indent="-220979">
              <a:lnSpc>
                <a:spcPct val="100000"/>
              </a:lnSpc>
              <a:spcBef>
                <a:spcPts val="175"/>
              </a:spcBef>
              <a:buFont typeface="Wingdings"/>
              <a:buChar char=""/>
              <a:tabLst>
                <a:tab pos="238125" algn="l"/>
              </a:tabLst>
            </a:pP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ό</a:t>
            </a:r>
            <a:r>
              <a:rPr sz="1500" spc="-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δύο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(</a:t>
            </a:r>
            <a:r>
              <a:rPr sz="1500" b="1" spc="-5" dirty="0">
                <a:latin typeface="Calibri"/>
                <a:cs typeface="Calibri"/>
              </a:rPr>
              <a:t>2</a:t>
            </a:r>
            <a:r>
              <a:rPr sz="1500" b="1" dirty="0">
                <a:latin typeface="Calibri"/>
                <a:cs typeface="Calibri"/>
              </a:rPr>
              <a:t>) </a:t>
            </a:r>
            <a:r>
              <a:rPr sz="1500" dirty="0">
                <a:latin typeface="Calibri"/>
                <a:cs typeface="Calibri"/>
              </a:rPr>
              <a:t>μέτρων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μεταξύ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πελατών και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έως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9</a:t>
            </a:r>
            <a:r>
              <a:rPr sz="1500" b="1" spc="-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άτ</a:t>
            </a:r>
            <a:r>
              <a:rPr sz="1500" b="1" spc="-10" dirty="0">
                <a:latin typeface="Calibri"/>
                <a:cs typeface="Calibri"/>
              </a:rPr>
              <a:t>ο</a:t>
            </a:r>
            <a:r>
              <a:rPr sz="1500" b="1" spc="-5" dirty="0">
                <a:latin typeface="Calibri"/>
                <a:cs typeface="Calibri"/>
              </a:rPr>
              <a:t>μ</a:t>
            </a:r>
            <a:r>
              <a:rPr sz="1500" b="1" dirty="0">
                <a:latin typeface="Calibri"/>
                <a:cs typeface="Calibri"/>
              </a:rPr>
              <a:t>α</a:t>
            </a:r>
            <a:r>
              <a:rPr sz="1500" b="1" spc="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παρόν</a:t>
            </a:r>
            <a:r>
              <a:rPr sz="1500" spc="-5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(ουρά).</a:t>
            </a:r>
            <a:endParaRPr sz="1500">
              <a:latin typeface="Calibri"/>
              <a:cs typeface="Calibri"/>
            </a:endParaRPr>
          </a:p>
          <a:p>
            <a:pPr marL="200025" marR="46990" indent="-178435">
              <a:lnSpc>
                <a:spcPct val="100000"/>
              </a:lnSpc>
              <a:spcBef>
                <a:spcPts val="180"/>
              </a:spcBef>
            </a:pPr>
            <a:r>
              <a:rPr sz="1500" spc="65" dirty="0">
                <a:latin typeface="Wingdings"/>
                <a:cs typeface="Wingdings"/>
              </a:rPr>
              <a:t>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ο</a:t>
            </a:r>
            <a:r>
              <a:rPr sz="1500" spc="-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τολή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SM</a:t>
            </a:r>
            <a:r>
              <a:rPr sz="1500" dirty="0">
                <a:latin typeface="Calibri"/>
                <a:cs typeface="Calibri"/>
              </a:rPr>
              <a:t>S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το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1303</a:t>
            </a:r>
            <a:r>
              <a:rPr sz="1500" dirty="0">
                <a:latin typeface="Calibri"/>
                <a:cs typeface="Calibri"/>
              </a:rPr>
              <a:t>3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με τ</a:t>
            </a:r>
            <a:r>
              <a:rPr sz="1500" spc="-10" dirty="0">
                <a:latin typeface="Calibri"/>
                <a:cs typeface="Calibri"/>
              </a:rPr>
              <a:t>η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επ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λογή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2 «Μετά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αση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εν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λει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ουρ</a:t>
            </a:r>
            <a:r>
              <a:rPr sz="1500" spc="5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ία κα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άσ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ημα προμη</a:t>
            </a:r>
            <a:r>
              <a:rPr sz="1500" spc="-5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ειών αγαθών πρώτης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ανάγκης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(</a:t>
            </a:r>
            <a:r>
              <a:rPr sz="1500" spc="-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ούπερ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μάρκετ,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μί</a:t>
            </a:r>
            <a:r>
              <a:rPr sz="1500" spc="-5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ι μάρκετ)»,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ή 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με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 έν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υπ</a:t>
            </a:r>
            <a:r>
              <a:rPr sz="1500" spc="25" dirty="0">
                <a:latin typeface="Calibri"/>
                <a:cs typeface="Calibri"/>
              </a:rPr>
              <a:t>ο</a:t>
            </a:r>
            <a:r>
              <a:rPr sz="1500" dirty="0">
                <a:latin typeface="Calibri"/>
                <a:cs typeface="Calibri"/>
              </a:rPr>
              <a:t>- 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αί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κί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1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ης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ή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με </a:t>
            </a:r>
            <a:r>
              <a:rPr sz="1500" spc="-10" dirty="0">
                <a:latin typeface="Calibri"/>
                <a:cs typeface="Calibri"/>
              </a:rPr>
              <a:t>χ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ρόγραφη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10" dirty="0">
                <a:latin typeface="Calibri"/>
                <a:cs typeface="Calibri"/>
              </a:rPr>
              <a:t>β</a:t>
            </a:r>
            <a:r>
              <a:rPr sz="1500" dirty="0">
                <a:latin typeface="Calibri"/>
                <a:cs typeface="Calibri"/>
              </a:rPr>
              <a:t>αί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κί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1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η</a:t>
            </a:r>
            <a:r>
              <a:rPr sz="1500" spc="-10" dirty="0">
                <a:latin typeface="Calibri"/>
                <a:cs typeface="Calibri"/>
              </a:rPr>
              <a:t>ς</a:t>
            </a:r>
            <a:r>
              <a:rPr sz="1500" dirty="0">
                <a:latin typeface="Calibri"/>
                <a:cs typeface="Calibri"/>
              </a:rPr>
              <a:t>,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πλέον</a:t>
            </a:r>
            <a:r>
              <a:rPr sz="1500" spc="-10" dirty="0">
                <a:latin typeface="Calibri"/>
                <a:cs typeface="Calibri"/>
              </a:rPr>
              <a:t> δ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ης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ό</a:t>
            </a:r>
            <a:r>
              <a:rPr sz="1500" spc="-10" dirty="0">
                <a:latin typeface="Calibri"/>
                <a:cs typeface="Calibri"/>
              </a:rPr>
              <a:t>δ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-5" dirty="0">
                <a:latin typeface="Calibri"/>
                <a:cs typeface="Calibri"/>
              </a:rPr>
              <a:t>ι</a:t>
            </a:r>
            <a:r>
              <a:rPr sz="1500" dirty="0">
                <a:latin typeface="Calibri"/>
                <a:cs typeface="Calibri"/>
              </a:rPr>
              <a:t>ξης προαγοράς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του </a:t>
            </a:r>
            <a:r>
              <a:rPr sz="1500" spc="-5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ρομη</a:t>
            </a:r>
            <a:r>
              <a:rPr sz="1500" spc="-5" dirty="0">
                <a:latin typeface="Calibri"/>
                <a:cs typeface="Calibri"/>
              </a:rPr>
              <a:t>θ</a:t>
            </a:r>
            <a:r>
              <a:rPr sz="1500" dirty="0">
                <a:latin typeface="Calibri"/>
                <a:cs typeface="Calibri"/>
              </a:rPr>
              <a:t>ευτή.</a:t>
            </a:r>
            <a:endParaRPr sz="1500">
              <a:latin typeface="Calibri"/>
              <a:cs typeface="Calibri"/>
            </a:endParaRPr>
          </a:p>
          <a:p>
            <a:pPr marL="216535" indent="-178435">
              <a:lnSpc>
                <a:spcPts val="1280"/>
              </a:lnSpc>
            </a:pPr>
            <a:r>
              <a:rPr sz="1500" spc="65" dirty="0">
                <a:latin typeface="Wingdings"/>
                <a:cs typeface="Wingdings"/>
              </a:rPr>
              <a:t></a:t>
            </a:r>
            <a:r>
              <a:rPr sz="1500" dirty="0">
                <a:latin typeface="Calibri"/>
                <a:cs typeface="Calibri"/>
              </a:rPr>
              <a:t>Δεν ε</a:t>
            </a:r>
            <a:r>
              <a:rPr sz="1500" spc="-10" dirty="0">
                <a:latin typeface="Calibri"/>
                <a:cs typeface="Calibri"/>
              </a:rPr>
              <a:t>π</a:t>
            </a:r>
            <a:r>
              <a:rPr sz="1500" dirty="0">
                <a:latin typeface="Calibri"/>
                <a:cs typeface="Calibri"/>
              </a:rPr>
              <a:t>ι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ρέπεται η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λει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ουρ</a:t>
            </a:r>
            <a:r>
              <a:rPr sz="1500" spc="5" dirty="0">
                <a:latin typeface="Calibri"/>
                <a:cs typeface="Calibri"/>
              </a:rPr>
              <a:t>γ</a:t>
            </a:r>
            <a:r>
              <a:rPr sz="1500" dirty="0">
                <a:latin typeface="Calibri"/>
                <a:cs typeface="Calibri"/>
              </a:rPr>
              <a:t>ία 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κατα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η</a:t>
            </a:r>
            <a:r>
              <a:rPr sz="1500" dirty="0">
                <a:latin typeface="Calibri"/>
                <a:cs typeface="Calibri"/>
              </a:rPr>
              <a:t>μάτ</a:t>
            </a:r>
            <a:r>
              <a:rPr sz="1500" spc="-5" dirty="0">
                <a:latin typeface="Calibri"/>
                <a:cs typeface="Calibri"/>
              </a:rPr>
              <a:t>ω</a:t>
            </a:r>
            <a:r>
              <a:rPr sz="1500" dirty="0">
                <a:latin typeface="Calibri"/>
                <a:cs typeface="Calibri"/>
              </a:rPr>
              <a:t>ν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κλει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τά εμπο</a:t>
            </a:r>
            <a:r>
              <a:rPr sz="1500" spc="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ικά κέν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ρα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και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ε</a:t>
            </a:r>
            <a:endParaRPr sz="1500">
              <a:latin typeface="Calibri"/>
              <a:cs typeface="Calibri"/>
            </a:endParaRPr>
          </a:p>
          <a:p>
            <a:pPr marR="58419" algn="ctr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ό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λειτουρ</a:t>
            </a:r>
            <a:r>
              <a:rPr sz="1600" spc="-20" dirty="0">
                <a:latin typeface="Calibri"/>
                <a:cs typeface="Calibri"/>
              </a:rPr>
              <a:t>γ</a:t>
            </a:r>
            <a:r>
              <a:rPr sz="1600" spc="-10" dirty="0">
                <a:latin typeface="Calibri"/>
                <a:cs typeface="Calibri"/>
              </a:rPr>
              <a:t>ούν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με </a:t>
            </a:r>
            <a:r>
              <a:rPr sz="1500" spc="-15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υμφω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ί</a:t>
            </a:r>
            <a:r>
              <a:rPr sz="1500" spc="-5" dirty="0">
                <a:latin typeface="Calibri"/>
                <a:cs typeface="Calibri"/>
              </a:rPr>
              <a:t>ε</a:t>
            </a:r>
            <a:r>
              <a:rPr sz="1500" dirty="0">
                <a:latin typeface="Calibri"/>
                <a:cs typeface="Calibri"/>
              </a:rPr>
              <a:t>ς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-  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υνεργασ</a:t>
            </a:r>
            <a:r>
              <a:rPr sz="1500" spc="-10" dirty="0">
                <a:latin typeface="Calibri"/>
                <a:cs typeface="Calibri"/>
              </a:rPr>
              <a:t>ί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ς</a:t>
            </a:r>
            <a:r>
              <a:rPr sz="1500" dirty="0">
                <a:latin typeface="Calibri"/>
                <a:cs typeface="Calibri"/>
              </a:rPr>
              <a:t>,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όλων</a:t>
            </a:r>
            <a:r>
              <a:rPr sz="1500" spc="-10" dirty="0">
                <a:latin typeface="Calibri"/>
                <a:cs typeface="Calibri"/>
              </a:rPr>
              <a:t> τ</a:t>
            </a:r>
            <a:r>
              <a:rPr sz="1500" dirty="0">
                <a:latin typeface="Calibri"/>
                <a:cs typeface="Calibri"/>
              </a:rPr>
              <a:t>ων κα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α</a:t>
            </a:r>
            <a:r>
              <a:rPr sz="1500" spc="-10" dirty="0">
                <a:latin typeface="Calibri"/>
                <a:cs typeface="Calibri"/>
              </a:rPr>
              <a:t>στ</a:t>
            </a:r>
            <a:r>
              <a:rPr sz="1500" dirty="0">
                <a:latin typeface="Calibri"/>
                <a:cs typeface="Calibri"/>
              </a:rPr>
              <a:t>ημά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ων λια</a:t>
            </a:r>
            <a:r>
              <a:rPr sz="1500" spc="-10" dirty="0">
                <a:latin typeface="Calibri"/>
                <a:cs typeface="Calibri"/>
              </a:rPr>
              <a:t>ν</a:t>
            </a:r>
            <a:r>
              <a:rPr sz="1500" dirty="0">
                <a:latin typeface="Calibri"/>
                <a:cs typeface="Calibri"/>
              </a:rPr>
              <a:t>ικού</a:t>
            </a:r>
            <a:endParaRPr sz="1500">
              <a:latin typeface="Calibri"/>
              <a:cs typeface="Calibri"/>
            </a:endParaRPr>
          </a:p>
          <a:p>
            <a:pPr marL="216535">
              <a:lnSpc>
                <a:spcPct val="100000"/>
              </a:lnSpc>
            </a:pPr>
            <a:r>
              <a:rPr sz="1500" dirty="0">
                <a:latin typeface="Calibri"/>
                <a:cs typeface="Calibri"/>
              </a:rPr>
              <a:t>εμπο</a:t>
            </a:r>
            <a:r>
              <a:rPr sz="1500" spc="5" dirty="0">
                <a:latin typeface="Calibri"/>
                <a:cs typeface="Calibri"/>
              </a:rPr>
              <a:t>ρ</a:t>
            </a:r>
            <a:r>
              <a:rPr sz="1500" dirty="0">
                <a:latin typeface="Calibri"/>
                <a:cs typeface="Calibri"/>
              </a:rPr>
              <a:t>ίου,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τύπου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«κατά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η</a:t>
            </a:r>
            <a:r>
              <a:rPr sz="1500" dirty="0">
                <a:latin typeface="Calibri"/>
                <a:cs typeface="Calibri"/>
              </a:rPr>
              <a:t>μα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εν</a:t>
            </a:r>
            <a:r>
              <a:rPr sz="1500" spc="-10" dirty="0">
                <a:latin typeface="Calibri"/>
                <a:cs typeface="Calibri"/>
              </a:rPr>
              <a:t>τ</a:t>
            </a:r>
            <a:r>
              <a:rPr sz="1500" dirty="0">
                <a:latin typeface="Calibri"/>
                <a:cs typeface="Calibri"/>
              </a:rPr>
              <a:t>ός κατα</a:t>
            </a:r>
            <a:r>
              <a:rPr sz="1500" spc="-10" dirty="0">
                <a:latin typeface="Calibri"/>
                <a:cs typeface="Calibri"/>
              </a:rPr>
              <a:t>σ</a:t>
            </a:r>
            <a:r>
              <a:rPr sz="1500" dirty="0">
                <a:latin typeface="Calibri"/>
                <a:cs typeface="Calibri"/>
              </a:rPr>
              <a:t>τ</a:t>
            </a:r>
            <a:r>
              <a:rPr sz="1500" spc="-10" dirty="0">
                <a:latin typeface="Calibri"/>
                <a:cs typeface="Calibri"/>
              </a:rPr>
              <a:t>ή</a:t>
            </a:r>
            <a:r>
              <a:rPr sz="1500" dirty="0">
                <a:latin typeface="Calibri"/>
                <a:cs typeface="Calibri"/>
              </a:rPr>
              <a:t>ματο</a:t>
            </a:r>
            <a:r>
              <a:rPr sz="1500" spc="-10" dirty="0">
                <a:latin typeface="Calibri"/>
                <a:cs typeface="Calibri"/>
              </a:rPr>
              <a:t>ς</a:t>
            </a:r>
            <a:r>
              <a:rPr sz="1500" dirty="0">
                <a:latin typeface="Calibri"/>
                <a:cs typeface="Calibri"/>
              </a:rPr>
              <a:t>»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(s</a:t>
            </a:r>
            <a:r>
              <a:rPr sz="1500" spc="5" dirty="0">
                <a:latin typeface="Calibri"/>
                <a:cs typeface="Calibri"/>
              </a:rPr>
              <a:t>h</a:t>
            </a:r>
            <a:r>
              <a:rPr sz="1500" spc="-5" dirty="0">
                <a:latin typeface="Calibri"/>
                <a:cs typeface="Calibri"/>
              </a:rPr>
              <a:t>o</a:t>
            </a:r>
            <a:r>
              <a:rPr sz="1500" dirty="0">
                <a:latin typeface="Calibri"/>
                <a:cs typeface="Calibri"/>
              </a:rPr>
              <a:t>ps</a:t>
            </a:r>
            <a:r>
              <a:rPr sz="1500" spc="-5" dirty="0">
                <a:latin typeface="Calibri"/>
                <a:cs typeface="Calibri"/>
              </a:rPr>
              <a:t>-</a:t>
            </a:r>
            <a:r>
              <a:rPr sz="1500" dirty="0">
                <a:latin typeface="Calibri"/>
                <a:cs typeface="Calibri"/>
              </a:rPr>
              <a:t>in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a</a:t>
            </a:r>
            <a:r>
              <a:rPr sz="1500" spc="-5" dirty="0">
                <a:latin typeface="Calibri"/>
                <a:cs typeface="Calibri"/>
              </a:rPr>
              <a:t>-s</a:t>
            </a:r>
            <a:r>
              <a:rPr sz="1500" dirty="0">
                <a:latin typeface="Calibri"/>
                <a:cs typeface="Calibri"/>
              </a:rPr>
              <a:t>h</a:t>
            </a:r>
            <a:r>
              <a:rPr sz="1500" spc="-5" dirty="0">
                <a:latin typeface="Calibri"/>
                <a:cs typeface="Calibri"/>
              </a:rPr>
              <a:t>o</a:t>
            </a:r>
            <a:r>
              <a:rPr sz="1500" dirty="0">
                <a:latin typeface="Calibri"/>
                <a:cs typeface="Calibri"/>
              </a:rPr>
              <a:t>p).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1355" y="1583055"/>
            <a:ext cx="152336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dirty="0">
                <a:latin typeface="Calibri"/>
                <a:cs typeface="Calibri"/>
              </a:rPr>
              <a:t>Ει</a:t>
            </a:r>
            <a:r>
              <a:rPr sz="1500" b="1" spc="5" dirty="0">
                <a:latin typeface="Calibri"/>
                <a:cs typeface="Calibri"/>
              </a:rPr>
              <a:t>δ</a:t>
            </a:r>
            <a:r>
              <a:rPr sz="1500" b="1" dirty="0">
                <a:latin typeface="Calibri"/>
                <a:cs typeface="Calibri"/>
              </a:rPr>
              <a:t>ικές Απαιτήσεις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0800" y="1436865"/>
            <a:ext cx="1196340" cy="492759"/>
          </a:xfrm>
          <a:prstGeom prst="rect">
            <a:avLst/>
          </a:prstGeom>
          <a:solidFill>
            <a:srgbClr val="417A85"/>
          </a:solidFill>
        </p:spPr>
        <p:txBody>
          <a:bodyPr vert="horz" wrap="square" lIns="0" tIns="0" rIns="0" bIns="0" rtlCol="0">
            <a:spAutoFit/>
          </a:bodyPr>
          <a:lstStyle/>
          <a:p>
            <a:pPr marL="127000" marR="93345" indent="269240">
              <a:lnSpc>
                <a:spcPct val="100000"/>
              </a:lnSpc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Εί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ος ε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ιχείρη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ης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12517" y="1959470"/>
            <a:ext cx="7223759" cy="810260"/>
          </a:xfrm>
          <a:custGeom>
            <a:avLst/>
            <a:gdLst/>
            <a:ahLst/>
            <a:cxnLst/>
            <a:rect l="l" t="t" r="r" b="b"/>
            <a:pathLst>
              <a:path w="7223759" h="810260">
                <a:moveTo>
                  <a:pt x="0" y="809891"/>
                </a:moveTo>
                <a:lnTo>
                  <a:pt x="7223759" y="809891"/>
                </a:lnTo>
                <a:lnTo>
                  <a:pt x="7223759" y="0"/>
                </a:lnTo>
                <a:lnTo>
                  <a:pt x="0" y="0"/>
                </a:lnTo>
                <a:lnTo>
                  <a:pt x="0" y="809891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38551" y="5786844"/>
            <a:ext cx="7195820" cy="796925"/>
          </a:xfrm>
          <a:custGeom>
            <a:avLst/>
            <a:gdLst/>
            <a:ahLst/>
            <a:cxnLst/>
            <a:rect l="l" t="t" r="r" b="b"/>
            <a:pathLst>
              <a:path w="7195820" h="796925">
                <a:moveTo>
                  <a:pt x="0" y="796836"/>
                </a:moveTo>
                <a:lnTo>
                  <a:pt x="7195693" y="796836"/>
                </a:lnTo>
                <a:lnTo>
                  <a:pt x="7195693" y="0"/>
                </a:lnTo>
                <a:lnTo>
                  <a:pt x="0" y="0"/>
                </a:lnTo>
                <a:lnTo>
                  <a:pt x="0" y="796836"/>
                </a:lnTo>
                <a:close/>
              </a:path>
            </a:pathLst>
          </a:custGeom>
          <a:solidFill>
            <a:srgbClr val="DEEB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668886" y="6512624"/>
            <a:ext cx="107950" cy="127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800" dirty="0">
                <a:latin typeface="Arial"/>
                <a:cs typeface="Arial"/>
              </a:rPr>
              <a:t>9</a:t>
            </a:fld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740</Words>
  <Application>Microsoft Macintosh PowerPoint</Application>
  <PresentationFormat>Ευρεία οθόνη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Παρουσίαση του PowerPoint</vt:lpstr>
      <vt:lpstr>2o Στάδιο –13 και 14 Δεκεμβρίου</vt:lpstr>
      <vt:lpstr>Παρουσίαση του PowerPoint</vt:lpstr>
      <vt:lpstr>Παρουσίαση του PowerPoint</vt:lpstr>
      <vt:lpstr>Παρουσίαση του PowerPoint</vt:lpstr>
      <vt:lpstr>2o Στάδιο –13 και 14 Δεκεμβρίου</vt:lpstr>
      <vt:lpstr>2o Στάδιο – 14 Δεκεμβρίου</vt:lpstr>
      <vt:lpstr>2o Στάδιο – 14 Δεκεμβρίου</vt:lpstr>
      <vt:lpstr>Παρουσίαση του PowerPoint</vt:lpstr>
      <vt:lpstr>Κυρώσεις</vt:lpstr>
      <vt:lpstr>Όργανα Επιβολής Κυρώσεων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Δήμα, Μαριέττα</dc:creator>
  <cp:lastModifiedBy>Sotiris Stathopoulos</cp:lastModifiedBy>
  <cp:revision>1</cp:revision>
  <dcterms:created xsi:type="dcterms:W3CDTF">2020-12-11T10:15:47Z</dcterms:created>
  <dcterms:modified xsi:type="dcterms:W3CDTF">2020-12-11T09:13:45Z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2020-12-11T00:00:00Z</vt:filetime>
  </property>
  <property fmtid="{D5CDD505-2E9C-101B-9397-08002B2CF9AE}" pid="3" name="LastSaved">
    <vt:filetime>2020-12-11T00:00:00Z</vt:filetime>
  </property>
</Properties>
</file>