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7" r:id="rId4"/>
  </p:sldMasterIdLst>
  <p:notesMasterIdLst>
    <p:notesMasterId r:id="rId13"/>
  </p:notesMasterIdLst>
  <p:sldIdLst>
    <p:sldId id="486" r:id="rId5"/>
    <p:sldId id="487" r:id="rId6"/>
    <p:sldId id="349" r:id="rId7"/>
    <p:sldId id="350" r:id="rId8"/>
    <p:sldId id="351" r:id="rId9"/>
    <p:sldId id="358" r:id="rId10"/>
    <p:sldId id="359" r:id="rId11"/>
    <p:sldId id="485" r:id="rId12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44" y="3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4\3%20-%20&#928;&#945;&#957;&#949;&#955;&#955;&#945;&#948;&#953;&#954;&#94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Sheet1!$B$24:$B$28</c:f>
              <c:strCache>
                <c:ptCount val="5"/>
                <c:pt idx="0">
                  <c:v>ΟΧΙ ΙΔΙΑΙΤΕΡΑ</c:v>
                </c:pt>
                <c:pt idx="1">
                  <c:v>ΜΟΥ ΔΗΜΙΟΥΡΓΕΙ ΔΥΣΚΟΛΙΕΣ ΑΛΛΑ ΑΝΤΑΠΕΞΕΡΧΟΜΑΙ</c:v>
                </c:pt>
                <c:pt idx="2">
                  <c:v>ΑΝΑΓΚΑΖΟΜΑΙ ΝΑ ΠΕΡΙΟΡΙΣΩ ΒΑΣΙΚΕΣ ΑΝΑΓΚΕΣ</c:v>
                </c:pt>
                <c:pt idx="3">
                  <c:v>ΔΕΝ ΜΠΟΡΩ ΝΑ ΑΝΤΑΠΟΚΡΙΘΩ</c:v>
                </c:pt>
                <c:pt idx="4">
                  <c:v>ΔΓ/ΔΑ</c:v>
                </c:pt>
              </c:strCache>
            </c:strRef>
          </c:cat>
          <c:val>
            <c:numRef>
              <c:f>Sheet1!$E$24:$E$28</c:f>
              <c:numCache>
                <c:formatCode>0.0</c:formatCode>
                <c:ptCount val="5"/>
                <c:pt idx="0">
                  <c:v>5.6334796488427594</c:v>
                </c:pt>
                <c:pt idx="1">
                  <c:v>33.414804469273797</c:v>
                </c:pt>
                <c:pt idx="2">
                  <c:v>43.923583399840425</c:v>
                </c:pt>
                <c:pt idx="3">
                  <c:v>16.750798084596894</c:v>
                </c:pt>
                <c:pt idx="4">
                  <c:v>0.2773343974461282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D9-4304-BEB7-8452555CA73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Sheet1!$B$32:$B$36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Sheet1!$E$32:$E$36</c:f>
              <c:numCache>
                <c:formatCode>0.0</c:formatCode>
                <c:ptCount val="5"/>
                <c:pt idx="0">
                  <c:v>4.5</c:v>
                </c:pt>
                <c:pt idx="1">
                  <c:v>13.5</c:v>
                </c:pt>
                <c:pt idx="2">
                  <c:v>13.3</c:v>
                </c:pt>
                <c:pt idx="3">
                  <c:v>68.3</c:v>
                </c:pt>
                <c:pt idx="4">
                  <c:v>0.35415003990422983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9-4B7C-8E6C-C80F7168B56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Sheet1!$B$40:$B$46</c:f>
              <c:strCache>
                <c:ptCount val="7"/>
                <c:pt idx="0">
                  <c:v>Να αυξηθούν οι έλεγχοι</c:v>
                </c:pt>
                <c:pt idx="1">
                  <c:v>Να επιβάλλει περισσότερα πρόστιμα σε περιπτώσεις αισχροκέρδειας</c:v>
                </c:pt>
                <c:pt idx="2">
                  <c:v>Να μειώσει τον Φ.Π.Α. σε κάποια βασικά καταναλωτικά προϊόντα</c:v>
                </c:pt>
                <c:pt idx="3">
                  <c:v>Να αυξήσει μισθούς και συντάξεις</c:v>
                </c:pt>
                <c:pt idx="4">
                  <c:v>Να βάλει πλαφόν στις τιμές</c:v>
                </c:pt>
                <c:pt idx="5">
                  <c:v>Άλλο</c:v>
                </c:pt>
                <c:pt idx="6">
                  <c:v>ΔΓ/ΔΑ</c:v>
                </c:pt>
              </c:strCache>
            </c:strRef>
          </c:cat>
          <c:val>
            <c:numRef>
              <c:f>Sheet1!$E$40:$E$46</c:f>
              <c:numCache>
                <c:formatCode>0.0</c:formatCode>
                <c:ptCount val="7"/>
                <c:pt idx="0">
                  <c:v>14.808459696727818</c:v>
                </c:pt>
                <c:pt idx="1">
                  <c:v>9.6977254588986312</c:v>
                </c:pt>
                <c:pt idx="2">
                  <c:v>24.891260973663194</c:v>
                </c:pt>
                <c:pt idx="3">
                  <c:v>28.332003192338476</c:v>
                </c:pt>
                <c:pt idx="4">
                  <c:v>13.026735833998385</c:v>
                </c:pt>
                <c:pt idx="5">
                  <c:v>7.6775738228252139</c:v>
                </c:pt>
                <c:pt idx="6">
                  <c:v>1.5662410215482843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BD-4B98-BCE5-BB7EA0E77F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197360447246147"/>
          <c:y val="1.4222220894980844E-2"/>
          <c:w val="0.7188205140046644"/>
          <c:h val="0.33665135382664529"/>
        </c:manualLayout>
      </c:layout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Sheet1!$A$100:$A$103</c:f>
              <c:strCache>
                <c:ptCount val="4"/>
                <c:pt idx="0">
                  <c:v>ΔΓ/ΔΑ</c:v>
                </c:pt>
                <c:pt idx="1">
                  <c:v>Λειτουργία σχολείου (μη προσανατολισμός στην ανάπτυξη της προσωπικότητας κ.λπ.)</c:v>
                </c:pt>
                <c:pt idx="2">
                  <c:v>Εξωγενείς παράγοντες (social media, βίαια ηλεκτρονικά παιχνίδια κ.λπ.)</c:v>
                </c:pt>
                <c:pt idx="3">
                  <c:v>Προβλήματα μέσα στην Οικογένεια (φαινόμενα βίας ανηλίκων, έλλειψη επικοινωνίας, παραμέληση παιδιών)</c:v>
                </c:pt>
              </c:strCache>
            </c:strRef>
          </c:cat>
          <c:val>
            <c:numRef>
              <c:f>Sheet1!$C$100:$C$103</c:f>
              <c:numCache>
                <c:formatCode>0.0</c:formatCode>
                <c:ptCount val="4"/>
                <c:pt idx="0">
                  <c:v>1.1023543495610444</c:v>
                </c:pt>
                <c:pt idx="1">
                  <c:v>26.682960893854663</c:v>
                </c:pt>
                <c:pt idx="2">
                  <c:v>49.751596169193839</c:v>
                </c:pt>
                <c:pt idx="3">
                  <c:v>64.274740622505988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6B-4EF0-8351-EC36BE937A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570240"/>
        <c:axId val="146580224"/>
        <c:axId val="0"/>
      </c:bar3DChart>
      <c:catAx>
        <c:axId val="1465702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46580224"/>
        <c:crosses val="autoZero"/>
        <c:auto val="1"/>
        <c:lblAlgn val="ctr"/>
        <c:lblOffset val="100"/>
        <c:noMultiLvlLbl val="0"/>
      </c:catAx>
      <c:valAx>
        <c:axId val="14658022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146570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Sheet1!$B$108:$B$112</c:f>
              <c:strCache>
                <c:ptCount val="5"/>
                <c:pt idx="0">
                  <c:v>ΝΑΙ</c:v>
                </c:pt>
                <c:pt idx="1">
                  <c:v>ΜΑΛΛΟΝ ΝΑΙ</c:v>
                </c:pt>
                <c:pt idx="2">
                  <c:v>ΜΑΛΛΟΝ ΟΧΙ</c:v>
                </c:pt>
                <c:pt idx="3">
                  <c:v>ΟΧΙ</c:v>
                </c:pt>
                <c:pt idx="4">
                  <c:v>ΔΓ/ΔΑ</c:v>
                </c:pt>
              </c:strCache>
            </c:strRef>
          </c:cat>
          <c:val>
            <c:numRef>
              <c:f>Sheet1!$E$108:$E$112</c:f>
              <c:numCache>
                <c:formatCode>0.0</c:formatCode>
                <c:ptCount val="5"/>
                <c:pt idx="0">
                  <c:v>62.443136472466236</c:v>
                </c:pt>
                <c:pt idx="1">
                  <c:v>18.060654429369439</c:v>
                </c:pt>
                <c:pt idx="2">
                  <c:v>6.8954509177972598</c:v>
                </c:pt>
                <c:pt idx="3">
                  <c:v>9.2996807661611722</c:v>
                </c:pt>
                <c:pt idx="4">
                  <c:v>3.3010774142058961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A-4E08-B403-D4087AFCEDD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62FD9B-6FF8-497C-8F36-FA5359E0BCC0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033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84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2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2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8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2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9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80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2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2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81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0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3" indent="0">
              <a:buNone/>
              <a:defRPr sz="2400" b="1"/>
            </a:lvl2pPr>
            <a:lvl3pPr marL="1081805" indent="0">
              <a:buNone/>
              <a:defRPr sz="2100" b="1"/>
            </a:lvl3pPr>
            <a:lvl4pPr marL="1622712" indent="0">
              <a:buNone/>
              <a:defRPr sz="1900" b="1"/>
            </a:lvl4pPr>
            <a:lvl5pPr marL="2163614" indent="0">
              <a:buNone/>
              <a:defRPr sz="1900" b="1"/>
            </a:lvl5pPr>
            <a:lvl6pPr marL="2704519" indent="0">
              <a:buNone/>
              <a:defRPr sz="1900" b="1"/>
            </a:lvl6pPr>
            <a:lvl7pPr marL="3245425" indent="0">
              <a:buNone/>
              <a:defRPr sz="1900" b="1"/>
            </a:lvl7pPr>
            <a:lvl8pPr marL="3786329" indent="0">
              <a:buNone/>
              <a:defRPr sz="1900" b="1"/>
            </a:lvl8pPr>
            <a:lvl9pPr marL="4327231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3" indent="0">
              <a:buNone/>
              <a:defRPr sz="2400" b="1"/>
            </a:lvl2pPr>
            <a:lvl3pPr marL="1081805" indent="0">
              <a:buNone/>
              <a:defRPr sz="2100" b="1"/>
            </a:lvl3pPr>
            <a:lvl4pPr marL="1622712" indent="0">
              <a:buNone/>
              <a:defRPr sz="1900" b="1"/>
            </a:lvl4pPr>
            <a:lvl5pPr marL="2163614" indent="0">
              <a:buNone/>
              <a:defRPr sz="1900" b="1"/>
            </a:lvl5pPr>
            <a:lvl6pPr marL="2704519" indent="0">
              <a:buNone/>
              <a:defRPr sz="1900" b="1"/>
            </a:lvl6pPr>
            <a:lvl7pPr marL="3245425" indent="0">
              <a:buNone/>
              <a:defRPr sz="1900" b="1"/>
            </a:lvl7pPr>
            <a:lvl8pPr marL="3786329" indent="0">
              <a:buNone/>
              <a:defRPr sz="1900" b="1"/>
            </a:lvl8pPr>
            <a:lvl9pPr marL="4327231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1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9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03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9"/>
            <a:ext cx="6052454" cy="6930249"/>
          </a:xfrm>
        </p:spPr>
        <p:txBody>
          <a:bodyPr/>
          <a:lstStyle>
            <a:lvl1pPr>
              <a:defRPr sz="3799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9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3" indent="0">
              <a:buNone/>
              <a:defRPr sz="1399"/>
            </a:lvl2pPr>
            <a:lvl3pPr marL="1081805" indent="0">
              <a:buNone/>
              <a:defRPr sz="1201"/>
            </a:lvl3pPr>
            <a:lvl4pPr marL="1622712" indent="0">
              <a:buNone/>
              <a:defRPr sz="1100"/>
            </a:lvl4pPr>
            <a:lvl5pPr marL="2163614" indent="0">
              <a:buNone/>
              <a:defRPr sz="1100"/>
            </a:lvl5pPr>
            <a:lvl6pPr marL="2704519" indent="0">
              <a:buNone/>
              <a:defRPr sz="1100"/>
            </a:lvl6pPr>
            <a:lvl7pPr marL="3245425" indent="0">
              <a:buNone/>
              <a:defRPr sz="1100"/>
            </a:lvl7pPr>
            <a:lvl8pPr marL="3786329" indent="0">
              <a:buNone/>
              <a:defRPr sz="1100"/>
            </a:lvl8pPr>
            <a:lvl9pPr marL="4327231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99"/>
            </a:lvl1pPr>
            <a:lvl2pPr marL="540903" indent="0">
              <a:buNone/>
              <a:defRPr sz="3300"/>
            </a:lvl2pPr>
            <a:lvl3pPr marL="1081805" indent="0">
              <a:buNone/>
              <a:defRPr sz="2800"/>
            </a:lvl3pPr>
            <a:lvl4pPr marL="1622712" indent="0">
              <a:buNone/>
              <a:defRPr sz="2400"/>
            </a:lvl4pPr>
            <a:lvl5pPr marL="2163614" indent="0">
              <a:buNone/>
              <a:defRPr sz="2400"/>
            </a:lvl5pPr>
            <a:lvl6pPr marL="2704519" indent="0">
              <a:buNone/>
              <a:defRPr sz="2400"/>
            </a:lvl6pPr>
            <a:lvl7pPr marL="3245425" indent="0">
              <a:buNone/>
              <a:defRPr sz="2400"/>
            </a:lvl7pPr>
            <a:lvl8pPr marL="3786329" indent="0">
              <a:buNone/>
              <a:defRPr sz="2400"/>
            </a:lvl8pPr>
            <a:lvl9pPr marL="4327231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3" indent="0">
              <a:buNone/>
              <a:defRPr sz="1399"/>
            </a:lvl2pPr>
            <a:lvl3pPr marL="1081805" indent="0">
              <a:buNone/>
              <a:defRPr sz="1201"/>
            </a:lvl3pPr>
            <a:lvl4pPr marL="1622712" indent="0">
              <a:buNone/>
              <a:defRPr sz="1100"/>
            </a:lvl4pPr>
            <a:lvl5pPr marL="2163614" indent="0">
              <a:buNone/>
              <a:defRPr sz="1100"/>
            </a:lvl5pPr>
            <a:lvl6pPr marL="2704519" indent="0">
              <a:buNone/>
              <a:defRPr sz="1100"/>
            </a:lvl6pPr>
            <a:lvl7pPr marL="3245425" indent="0">
              <a:buNone/>
              <a:defRPr sz="1100"/>
            </a:lvl7pPr>
            <a:lvl8pPr marL="3786329" indent="0">
              <a:buNone/>
              <a:defRPr sz="1100"/>
            </a:lvl8pPr>
            <a:lvl9pPr marL="4327231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1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5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5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4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33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57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5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2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9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9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90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98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600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47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9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8" indent="0">
              <a:buNone/>
              <a:defRPr sz="1776" b="1"/>
            </a:lvl2pPr>
            <a:lvl3pPr marL="811998" indent="0">
              <a:buNone/>
              <a:defRPr sz="1598" b="1"/>
            </a:lvl3pPr>
            <a:lvl4pPr marL="1217996" indent="0">
              <a:buNone/>
              <a:defRPr sz="1421" b="1"/>
            </a:lvl4pPr>
            <a:lvl5pPr marL="1623996" indent="0">
              <a:buNone/>
              <a:defRPr sz="1421" b="1"/>
            </a:lvl5pPr>
            <a:lvl6pPr marL="2029994" indent="0">
              <a:buNone/>
              <a:defRPr sz="1421" b="1"/>
            </a:lvl6pPr>
            <a:lvl7pPr marL="2435994" indent="0">
              <a:buNone/>
              <a:defRPr sz="1421" b="1"/>
            </a:lvl7pPr>
            <a:lvl8pPr marL="2841992" indent="0">
              <a:buNone/>
              <a:defRPr sz="1421" b="1"/>
            </a:lvl8pPr>
            <a:lvl9pPr marL="3247990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9" y="2575115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8" indent="0">
              <a:buNone/>
              <a:defRPr sz="1776" b="1"/>
            </a:lvl2pPr>
            <a:lvl3pPr marL="811998" indent="0">
              <a:buNone/>
              <a:defRPr sz="1598" b="1"/>
            </a:lvl3pPr>
            <a:lvl4pPr marL="1217996" indent="0">
              <a:buNone/>
              <a:defRPr sz="1421" b="1"/>
            </a:lvl4pPr>
            <a:lvl5pPr marL="1623996" indent="0">
              <a:buNone/>
              <a:defRPr sz="1421" b="1"/>
            </a:lvl5pPr>
            <a:lvl6pPr marL="2029994" indent="0">
              <a:buNone/>
              <a:defRPr sz="1421" b="1"/>
            </a:lvl6pPr>
            <a:lvl7pPr marL="2435994" indent="0">
              <a:buNone/>
              <a:defRPr sz="1421" b="1"/>
            </a:lvl7pPr>
            <a:lvl8pPr marL="2841992" indent="0">
              <a:buNone/>
              <a:defRPr sz="1421" b="1"/>
            </a:lvl8pPr>
            <a:lvl9pPr marL="3247990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81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05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7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2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1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8" indent="0">
              <a:buNone/>
              <a:defRPr sz="1066"/>
            </a:lvl2pPr>
            <a:lvl3pPr marL="811998" indent="0">
              <a:buNone/>
              <a:defRPr sz="888"/>
            </a:lvl3pPr>
            <a:lvl4pPr marL="1217996" indent="0">
              <a:buNone/>
              <a:defRPr sz="799"/>
            </a:lvl4pPr>
            <a:lvl5pPr marL="1623996" indent="0">
              <a:buNone/>
              <a:defRPr sz="799"/>
            </a:lvl5pPr>
            <a:lvl6pPr marL="2029994" indent="0">
              <a:buNone/>
              <a:defRPr sz="799"/>
            </a:lvl6pPr>
            <a:lvl7pPr marL="2435994" indent="0">
              <a:buNone/>
              <a:defRPr sz="799"/>
            </a:lvl7pPr>
            <a:lvl8pPr marL="2841992" indent="0">
              <a:buNone/>
              <a:defRPr sz="799"/>
            </a:lvl8pPr>
            <a:lvl9pPr marL="3247990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90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8" indent="0">
              <a:buNone/>
              <a:defRPr sz="2486"/>
            </a:lvl2pPr>
            <a:lvl3pPr marL="811998" indent="0">
              <a:buNone/>
              <a:defRPr sz="2131"/>
            </a:lvl3pPr>
            <a:lvl4pPr marL="1217996" indent="0">
              <a:buNone/>
              <a:defRPr sz="1776"/>
            </a:lvl4pPr>
            <a:lvl5pPr marL="1623996" indent="0">
              <a:buNone/>
              <a:defRPr sz="1776"/>
            </a:lvl5pPr>
            <a:lvl6pPr marL="2029994" indent="0">
              <a:buNone/>
              <a:defRPr sz="1776"/>
            </a:lvl6pPr>
            <a:lvl7pPr marL="2435994" indent="0">
              <a:buNone/>
              <a:defRPr sz="1776"/>
            </a:lvl7pPr>
            <a:lvl8pPr marL="2841992" indent="0">
              <a:buNone/>
              <a:defRPr sz="1776"/>
            </a:lvl8pPr>
            <a:lvl9pPr marL="3247990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8" indent="0">
              <a:buNone/>
              <a:defRPr sz="1066"/>
            </a:lvl2pPr>
            <a:lvl3pPr marL="811998" indent="0">
              <a:buNone/>
              <a:defRPr sz="888"/>
            </a:lvl3pPr>
            <a:lvl4pPr marL="1217996" indent="0">
              <a:buNone/>
              <a:defRPr sz="799"/>
            </a:lvl4pPr>
            <a:lvl5pPr marL="1623996" indent="0">
              <a:buNone/>
              <a:defRPr sz="799"/>
            </a:lvl5pPr>
            <a:lvl6pPr marL="2029994" indent="0">
              <a:buNone/>
              <a:defRPr sz="799"/>
            </a:lvl6pPr>
            <a:lvl7pPr marL="2435994" indent="0">
              <a:buNone/>
              <a:defRPr sz="799"/>
            </a:lvl7pPr>
            <a:lvl8pPr marL="2841992" indent="0">
              <a:buNone/>
              <a:defRPr sz="799"/>
            </a:lvl8pPr>
            <a:lvl9pPr marL="3247990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89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6" y="325182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2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46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47355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1328909"/>
            <a:ext cx="9202738" cy="2826985"/>
          </a:xfrm>
        </p:spPr>
        <p:txBody>
          <a:bodyPr anchor="b"/>
          <a:lstStyle>
            <a:lvl1pPr algn="ctr"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5" y="4264913"/>
            <a:ext cx="8120063" cy="1960468"/>
          </a:xfrm>
        </p:spPr>
        <p:txBody>
          <a:bodyPr/>
          <a:lstStyle>
            <a:lvl1pPr marL="0" indent="0" algn="ctr">
              <a:buNone/>
              <a:defRPr sz="2842"/>
            </a:lvl1pPr>
            <a:lvl2pPr marL="541328" indent="0" algn="ctr">
              <a:buNone/>
              <a:defRPr sz="2368"/>
            </a:lvl2pPr>
            <a:lvl3pPr marL="1082657" indent="0" algn="ctr">
              <a:buNone/>
              <a:defRPr sz="2131"/>
            </a:lvl3pPr>
            <a:lvl4pPr marL="1623984" indent="0" algn="ctr">
              <a:buNone/>
              <a:defRPr sz="1894"/>
            </a:lvl4pPr>
            <a:lvl5pPr marL="2165313" indent="0" algn="ctr">
              <a:buNone/>
              <a:defRPr sz="1894"/>
            </a:lvl5pPr>
            <a:lvl6pPr marL="2706642" indent="0" algn="ctr">
              <a:buNone/>
              <a:defRPr sz="1894"/>
            </a:lvl6pPr>
            <a:lvl7pPr marL="3247970" indent="0" algn="ctr">
              <a:buNone/>
              <a:defRPr sz="1894"/>
            </a:lvl7pPr>
            <a:lvl8pPr marL="3789298" indent="0" algn="ctr">
              <a:buNone/>
              <a:defRPr sz="1894"/>
            </a:lvl8pPr>
            <a:lvl9pPr marL="4330626" indent="0" algn="ctr">
              <a:buNone/>
              <a:defRPr sz="1894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245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5767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7104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5"/>
            <a:ext cx="9338072" cy="1776263"/>
          </a:xfrm>
        </p:spPr>
        <p:txBody>
          <a:bodyPr/>
          <a:lstStyle>
            <a:lvl1pPr marL="0" indent="0">
              <a:buNone/>
              <a:defRPr sz="2842">
                <a:solidFill>
                  <a:schemeClr val="tx1"/>
                </a:solidFill>
              </a:defRPr>
            </a:lvl1pPr>
            <a:lvl2pPr marL="541328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2pPr>
            <a:lvl3pPr marL="10826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623984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4pPr>
            <a:lvl5pPr marL="2165313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5pPr>
            <a:lvl6pPr marL="2706642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6pPr>
            <a:lvl7pPr marL="324797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7pPr>
            <a:lvl8pPr marL="3789298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8pPr>
            <a:lvl9pPr marL="4330626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69029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33013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1"/>
            <a:ext cx="9338072" cy="156950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5"/>
            <a:ext cx="4580222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8" indent="0">
              <a:buNone/>
              <a:defRPr sz="2368" b="1"/>
            </a:lvl2pPr>
            <a:lvl3pPr marL="1082657" indent="0">
              <a:buNone/>
              <a:defRPr sz="2131" b="1"/>
            </a:lvl3pPr>
            <a:lvl4pPr marL="1623984" indent="0">
              <a:buNone/>
              <a:defRPr sz="1894" b="1"/>
            </a:lvl4pPr>
            <a:lvl5pPr marL="2165313" indent="0">
              <a:buNone/>
              <a:defRPr sz="1894" b="1"/>
            </a:lvl5pPr>
            <a:lvl6pPr marL="2706642" indent="0">
              <a:buNone/>
              <a:defRPr sz="1894" b="1"/>
            </a:lvl6pPr>
            <a:lvl7pPr marL="3247970" indent="0">
              <a:buNone/>
              <a:defRPr sz="1894" b="1"/>
            </a:lvl7pPr>
            <a:lvl8pPr marL="3789298" indent="0">
              <a:buNone/>
              <a:defRPr sz="1894" b="1"/>
            </a:lvl8pPr>
            <a:lvl9pPr marL="4330626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4" y="1990545"/>
            <a:ext cx="4602779" cy="975535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8" indent="0">
              <a:buNone/>
              <a:defRPr sz="2368" b="1"/>
            </a:lvl2pPr>
            <a:lvl3pPr marL="1082657" indent="0">
              <a:buNone/>
              <a:defRPr sz="2131" b="1"/>
            </a:lvl3pPr>
            <a:lvl4pPr marL="1623984" indent="0">
              <a:buNone/>
              <a:defRPr sz="1894" b="1"/>
            </a:lvl4pPr>
            <a:lvl5pPr marL="2165313" indent="0">
              <a:buNone/>
              <a:defRPr sz="1894" b="1"/>
            </a:lvl5pPr>
            <a:lvl6pPr marL="2706642" indent="0">
              <a:buNone/>
              <a:defRPr sz="1894" b="1"/>
            </a:lvl6pPr>
            <a:lvl7pPr marL="3247970" indent="0">
              <a:buNone/>
              <a:defRPr sz="1894" b="1"/>
            </a:lvl7pPr>
            <a:lvl8pPr marL="3789298" indent="0">
              <a:buNone/>
              <a:defRPr sz="1894" b="1"/>
            </a:lvl8pPr>
            <a:lvl9pPr marL="4330626" indent="0">
              <a:buNone/>
              <a:defRPr sz="1894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4" y="2966078"/>
            <a:ext cx="4602779" cy="436265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48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7811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46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9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8" indent="0">
              <a:buNone/>
              <a:defRPr sz="1658"/>
            </a:lvl2pPr>
            <a:lvl3pPr marL="1082657" indent="0">
              <a:buNone/>
              <a:defRPr sz="1421"/>
            </a:lvl3pPr>
            <a:lvl4pPr marL="1623984" indent="0">
              <a:buNone/>
              <a:defRPr sz="1184"/>
            </a:lvl4pPr>
            <a:lvl5pPr marL="2165313" indent="0">
              <a:buNone/>
              <a:defRPr sz="1184"/>
            </a:lvl5pPr>
            <a:lvl6pPr marL="2706642" indent="0">
              <a:buNone/>
              <a:defRPr sz="1184"/>
            </a:lvl6pPr>
            <a:lvl7pPr marL="3247970" indent="0">
              <a:buNone/>
              <a:defRPr sz="1184"/>
            </a:lvl7pPr>
            <a:lvl8pPr marL="3789298" indent="0">
              <a:buNone/>
              <a:defRPr sz="1184"/>
            </a:lvl8pPr>
            <a:lvl9pPr marL="4330626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5742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9"/>
            <a:ext cx="3491909" cy="189468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anchor="t"/>
          <a:lstStyle>
            <a:lvl1pPr marL="0" indent="0">
              <a:buNone/>
              <a:defRPr sz="3789"/>
            </a:lvl1pPr>
            <a:lvl2pPr marL="541328" indent="0">
              <a:buNone/>
              <a:defRPr sz="3315"/>
            </a:lvl2pPr>
            <a:lvl3pPr marL="1082657" indent="0">
              <a:buNone/>
              <a:defRPr sz="2842"/>
            </a:lvl3pPr>
            <a:lvl4pPr marL="1623984" indent="0">
              <a:buNone/>
              <a:defRPr sz="2368"/>
            </a:lvl4pPr>
            <a:lvl5pPr marL="2165313" indent="0">
              <a:buNone/>
              <a:defRPr sz="2368"/>
            </a:lvl5pPr>
            <a:lvl6pPr marL="2706642" indent="0">
              <a:buNone/>
              <a:defRPr sz="2368"/>
            </a:lvl6pPr>
            <a:lvl7pPr marL="3247970" indent="0">
              <a:buNone/>
              <a:defRPr sz="2368"/>
            </a:lvl7pPr>
            <a:lvl8pPr marL="3789298" indent="0">
              <a:buNone/>
              <a:defRPr sz="2368"/>
            </a:lvl8pPr>
            <a:lvl9pPr marL="4330626" indent="0">
              <a:buNone/>
              <a:defRPr sz="2368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894"/>
            </a:lvl1pPr>
            <a:lvl2pPr marL="541328" indent="0">
              <a:buNone/>
              <a:defRPr sz="1658"/>
            </a:lvl2pPr>
            <a:lvl3pPr marL="1082657" indent="0">
              <a:buNone/>
              <a:defRPr sz="1421"/>
            </a:lvl3pPr>
            <a:lvl4pPr marL="1623984" indent="0">
              <a:buNone/>
              <a:defRPr sz="1184"/>
            </a:lvl4pPr>
            <a:lvl5pPr marL="2165313" indent="0">
              <a:buNone/>
              <a:defRPr sz="1184"/>
            </a:lvl5pPr>
            <a:lvl6pPr marL="2706642" indent="0">
              <a:buNone/>
              <a:defRPr sz="1184"/>
            </a:lvl6pPr>
            <a:lvl7pPr marL="3247970" indent="0">
              <a:buNone/>
              <a:defRPr sz="1184"/>
            </a:lvl7pPr>
            <a:lvl8pPr marL="3789298" indent="0">
              <a:buNone/>
              <a:defRPr sz="1184"/>
            </a:lvl8pPr>
            <a:lvl9pPr marL="4330626" indent="0">
              <a:buNone/>
              <a:defRPr sz="1184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7709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890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5" y="432318"/>
            <a:ext cx="2334518" cy="688137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9F9C0-026B-4A53-B479-E55A9294C7C3}" type="datetimeFigureOut">
              <a:rPr lang="en-US" altLang="en-US" smtClean="0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B984-16E4-489D-975F-F26ECA45CB2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2423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2/19/2024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47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0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081805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81" indent="-405681" algn="l" defTabSz="1081805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78970" indent="-338065" algn="l" defTabSz="1081805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9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65" indent="-270450" algn="l" defTabSz="108180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67" indent="-270450" algn="l" defTabSz="108180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70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76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79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85" indent="-270450" algn="l" defTabSz="10818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3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805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12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14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19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25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29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31" algn="l" defTabSz="108180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9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9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1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811998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500" indent="-304500" algn="l" defTabSz="811998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8" indent="-253750" algn="l" defTabSz="811998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7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95" indent="-202999" algn="l" defTabSz="811998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96" indent="-202999" algn="l" defTabSz="811998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93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92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91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91" indent="-202999" algn="l" defTabSz="811998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8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8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96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96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94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94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92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90" algn="l" defTabSz="811998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1"/>
            <a:ext cx="9338072" cy="1569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 smtClean="0"/>
              <a:pPr>
                <a:defRPr/>
              </a:pPr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7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7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BEA7B-2213-4F66-9C86-3D7BFA39177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4607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l" defTabSz="1082657" rtl="0" eaLnBrk="1" latinLnBrk="0" hangingPunct="1">
        <a:lnSpc>
          <a:spcPct val="90000"/>
        </a:lnSpc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64" indent="-270664" algn="l" defTabSz="1082657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1pPr>
      <a:lvl2pPr marL="811992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2pPr>
      <a:lvl3pPr marL="1353320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3pPr>
      <a:lvl4pPr marL="1894649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435978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977305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518634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4059962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601290" indent="-270664" algn="l" defTabSz="1082657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8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7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84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313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42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70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98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626" algn="l" defTabSz="1082657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3" name="Rectangle 2082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0826750" cy="81200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0" name="Title 1">
            <a:extLst>
              <a:ext uri="{FF2B5EF4-FFF2-40B4-BE49-F238E27FC236}">
                <a16:creationId xmlns:a16="http://schemas.microsoft.com/office/drawing/2014/main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404" y="378937"/>
            <a:ext cx="5943370" cy="4609028"/>
          </a:xfrm>
        </p:spPr>
        <p:txBody>
          <a:bodyPr>
            <a:normAutofit/>
          </a:bodyPr>
          <a:lstStyle/>
          <a:p>
            <a:pPr algn="l" defTabSz="914406">
              <a:spcBef>
                <a:spcPct val="20000"/>
              </a:spcBef>
              <a:defRPr/>
            </a:pPr>
            <a:br>
              <a:rPr lang="el-GR" altLang="el-GR" sz="6800" b="1" dirty="0">
                <a:latin typeface="Calibri" panose="020F0502020204030204" pitchFamily="34" charset="0"/>
              </a:rPr>
            </a:br>
            <a:r>
              <a:rPr lang="el-GR" altLang="el-GR" sz="2400" b="1" u="sng" dirty="0">
                <a:latin typeface="Calibri" panose="020F0502020204030204" pitchFamily="34" charset="0"/>
              </a:rPr>
              <a:t>Φεβρουάριος   2024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404" y="5483423"/>
            <a:ext cx="5943370" cy="1858315"/>
          </a:xfrm>
        </p:spPr>
        <p:txBody>
          <a:bodyPr>
            <a:normAutofit/>
          </a:bodyPr>
          <a:lstStyle/>
          <a:p>
            <a:pPr algn="l" eaLnBrk="1" hangingPunct="1"/>
            <a:r>
              <a:rPr lang="el-GR" altLang="en-US" sz="2400" b="1" dirty="0">
                <a:ea typeface="+mj-ea"/>
                <a:cs typeface="+mj-cs"/>
              </a:rPr>
              <a:t>ΠΑΝΕΛΛΑΔΙΚΗ ΠΟΛΙΤΙΚΗ   ΕΡΕΥΝΑ</a:t>
            </a:r>
          </a:p>
          <a:p>
            <a:pPr algn="l" eaLnBrk="1" hangingPunct="1"/>
            <a:br>
              <a:rPr lang="el-GR" altLang="en-US" b="1" dirty="0">
                <a:ea typeface="+mj-ea"/>
                <a:cs typeface="+mj-cs"/>
              </a:rPr>
            </a:br>
            <a:endParaRPr lang="en-US" altLang="en-US" dirty="0"/>
          </a:p>
        </p:txBody>
      </p:sp>
      <p:sp>
        <p:nvSpPr>
          <p:cNvPr id="2085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545" y="5220694"/>
            <a:ext cx="3768396" cy="21654"/>
          </a:xfrm>
          <a:custGeom>
            <a:avLst/>
            <a:gdLst>
              <a:gd name="connsiteX0" fmla="*/ 0 w 3768396"/>
              <a:gd name="connsiteY0" fmla="*/ 0 h 21654"/>
              <a:gd name="connsiteX1" fmla="*/ 703434 w 3768396"/>
              <a:gd name="connsiteY1" fmla="*/ 0 h 21654"/>
              <a:gd name="connsiteX2" fmla="*/ 1369184 w 3768396"/>
              <a:gd name="connsiteY2" fmla="*/ 0 h 21654"/>
              <a:gd name="connsiteX3" fmla="*/ 2034934 w 3768396"/>
              <a:gd name="connsiteY3" fmla="*/ 0 h 21654"/>
              <a:gd name="connsiteX4" fmla="*/ 2549948 w 3768396"/>
              <a:gd name="connsiteY4" fmla="*/ 0 h 21654"/>
              <a:gd name="connsiteX5" fmla="*/ 3102646 w 3768396"/>
              <a:gd name="connsiteY5" fmla="*/ 0 h 21654"/>
              <a:gd name="connsiteX6" fmla="*/ 3768396 w 3768396"/>
              <a:gd name="connsiteY6" fmla="*/ 0 h 21654"/>
              <a:gd name="connsiteX7" fmla="*/ 3768396 w 3768396"/>
              <a:gd name="connsiteY7" fmla="*/ 21654 h 21654"/>
              <a:gd name="connsiteX8" fmla="*/ 3140330 w 3768396"/>
              <a:gd name="connsiteY8" fmla="*/ 21654 h 21654"/>
              <a:gd name="connsiteX9" fmla="*/ 2625316 w 3768396"/>
              <a:gd name="connsiteY9" fmla="*/ 21654 h 21654"/>
              <a:gd name="connsiteX10" fmla="*/ 2110302 w 3768396"/>
              <a:gd name="connsiteY10" fmla="*/ 21654 h 21654"/>
              <a:gd name="connsiteX11" fmla="*/ 1444552 w 3768396"/>
              <a:gd name="connsiteY11" fmla="*/ 21654 h 21654"/>
              <a:gd name="connsiteX12" fmla="*/ 891854 w 3768396"/>
              <a:gd name="connsiteY12" fmla="*/ 21654 h 21654"/>
              <a:gd name="connsiteX13" fmla="*/ 0 w 3768396"/>
              <a:gd name="connsiteY13" fmla="*/ 21654 h 21654"/>
              <a:gd name="connsiteX14" fmla="*/ 0 w 3768396"/>
              <a:gd name="connsiteY14" fmla="*/ 0 h 21654"/>
              <a:gd name="connsiteX0" fmla="*/ 0 w 3768396"/>
              <a:gd name="connsiteY0" fmla="*/ 0 h 21654"/>
              <a:gd name="connsiteX1" fmla="*/ 590382 w 3768396"/>
              <a:gd name="connsiteY1" fmla="*/ 0 h 21654"/>
              <a:gd name="connsiteX2" fmla="*/ 1105396 w 3768396"/>
              <a:gd name="connsiteY2" fmla="*/ 0 h 21654"/>
              <a:gd name="connsiteX3" fmla="*/ 1808830 w 3768396"/>
              <a:gd name="connsiteY3" fmla="*/ 0 h 21654"/>
              <a:gd name="connsiteX4" fmla="*/ 2399212 w 3768396"/>
              <a:gd name="connsiteY4" fmla="*/ 0 h 21654"/>
              <a:gd name="connsiteX5" fmla="*/ 2989594 w 3768396"/>
              <a:gd name="connsiteY5" fmla="*/ 0 h 21654"/>
              <a:gd name="connsiteX6" fmla="*/ 3768396 w 3768396"/>
              <a:gd name="connsiteY6" fmla="*/ 0 h 21654"/>
              <a:gd name="connsiteX7" fmla="*/ 3768396 w 3768396"/>
              <a:gd name="connsiteY7" fmla="*/ 21654 h 21654"/>
              <a:gd name="connsiteX8" fmla="*/ 3140330 w 3768396"/>
              <a:gd name="connsiteY8" fmla="*/ 21654 h 21654"/>
              <a:gd name="connsiteX9" fmla="*/ 2625316 w 3768396"/>
              <a:gd name="connsiteY9" fmla="*/ 21654 h 21654"/>
              <a:gd name="connsiteX10" fmla="*/ 1997250 w 3768396"/>
              <a:gd name="connsiteY10" fmla="*/ 21654 h 21654"/>
              <a:gd name="connsiteX11" fmla="*/ 1369184 w 3768396"/>
              <a:gd name="connsiteY11" fmla="*/ 21654 h 21654"/>
              <a:gd name="connsiteX12" fmla="*/ 778802 w 3768396"/>
              <a:gd name="connsiteY12" fmla="*/ 21654 h 21654"/>
              <a:gd name="connsiteX13" fmla="*/ 0 w 3768396"/>
              <a:gd name="connsiteY13" fmla="*/ 21654 h 21654"/>
              <a:gd name="connsiteX14" fmla="*/ 0 w 3768396"/>
              <a:gd name="connsiteY14" fmla="*/ 0 h 2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68396" h="21654" fill="none" extrusionOk="0">
                <a:moveTo>
                  <a:pt x="0" y="0"/>
                </a:moveTo>
                <a:cubicBezTo>
                  <a:pt x="324305" y="-24810"/>
                  <a:pt x="398391" y="1900"/>
                  <a:pt x="703434" y="0"/>
                </a:cubicBezTo>
                <a:cubicBezTo>
                  <a:pt x="1000234" y="6492"/>
                  <a:pt x="1215310" y="6873"/>
                  <a:pt x="1369184" y="0"/>
                </a:cubicBezTo>
                <a:cubicBezTo>
                  <a:pt x="1542911" y="16617"/>
                  <a:pt x="1737374" y="996"/>
                  <a:pt x="2034934" y="0"/>
                </a:cubicBezTo>
                <a:cubicBezTo>
                  <a:pt x="2350821" y="-8154"/>
                  <a:pt x="2431654" y="-2863"/>
                  <a:pt x="2549948" y="0"/>
                </a:cubicBezTo>
                <a:cubicBezTo>
                  <a:pt x="2668126" y="18588"/>
                  <a:pt x="2885024" y="29333"/>
                  <a:pt x="3102646" y="0"/>
                </a:cubicBezTo>
                <a:cubicBezTo>
                  <a:pt x="3289790" y="-54805"/>
                  <a:pt x="3511811" y="-6094"/>
                  <a:pt x="3768396" y="0"/>
                </a:cubicBezTo>
                <a:cubicBezTo>
                  <a:pt x="3769171" y="9722"/>
                  <a:pt x="3767262" y="12420"/>
                  <a:pt x="3768396" y="21654"/>
                </a:cubicBezTo>
                <a:cubicBezTo>
                  <a:pt x="3477124" y="46650"/>
                  <a:pt x="3330750" y="-9792"/>
                  <a:pt x="3140330" y="21654"/>
                </a:cubicBezTo>
                <a:cubicBezTo>
                  <a:pt x="2963114" y="44270"/>
                  <a:pt x="2815173" y="24749"/>
                  <a:pt x="2625316" y="21654"/>
                </a:cubicBezTo>
                <a:cubicBezTo>
                  <a:pt x="2446925" y="17996"/>
                  <a:pt x="2360166" y="5412"/>
                  <a:pt x="2110302" y="21654"/>
                </a:cubicBezTo>
                <a:cubicBezTo>
                  <a:pt x="1847046" y="61167"/>
                  <a:pt x="1592311" y="-20577"/>
                  <a:pt x="1444552" y="21654"/>
                </a:cubicBezTo>
                <a:cubicBezTo>
                  <a:pt x="1321249" y="21204"/>
                  <a:pt x="1076039" y="-19225"/>
                  <a:pt x="891854" y="21654"/>
                </a:cubicBezTo>
                <a:cubicBezTo>
                  <a:pt x="645772" y="2574"/>
                  <a:pt x="374132" y="3684"/>
                  <a:pt x="0" y="21654"/>
                </a:cubicBezTo>
                <a:cubicBezTo>
                  <a:pt x="-260" y="10898"/>
                  <a:pt x="-800" y="9076"/>
                  <a:pt x="0" y="0"/>
                </a:cubicBezTo>
                <a:close/>
              </a:path>
              <a:path w="3768396" h="21654" stroke="0" extrusionOk="0">
                <a:moveTo>
                  <a:pt x="0" y="0"/>
                </a:moveTo>
                <a:cubicBezTo>
                  <a:pt x="272402" y="-9785"/>
                  <a:pt x="335144" y="32532"/>
                  <a:pt x="590382" y="0"/>
                </a:cubicBezTo>
                <a:cubicBezTo>
                  <a:pt x="853337" y="-27007"/>
                  <a:pt x="973068" y="-6871"/>
                  <a:pt x="1105396" y="0"/>
                </a:cubicBezTo>
                <a:cubicBezTo>
                  <a:pt x="1258614" y="-20363"/>
                  <a:pt x="1595421" y="45445"/>
                  <a:pt x="1808830" y="0"/>
                </a:cubicBezTo>
                <a:cubicBezTo>
                  <a:pt x="2074801" y="7418"/>
                  <a:pt x="2277919" y="5753"/>
                  <a:pt x="2399212" y="0"/>
                </a:cubicBezTo>
                <a:cubicBezTo>
                  <a:pt x="2542131" y="34317"/>
                  <a:pt x="2816701" y="12792"/>
                  <a:pt x="2989594" y="0"/>
                </a:cubicBezTo>
                <a:cubicBezTo>
                  <a:pt x="3113855" y="19939"/>
                  <a:pt x="3572900" y="11942"/>
                  <a:pt x="3768396" y="0"/>
                </a:cubicBezTo>
                <a:cubicBezTo>
                  <a:pt x="3768460" y="5091"/>
                  <a:pt x="3768117" y="11224"/>
                  <a:pt x="3768396" y="21654"/>
                </a:cubicBezTo>
                <a:cubicBezTo>
                  <a:pt x="3450992" y="-1406"/>
                  <a:pt x="3348507" y="40558"/>
                  <a:pt x="3140330" y="21654"/>
                </a:cubicBezTo>
                <a:cubicBezTo>
                  <a:pt x="2930930" y="27431"/>
                  <a:pt x="2809904" y="-25812"/>
                  <a:pt x="2625316" y="21654"/>
                </a:cubicBezTo>
                <a:cubicBezTo>
                  <a:pt x="2486388" y="67156"/>
                  <a:pt x="2295853" y="7826"/>
                  <a:pt x="1997250" y="21654"/>
                </a:cubicBezTo>
                <a:cubicBezTo>
                  <a:pt x="1688110" y="47029"/>
                  <a:pt x="1567856" y="-23272"/>
                  <a:pt x="1369184" y="21654"/>
                </a:cubicBezTo>
                <a:cubicBezTo>
                  <a:pt x="1171818" y="8006"/>
                  <a:pt x="1053470" y="18601"/>
                  <a:pt x="778802" y="21654"/>
                </a:cubicBezTo>
                <a:cubicBezTo>
                  <a:pt x="481112" y="12713"/>
                  <a:pt x="351881" y="39555"/>
                  <a:pt x="0" y="21654"/>
                </a:cubicBezTo>
                <a:cubicBezTo>
                  <a:pt x="-177" y="14948"/>
                  <a:pt x="1764" y="9431"/>
                  <a:pt x="0" y="0"/>
                </a:cubicBezTo>
                <a:close/>
              </a:path>
              <a:path w="3768396" h="21654" fill="none" stroke="0" extrusionOk="0">
                <a:moveTo>
                  <a:pt x="0" y="0"/>
                </a:moveTo>
                <a:cubicBezTo>
                  <a:pt x="321359" y="-23574"/>
                  <a:pt x="393143" y="2770"/>
                  <a:pt x="703434" y="0"/>
                </a:cubicBezTo>
                <a:cubicBezTo>
                  <a:pt x="1029439" y="6701"/>
                  <a:pt x="1158980" y="-6995"/>
                  <a:pt x="1369184" y="0"/>
                </a:cubicBezTo>
                <a:cubicBezTo>
                  <a:pt x="1528507" y="22558"/>
                  <a:pt x="1712975" y="27004"/>
                  <a:pt x="2034934" y="0"/>
                </a:cubicBezTo>
                <a:cubicBezTo>
                  <a:pt x="2338200" y="-23030"/>
                  <a:pt x="2443410" y="-1413"/>
                  <a:pt x="2549948" y="0"/>
                </a:cubicBezTo>
                <a:cubicBezTo>
                  <a:pt x="2688967" y="6671"/>
                  <a:pt x="2933010" y="-10522"/>
                  <a:pt x="3102646" y="0"/>
                </a:cubicBezTo>
                <a:cubicBezTo>
                  <a:pt x="3264180" y="-11736"/>
                  <a:pt x="3502901" y="8521"/>
                  <a:pt x="3768396" y="0"/>
                </a:cubicBezTo>
                <a:cubicBezTo>
                  <a:pt x="3768600" y="8926"/>
                  <a:pt x="3767244" y="12235"/>
                  <a:pt x="3768396" y="21654"/>
                </a:cubicBezTo>
                <a:cubicBezTo>
                  <a:pt x="3502767" y="46846"/>
                  <a:pt x="3364735" y="12279"/>
                  <a:pt x="3140330" y="21654"/>
                </a:cubicBezTo>
                <a:cubicBezTo>
                  <a:pt x="2921515" y="33601"/>
                  <a:pt x="2825965" y="41289"/>
                  <a:pt x="2625316" y="21654"/>
                </a:cubicBezTo>
                <a:cubicBezTo>
                  <a:pt x="2442261" y="21229"/>
                  <a:pt x="2368007" y="19182"/>
                  <a:pt x="2110302" y="21654"/>
                </a:cubicBezTo>
                <a:cubicBezTo>
                  <a:pt x="1874167" y="70264"/>
                  <a:pt x="1618049" y="22944"/>
                  <a:pt x="1444552" y="21654"/>
                </a:cubicBezTo>
                <a:cubicBezTo>
                  <a:pt x="1314518" y="23279"/>
                  <a:pt x="1060445" y="3397"/>
                  <a:pt x="891854" y="21654"/>
                </a:cubicBezTo>
                <a:cubicBezTo>
                  <a:pt x="657918" y="43832"/>
                  <a:pt x="294646" y="-39102"/>
                  <a:pt x="0" y="21654"/>
                </a:cubicBezTo>
                <a:cubicBezTo>
                  <a:pt x="-249" y="10819"/>
                  <a:pt x="-940" y="873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768396"/>
                      <a:gd name="connsiteY0" fmla="*/ 0 h 21654"/>
                      <a:gd name="connsiteX1" fmla="*/ 703434 w 3768396"/>
                      <a:gd name="connsiteY1" fmla="*/ 0 h 21654"/>
                      <a:gd name="connsiteX2" fmla="*/ 1369184 w 3768396"/>
                      <a:gd name="connsiteY2" fmla="*/ 0 h 21654"/>
                      <a:gd name="connsiteX3" fmla="*/ 2034934 w 3768396"/>
                      <a:gd name="connsiteY3" fmla="*/ 0 h 21654"/>
                      <a:gd name="connsiteX4" fmla="*/ 2549948 w 3768396"/>
                      <a:gd name="connsiteY4" fmla="*/ 0 h 21654"/>
                      <a:gd name="connsiteX5" fmla="*/ 3102646 w 3768396"/>
                      <a:gd name="connsiteY5" fmla="*/ 0 h 21654"/>
                      <a:gd name="connsiteX6" fmla="*/ 3768396 w 3768396"/>
                      <a:gd name="connsiteY6" fmla="*/ 0 h 21654"/>
                      <a:gd name="connsiteX7" fmla="*/ 3768396 w 3768396"/>
                      <a:gd name="connsiteY7" fmla="*/ 21654 h 21654"/>
                      <a:gd name="connsiteX8" fmla="*/ 3140330 w 3768396"/>
                      <a:gd name="connsiteY8" fmla="*/ 21654 h 21654"/>
                      <a:gd name="connsiteX9" fmla="*/ 2625316 w 3768396"/>
                      <a:gd name="connsiteY9" fmla="*/ 21654 h 21654"/>
                      <a:gd name="connsiteX10" fmla="*/ 2110302 w 3768396"/>
                      <a:gd name="connsiteY10" fmla="*/ 21654 h 21654"/>
                      <a:gd name="connsiteX11" fmla="*/ 1444552 w 3768396"/>
                      <a:gd name="connsiteY11" fmla="*/ 21654 h 21654"/>
                      <a:gd name="connsiteX12" fmla="*/ 891854 w 3768396"/>
                      <a:gd name="connsiteY12" fmla="*/ 21654 h 21654"/>
                      <a:gd name="connsiteX13" fmla="*/ 0 w 3768396"/>
                      <a:gd name="connsiteY13" fmla="*/ 21654 h 21654"/>
                      <a:gd name="connsiteX14" fmla="*/ 0 w 3768396"/>
                      <a:gd name="connsiteY14" fmla="*/ 0 h 216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768396" h="21654" fill="none" extrusionOk="0">
                        <a:moveTo>
                          <a:pt x="0" y="0"/>
                        </a:moveTo>
                        <a:cubicBezTo>
                          <a:pt x="324089" y="-21890"/>
                          <a:pt x="403662" y="-1178"/>
                          <a:pt x="703434" y="0"/>
                        </a:cubicBezTo>
                        <a:cubicBezTo>
                          <a:pt x="1003206" y="1178"/>
                          <a:pt x="1195101" y="-8144"/>
                          <a:pt x="1369184" y="0"/>
                        </a:cubicBezTo>
                        <a:cubicBezTo>
                          <a:pt x="1543267" y="8144"/>
                          <a:pt x="1715313" y="14082"/>
                          <a:pt x="2034934" y="0"/>
                        </a:cubicBezTo>
                        <a:cubicBezTo>
                          <a:pt x="2354555" y="-14082"/>
                          <a:pt x="2439501" y="-3281"/>
                          <a:pt x="2549948" y="0"/>
                        </a:cubicBezTo>
                        <a:cubicBezTo>
                          <a:pt x="2660395" y="3281"/>
                          <a:pt x="2923505" y="9040"/>
                          <a:pt x="3102646" y="0"/>
                        </a:cubicBezTo>
                        <a:cubicBezTo>
                          <a:pt x="3281787" y="-9040"/>
                          <a:pt x="3518049" y="-5741"/>
                          <a:pt x="3768396" y="0"/>
                        </a:cubicBezTo>
                        <a:cubicBezTo>
                          <a:pt x="3768635" y="9260"/>
                          <a:pt x="3767391" y="12031"/>
                          <a:pt x="3768396" y="21654"/>
                        </a:cubicBezTo>
                        <a:cubicBezTo>
                          <a:pt x="3482640" y="35578"/>
                          <a:pt x="3343545" y="7184"/>
                          <a:pt x="3140330" y="21654"/>
                        </a:cubicBezTo>
                        <a:cubicBezTo>
                          <a:pt x="2937115" y="36124"/>
                          <a:pt x="2815560" y="32780"/>
                          <a:pt x="2625316" y="21654"/>
                        </a:cubicBezTo>
                        <a:cubicBezTo>
                          <a:pt x="2435072" y="10528"/>
                          <a:pt x="2366542" y="4013"/>
                          <a:pt x="2110302" y="21654"/>
                        </a:cubicBezTo>
                        <a:cubicBezTo>
                          <a:pt x="1854062" y="39295"/>
                          <a:pt x="1598544" y="-948"/>
                          <a:pt x="1444552" y="21654"/>
                        </a:cubicBezTo>
                        <a:cubicBezTo>
                          <a:pt x="1290560" y="44256"/>
                          <a:pt x="1058945" y="10453"/>
                          <a:pt x="891854" y="21654"/>
                        </a:cubicBezTo>
                        <a:cubicBezTo>
                          <a:pt x="724763" y="32855"/>
                          <a:pt x="366926" y="10770"/>
                          <a:pt x="0" y="21654"/>
                        </a:cubicBezTo>
                        <a:cubicBezTo>
                          <a:pt x="-133" y="10827"/>
                          <a:pt x="-883" y="8851"/>
                          <a:pt x="0" y="0"/>
                        </a:cubicBezTo>
                        <a:close/>
                      </a:path>
                      <a:path w="3768396" h="21654" stroke="0" extrusionOk="0">
                        <a:moveTo>
                          <a:pt x="0" y="0"/>
                        </a:moveTo>
                        <a:cubicBezTo>
                          <a:pt x="264435" y="-8204"/>
                          <a:pt x="335966" y="29456"/>
                          <a:pt x="590382" y="0"/>
                        </a:cubicBezTo>
                        <a:cubicBezTo>
                          <a:pt x="844798" y="-29456"/>
                          <a:pt x="981709" y="21302"/>
                          <a:pt x="1105396" y="0"/>
                        </a:cubicBezTo>
                        <a:cubicBezTo>
                          <a:pt x="1229083" y="-21302"/>
                          <a:pt x="1563219" y="12078"/>
                          <a:pt x="1808830" y="0"/>
                        </a:cubicBezTo>
                        <a:cubicBezTo>
                          <a:pt x="2054441" y="-12078"/>
                          <a:pt x="2265084" y="-25620"/>
                          <a:pt x="2399212" y="0"/>
                        </a:cubicBezTo>
                        <a:cubicBezTo>
                          <a:pt x="2533340" y="25620"/>
                          <a:pt x="2823373" y="21714"/>
                          <a:pt x="2989594" y="0"/>
                        </a:cubicBezTo>
                        <a:cubicBezTo>
                          <a:pt x="3155815" y="-21714"/>
                          <a:pt x="3517611" y="-467"/>
                          <a:pt x="3768396" y="0"/>
                        </a:cubicBezTo>
                        <a:cubicBezTo>
                          <a:pt x="3767999" y="5583"/>
                          <a:pt x="3768255" y="11470"/>
                          <a:pt x="3768396" y="21654"/>
                        </a:cubicBezTo>
                        <a:cubicBezTo>
                          <a:pt x="3465721" y="-8251"/>
                          <a:pt x="3346625" y="12325"/>
                          <a:pt x="3140330" y="21654"/>
                        </a:cubicBezTo>
                        <a:cubicBezTo>
                          <a:pt x="2934035" y="30983"/>
                          <a:pt x="2784768" y="1385"/>
                          <a:pt x="2625316" y="21654"/>
                        </a:cubicBezTo>
                        <a:cubicBezTo>
                          <a:pt x="2465864" y="41923"/>
                          <a:pt x="2281537" y="5372"/>
                          <a:pt x="1997250" y="21654"/>
                        </a:cubicBezTo>
                        <a:cubicBezTo>
                          <a:pt x="1712963" y="37936"/>
                          <a:pt x="1568876" y="11793"/>
                          <a:pt x="1369184" y="21654"/>
                        </a:cubicBezTo>
                        <a:cubicBezTo>
                          <a:pt x="1169492" y="31515"/>
                          <a:pt x="1048679" y="32766"/>
                          <a:pt x="778802" y="21654"/>
                        </a:cubicBezTo>
                        <a:cubicBezTo>
                          <a:pt x="508925" y="10542"/>
                          <a:pt x="346098" y="48559"/>
                          <a:pt x="0" y="21654"/>
                        </a:cubicBezTo>
                        <a:cubicBezTo>
                          <a:pt x="-646" y="15317"/>
                          <a:pt x="554" y="952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44FCD08-D7F9-4A3D-AD59-633E3713CE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" r="12457" b="-1"/>
          <a:stretch/>
        </p:blipFill>
        <p:spPr bwMode="auto">
          <a:xfrm>
            <a:off x="6910173" y="2791734"/>
            <a:ext cx="3629668" cy="225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CA6E3AA4-5D84-FD94-96CE-70C594A038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0975" y="3906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275191C0-BB67-54AB-CAA8-3139895BEC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13375" y="405923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8E9E3DA3-2559-30E8-D01A-17EEC27CC5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5775" y="4211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4" y="530510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3" y="1909824"/>
            <a:ext cx="3032030" cy="1446836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6">
              <a:lnSpc>
                <a:spcPct val="90000"/>
              </a:lnSpc>
            </a:pPr>
            <a:r>
              <a:rPr lang="en-US" altLang="en-US" sz="3900" dirty="0">
                <a:solidFill>
                  <a:schemeClr val="bg1">
                    <a:lumMod val="95000"/>
                  </a:schemeClr>
                </a:solidFill>
              </a:rPr>
              <a:t>Τα</a:t>
            </a:r>
            <a:r>
              <a:rPr lang="en-US" altLang="en-US" sz="3900" dirty="0" err="1">
                <a:solidFill>
                  <a:schemeClr val="bg1">
                    <a:lumMod val="95000"/>
                  </a:schemeClr>
                </a:solidFill>
              </a:rPr>
              <a:t>υτότητ</a:t>
            </a:r>
            <a:r>
              <a:rPr lang="en-US" altLang="en-US" sz="3900" dirty="0">
                <a:solidFill>
                  <a:schemeClr val="bg1">
                    <a:lumMod val="95000"/>
                  </a:schemeClr>
                </a:solidFill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3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691" y="530510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648183"/>
            <a:ext cx="6249528" cy="662463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ΕΝΤΟΛΕΑΣ :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ΜΕΓΕΘΟΣ ΔΕΙΓΜΑΤΟΣ: 1.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004 Ν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οικοκυριά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ΧΡΟΝΙΚΟ ΔΙΑΣΤΗΜΑ: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από 13 Φεβρουαρίου  έως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16  Φεβρουαρίου 2024</a:t>
            </a:r>
          </a:p>
          <a:p>
            <a:pPr marL="75898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ΠΕΡΙΟΧΗ ΔΙΕΞΑΓΩΓΗΣ: Πα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νελλ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αδική κάλυψη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61648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ΜΕΘΟΔΟΣ ΣΥΛΛΟΓΗΣ ΣΤΟΙΧΕΙΩΝ: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704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Τηλεφωνικές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συνεντεύξεις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β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άσει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  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ηλεκτρονικού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  <a:latin typeface="Calibri"/>
              </a:rPr>
              <a:t>ερωτημ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ατολογίου (CATI).Ακολουθήθηκε η διαδικασία της τυχαίας  επιλογής τηλεφωνικών αριθμών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Random digit dialing (RDD)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σε σταθερά και κινητά τηλέφωνα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,και  30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0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  <a:latin typeface="Calibri"/>
              </a:rPr>
              <a:t> </a:t>
            </a:r>
            <a:r>
              <a:rPr lang="el-GR" sz="1300" b="1" dirty="0"/>
              <a:t> </a:t>
            </a:r>
            <a:r>
              <a:rPr lang="en-US" sz="1300" b="1" dirty="0"/>
              <a:t>web/online panels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 (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cawi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  <a:latin typeface="Segoe UI Web (Greek)"/>
              </a:rPr>
              <a:t>)</a:t>
            </a:r>
            <a:endParaRPr lang="el-GR" sz="1300" b="1" dirty="0">
              <a:solidFill>
                <a:schemeClr val="tx2">
                  <a:lumMod val="50000"/>
                </a:schemeClr>
              </a:solidFill>
              <a:latin typeface="Segoe UI Web (Greek)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  <a:latin typeface="Calibri"/>
            </a:endParaRPr>
          </a:p>
          <a:p>
            <a:pPr marL="495785" indent="-285750" defTabSz="1082657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l-GR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ΣΤΑΘΜΙΣΗ: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Έγινε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στάθμιση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ως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π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ρος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Φύλο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 -</a:t>
            </a:r>
            <a:r>
              <a:rPr lang="en-US" altLang="en-US" sz="1302" b="1" dirty="0" err="1">
                <a:solidFill>
                  <a:srgbClr val="1F497D">
                    <a:lumMod val="50000"/>
                  </a:srgbClr>
                </a:solidFill>
                <a:latin typeface="Calibri"/>
              </a:rPr>
              <a:t>Ηλικί</a:t>
            </a:r>
            <a:r>
              <a:rPr lang="en-US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α, Περιοχή κατοικίας και αποτελεσμάτων  Βουλευτικών εκλογών του  </a:t>
            </a:r>
            <a:r>
              <a:rPr lang="el-GR" altLang="en-US" sz="1302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Ιουνίου 2023</a:t>
            </a:r>
            <a:endParaRPr lang="en-US" altLang="en-US" sz="1302" b="1" dirty="0">
              <a:solidFill>
                <a:srgbClr val="1F497D">
                  <a:lumMod val="50000"/>
                </a:srgbClr>
              </a:solidFill>
              <a:latin typeface="Calibri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33221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ΕΛΕΓΧΟΙ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Έλεγχος πληρότητας  στο 100% , έλεγχος  με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συν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ακρόαση τηλεφωνικής κλήσης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και θέαση οθόνης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   σε 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Ποσοστό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17,6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%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 των συνεντεύξεων </a:t>
            </a: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3"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defTabSz="914406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33221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l-GR" sz="130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ολιτικά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κόμμ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ατα που συγκεντρώνουν βάση ψηφοφόρων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στάθμιστο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δείγμ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μικρότερο των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60-100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τόμων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(ΚΚΕ, ΕΛΛΗΝΙΚΗ ΛΥΣΗ, ΣΠΑΡΤΙΑΤΕΣ ,ΠΛΕΥΣΗ ΕΛΕΥΘΕΡΙΑΣ, ΝΙΚΗ,ΜΕΡΑ 25,ΝΕΑ ΑΡΙΣΤΕΡΑ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η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νάλυση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επ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ιτρέ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πεται άλλα είναι ενδεικτική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3" indent="-228602" defTabSz="914406">
              <a:lnSpc>
                <a:spcPct val="90000"/>
              </a:lnSpc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83015" indent="-285750" defTabSz="914406">
              <a:lnSpc>
                <a:spcPct val="90000"/>
              </a:lnSpc>
              <a:spcBef>
                <a:spcPts val="303"/>
              </a:spcBef>
              <a:buFont typeface="Wingdings" panose="05000000000000000000" pitchFamily="2" charset="2"/>
              <a:buChar char="Ø"/>
              <a:tabLst>
                <a:tab pos="225867" algn="l"/>
                <a:tab pos="226299" algn="l"/>
              </a:tabLst>
              <a:defRPr/>
            </a:pP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Δειγματοληπτικό σφάλμα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Με διάστημα βεβαιότητας 95%, κυμαίνεται εντός του διαστήματος +/- 3,0 % </a:t>
            </a:r>
          </a:p>
          <a:p>
            <a:pPr marL="225867" indent="-228602" defTabSz="914406">
              <a:lnSpc>
                <a:spcPct val="90000"/>
              </a:lnSpc>
              <a:spcBef>
                <a:spcPts val="303"/>
              </a:spcBef>
              <a:tabLst>
                <a:tab pos="225867" algn="l"/>
                <a:tab pos="226299" algn="l"/>
              </a:tabLst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190195" indent="-285750" defTabSz="914406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20 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ρευνητές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και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1 Ε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πόπτ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ς  </a:t>
            </a:r>
          </a:p>
          <a:p>
            <a:pPr marL="133047" indent="-228602" defTabSz="914406">
              <a:lnSpc>
                <a:spcPct val="90000"/>
              </a:lnSpc>
              <a:defRPr/>
            </a:pPr>
            <a:endParaRPr lang="el-GR" sz="1300" b="1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defTabSz="914406" fontAlgn="base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  <a:p>
            <a:pPr indent="-228602" defTabSz="914406">
              <a:lnSpc>
                <a:spcPct val="90000"/>
              </a:lnSpc>
              <a:defRPr/>
            </a:pPr>
            <a:endParaRPr lang="en-US" altLang="en-US" sz="1100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66CBAEE1-2A15-6611-3956-F67D40DB9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345" y="7172901"/>
            <a:ext cx="6814871" cy="784556"/>
          </a:xfrm>
          <a:prstGeom prst="rect">
            <a:avLst/>
          </a:prstGeom>
        </p:spPr>
      </p:pic>
      <p:pic>
        <p:nvPicPr>
          <p:cNvPr id="2" name="Εικόνα 1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45B17FCB-0B58-19A3-D73D-072661F317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465" y="943992"/>
            <a:ext cx="1270871" cy="332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72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Εσείς προσωπικά πόσο έχετε επηρεαστεί από τις αυξήσεις των τιμών;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 </a:t>
            </a:r>
            <a:b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62290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CCD3AF3A-9B76-A87D-9295-B3CE763677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1CCB7538-5660-5239-3E10-93850FB25E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22861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Πόσο ικανοποιημένος είστε από τα μέτρα της Κυβέρνησης για την αντιμετώπιση της ακρίβειας και την στήριξη των εισοδημάτων (πρόστιμα, αύξηση συντάξεων, αύξηση μισθών δημοσίων υπαλλήλων, άνοιγμα τριετιών κ.λπ.)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 </a:t>
            </a:r>
            <a:b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074757"/>
              </p:ext>
            </p:extLst>
          </p:nvPr>
        </p:nvGraphicFramePr>
        <p:xfrm>
          <a:off x="541338" y="2118167"/>
          <a:ext cx="9744075" cy="5135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E917DB27-44C1-EE26-A06E-553C10467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E150F77B-9375-24B0-39A8-3DD020A934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68218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Εσείς τι πιστεύετε ότι πρέπει να κάνει η Κυβέρνηση κυρίως, για να υπάρξει μείωση της ακρίβειας και των παρενεργειών της;</a:t>
            </a:r>
            <a:b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endParaRPr lang="en-US" sz="20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587418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9D555846-AB4E-E781-DEBD-E98E941B5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A379E13-9363-63C7-17EB-27F3EA83F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8302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Σε ποιους παράγοντες πιστεύετε ότι οφείλεται κυρίως η έξαρση της βίας των ανηλίκων;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86190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7AB505CE-26C9-ED7F-4A64-9263A7E4DC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217D5422-53B6-5111-9D1A-1EFA59F9EA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2514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Πιστεύετε ότι χρειάζεται </a:t>
            </a:r>
            <a:r>
              <a:rPr lang="el-GR" sz="2000" b="1" dirty="0" err="1">
                <a:solidFill>
                  <a:schemeClr val="bg1"/>
                </a:solidFill>
                <a:highlight>
                  <a:srgbClr val="FFFF00"/>
                </a:highlight>
              </a:rPr>
              <a:t>αυστηροποίηση</a:t>
            </a:r>
            <a:r>
              <a:rPr lang="el-GR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 των ποινών για τους γονείς ανηλίκων που ασκούν βία;</a:t>
            </a:r>
            <a:r>
              <a:rPr lang="en-US" sz="2000" b="1" dirty="0">
                <a:solidFill>
                  <a:schemeClr val="bg1"/>
                </a:solidFill>
                <a:highlight>
                  <a:srgbClr val="FFFF00"/>
                </a:highlight>
              </a:rPr>
              <a:t> 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217955"/>
              </p:ext>
            </p:extLst>
          </p:nvPr>
        </p:nvGraphicFramePr>
        <p:xfrm>
          <a:off x="541338" y="1840375"/>
          <a:ext cx="9744075" cy="5412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Εικόνα 2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2551A9B9-1A7A-CBCC-05B7-6DC65C59A6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6B59256-0C47-38A2-B869-2CEEF95BB7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46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40" y="1003111"/>
            <a:ext cx="3171842" cy="39848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6">
              <a:lnSpc>
                <a:spcPct val="90000"/>
              </a:lnSpc>
              <a:defRPr/>
            </a:pPr>
            <a:r>
              <a:rPr lang="en-US" sz="3700" dirty="0">
                <a:solidFill>
                  <a:schemeClr val="tx2">
                    <a:lumMod val="50000"/>
                  </a:schemeClr>
                </a:solidFill>
              </a:rPr>
              <a:t>ΤΕΛΟΣ ΠΑΡΟΥΣΙΑΣΗΣ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3" y="7373074"/>
            <a:ext cx="1027112" cy="64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 descr="Εικόνα που περιέχει γραμματοσειρά, γραφικά, λογότυπο, Μπελ ηλεκτρίκ&#10;&#10;Περιγραφή που δημιουργήθηκε αυτόματα">
            <a:extLst>
              <a:ext uri="{FF2B5EF4-FFF2-40B4-BE49-F238E27FC236}">
                <a16:creationId xmlns:a16="http://schemas.microsoft.com/office/drawing/2014/main" id="{82CC3136-DEC2-38C4-CECC-D4FA430D3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0157" y="7477246"/>
            <a:ext cx="1270871" cy="5425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5998</TotalTime>
  <Words>385</Words>
  <Application>Microsoft Office PowerPoint</Application>
  <PresentationFormat>Χαρτί B4 (ISO) (250x353 χιλ.)</PresentationFormat>
  <Paragraphs>40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Segoe UI Web (Greek)</vt:lpstr>
      <vt:lpstr>Wingdings</vt:lpstr>
      <vt:lpstr>Office Theme</vt:lpstr>
      <vt:lpstr>2_Office Theme</vt:lpstr>
      <vt:lpstr>3_Office Theme</vt:lpstr>
      <vt:lpstr>1_Office Theme</vt:lpstr>
      <vt:lpstr> Φεβρουάριος   2024</vt:lpstr>
      <vt:lpstr>Ταυτότητα Έρευνας</vt:lpstr>
      <vt:lpstr>Εσείς προσωπικά πόσο έχετε επηρεαστεί από τις αυξήσεις των τιμών;  </vt:lpstr>
      <vt:lpstr>Πόσο ικανοποιημένος είστε από τα μέτρα της Κυβέρνησης για την αντιμετώπιση της ακρίβειας και την στήριξη των εισοδημάτων (πρόστιμα, αύξηση συντάξεων, αύξηση μισθών δημοσίων υπαλλήλων, άνοιγμα τριετιών κ.λπ.)  </vt:lpstr>
      <vt:lpstr>Εσείς τι πιστεύετε ότι πρέπει να κάνει η Κυβέρνηση κυρίως, για να υπάρξει μείωση της ακρίβειας και των παρενεργειών της; </vt:lpstr>
      <vt:lpstr>Σε ποιους παράγοντες πιστεύετε ότι οφείλεται κυρίως η έξαρση της βίας των ανηλίκων; </vt:lpstr>
      <vt:lpstr>Πιστεύετε ότι χρειάζεται αυστηροποίηση των ποινών για τους γονείς ανηλίκων που ασκούν βία; 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 Zoupis</cp:lastModifiedBy>
  <cp:revision>917</cp:revision>
  <dcterms:created xsi:type="dcterms:W3CDTF">2021-02-20T11:15:26Z</dcterms:created>
  <dcterms:modified xsi:type="dcterms:W3CDTF">2024-02-19T11:39:03Z</dcterms:modified>
</cp:coreProperties>
</file>