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694" r:id="rId2"/>
    <p:sldId id="697" r:id="rId3"/>
    <p:sldId id="713" r:id="rId4"/>
    <p:sldId id="728" r:id="rId5"/>
    <p:sldId id="742" r:id="rId6"/>
    <p:sldId id="658" r:id="rId7"/>
    <p:sldId id="743" r:id="rId8"/>
    <p:sldId id="744" r:id="rId9"/>
    <p:sldId id="729" r:id="rId10"/>
    <p:sldId id="730" r:id="rId11"/>
    <p:sldId id="731" r:id="rId12"/>
    <p:sldId id="732" r:id="rId13"/>
    <p:sldId id="733" r:id="rId14"/>
    <p:sldId id="734" r:id="rId15"/>
    <p:sldId id="735" r:id="rId16"/>
    <p:sldId id="741" r:id="rId17"/>
    <p:sldId id="705" r:id="rId18"/>
    <p:sldId id="706" r:id="rId19"/>
    <p:sldId id="714" r:id="rId20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avanioti Euaggelia" initials="VE" lastIdx="3" clrIdx="0">
    <p:extLst>
      <p:ext uri="{19B8F6BF-5375-455C-9EA6-DF929625EA0E}">
        <p15:presenceInfo xmlns:p15="http://schemas.microsoft.com/office/powerpoint/2012/main" userId="S-1-5-21-3919147428-1494179150-1224414846-1139" providerId="AD"/>
      </p:ext>
    </p:extLst>
  </p:cmAuthor>
  <p:cmAuthor id="2" name="George Gatopoulos" initials="GG" lastIdx="5" clrIdx="1">
    <p:extLst>
      <p:ext uri="{19B8F6BF-5375-455C-9EA6-DF929625EA0E}">
        <p15:presenceInfo xmlns:p15="http://schemas.microsoft.com/office/powerpoint/2012/main" userId="George Gatopoulos" providerId="None"/>
      </p:ext>
    </p:extLst>
  </p:cmAuthor>
  <p:cmAuthor id="3" name="Svetoslav Danchev" initials="SD" lastIdx="2" clrIdx="2">
    <p:extLst>
      <p:ext uri="{19B8F6BF-5375-455C-9EA6-DF929625EA0E}">
        <p15:presenceInfo xmlns:p15="http://schemas.microsoft.com/office/powerpoint/2012/main" userId="6316011ab523a07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0000"/>
    <a:srgbClr val="6666FF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A91B96-9115-6844-9B98-7422EFE2E427}" v="120" dt="2020-11-22T15:05:42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7"/>
    <p:restoredTop sz="94718"/>
  </p:normalViewPr>
  <p:slideViewPr>
    <p:cSldViewPr snapToGrid="0">
      <p:cViewPr varScale="1">
        <p:scale>
          <a:sx n="109" d="100"/>
          <a:sy n="109" d="100"/>
        </p:scale>
        <p:origin x="7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toslav Danchev" userId="6316011ab523a07b" providerId="LiveId" clId="{76A91B96-9115-6844-9B98-7422EFE2E427}"/>
    <pc:docChg chg="undo custSel modSld">
      <pc:chgData name="Svetoslav Danchev" userId="6316011ab523a07b" providerId="LiveId" clId="{76A91B96-9115-6844-9B98-7422EFE2E427}" dt="2020-11-22T15:05:42.477" v="171"/>
      <pc:docMkLst>
        <pc:docMk/>
      </pc:docMkLst>
      <pc:sldChg chg="modSp">
        <pc:chgData name="Svetoslav Danchev" userId="6316011ab523a07b" providerId="LiveId" clId="{76A91B96-9115-6844-9B98-7422EFE2E427}" dt="2020-11-22T14:43:50.580" v="52" actId="20577"/>
        <pc:sldMkLst>
          <pc:docMk/>
          <pc:sldMk cId="1952039239" sldId="658"/>
        </pc:sldMkLst>
        <pc:graphicFrameChg chg="mod">
          <ac:chgData name="Svetoslav Danchev" userId="6316011ab523a07b" providerId="LiveId" clId="{76A91B96-9115-6844-9B98-7422EFE2E427}" dt="2020-11-22T14:43:50.580" v="52" actId="20577"/>
          <ac:graphicFrameMkLst>
            <pc:docMk/>
            <pc:sldMk cId="1952039239" sldId="658"/>
            <ac:graphicFrameMk id="5" creationId="{00000000-0000-0000-0000-000000000000}"/>
          </ac:graphicFrameMkLst>
        </pc:graphicFrameChg>
      </pc:sldChg>
      <pc:sldChg chg="addSp delSp modSp mod">
        <pc:chgData name="Svetoslav Danchev" userId="6316011ab523a07b" providerId="LiveId" clId="{76A91B96-9115-6844-9B98-7422EFE2E427}" dt="2020-11-22T15:05:36.046" v="170"/>
        <pc:sldMkLst>
          <pc:docMk/>
          <pc:sldMk cId="1804516576" sldId="699"/>
        </pc:sldMkLst>
        <pc:spChg chg="add del mod">
          <ac:chgData name="Svetoslav Danchev" userId="6316011ab523a07b" providerId="LiveId" clId="{76A91B96-9115-6844-9B98-7422EFE2E427}" dt="2020-11-22T15:05:14.714" v="169"/>
          <ac:spMkLst>
            <pc:docMk/>
            <pc:sldMk cId="1804516576" sldId="699"/>
            <ac:spMk id="3" creationId="{D0778943-0183-F948-9C8F-29BA52DAE46A}"/>
          </ac:spMkLst>
        </pc:spChg>
        <pc:spChg chg="add mod">
          <ac:chgData name="Svetoslav Danchev" userId="6316011ab523a07b" providerId="LiveId" clId="{76A91B96-9115-6844-9B98-7422EFE2E427}" dt="2020-11-22T15:05:36.046" v="170"/>
          <ac:spMkLst>
            <pc:docMk/>
            <pc:sldMk cId="1804516576" sldId="699"/>
            <ac:spMk id="5" creationId="{E25FAF3A-A185-FA45-9D64-B5C4455953A4}"/>
          </ac:spMkLst>
        </pc:spChg>
        <pc:graphicFrameChg chg="mod modGraphic">
          <ac:chgData name="Svetoslav Danchev" userId="6316011ab523a07b" providerId="LiveId" clId="{76A91B96-9115-6844-9B98-7422EFE2E427}" dt="2020-11-22T14:49:15.106" v="99"/>
          <ac:graphicFrameMkLst>
            <pc:docMk/>
            <pc:sldMk cId="1804516576" sldId="699"/>
            <ac:graphicFrameMk id="4" creationId="{00000000-0000-0000-0000-000000000000}"/>
          </ac:graphicFrameMkLst>
        </pc:graphicFrameChg>
      </pc:sldChg>
      <pc:sldChg chg="addSp delSp modSp">
        <pc:chgData name="Svetoslav Danchev" userId="6316011ab523a07b" providerId="LiveId" clId="{76A91B96-9115-6844-9B98-7422EFE2E427}" dt="2020-11-22T15:05:42.477" v="171"/>
        <pc:sldMkLst>
          <pc:docMk/>
          <pc:sldMk cId="3909590008" sldId="700"/>
        </pc:sldMkLst>
        <pc:spChg chg="del">
          <ac:chgData name="Svetoslav Danchev" userId="6316011ab523a07b" providerId="LiveId" clId="{76A91B96-9115-6844-9B98-7422EFE2E427}" dt="2020-11-22T14:50:10.512" v="100" actId="12084"/>
          <ac:spMkLst>
            <pc:docMk/>
            <pc:sldMk cId="3909590008" sldId="700"/>
            <ac:spMk id="3" creationId="{00000000-0000-0000-0000-000000000000}"/>
          </ac:spMkLst>
        </pc:spChg>
        <pc:spChg chg="add mod">
          <ac:chgData name="Svetoslav Danchev" userId="6316011ab523a07b" providerId="LiveId" clId="{76A91B96-9115-6844-9B98-7422EFE2E427}" dt="2020-11-22T15:05:42.477" v="171"/>
          <ac:spMkLst>
            <pc:docMk/>
            <pc:sldMk cId="3909590008" sldId="700"/>
            <ac:spMk id="5" creationId="{221355FB-2033-FD4B-9EEE-2403D27E3697}"/>
          </ac:spMkLst>
        </pc:spChg>
        <pc:graphicFrameChg chg="add mod">
          <ac:chgData name="Svetoslav Danchev" userId="6316011ab523a07b" providerId="LiveId" clId="{76A91B96-9115-6844-9B98-7422EFE2E427}" dt="2020-11-22T15:00:40.010" v="162" actId="20577"/>
          <ac:graphicFrameMkLst>
            <pc:docMk/>
            <pc:sldMk cId="3909590008" sldId="700"/>
            <ac:graphicFrameMk id="4" creationId="{717D671A-614B-054C-9CD6-C8B08ED8404E}"/>
          </ac:graphicFrameMkLst>
        </pc:graphicFrameChg>
      </pc:sldChg>
      <pc:sldChg chg="addSp delSp modSp mod">
        <pc:chgData name="Svetoslav Danchev" userId="6316011ab523a07b" providerId="LiveId" clId="{76A91B96-9115-6844-9B98-7422EFE2E427}" dt="2020-11-22T14:54:43.779" v="131" actId="20577"/>
        <pc:sldMkLst>
          <pc:docMk/>
          <pc:sldMk cId="777049250" sldId="705"/>
        </pc:sldMkLst>
        <pc:spChg chg="mod">
          <ac:chgData name="Svetoslav Danchev" userId="6316011ab523a07b" providerId="LiveId" clId="{76A91B96-9115-6844-9B98-7422EFE2E427}" dt="2020-11-22T14:54:43.779" v="131" actId="20577"/>
          <ac:spMkLst>
            <pc:docMk/>
            <pc:sldMk cId="777049250" sldId="705"/>
            <ac:spMk id="2" creationId="{00000000-0000-0000-0000-000000000000}"/>
          </ac:spMkLst>
        </pc:spChg>
        <pc:spChg chg="del mod">
          <ac:chgData name="Svetoslav Danchev" userId="6316011ab523a07b" providerId="LiveId" clId="{76A91B96-9115-6844-9B98-7422EFE2E427}" dt="2020-11-22T14:51:16.687" v="109" actId="12084"/>
          <ac:spMkLst>
            <pc:docMk/>
            <pc:sldMk cId="777049250" sldId="705"/>
            <ac:spMk id="3" creationId="{00000000-0000-0000-0000-000000000000}"/>
          </ac:spMkLst>
        </pc:spChg>
        <pc:graphicFrameChg chg="add mod">
          <ac:chgData name="Svetoslav Danchev" userId="6316011ab523a07b" providerId="LiveId" clId="{76A91B96-9115-6844-9B98-7422EFE2E427}" dt="2020-11-22T14:54:24.150" v="127" actId="13782"/>
          <ac:graphicFrameMkLst>
            <pc:docMk/>
            <pc:sldMk cId="777049250" sldId="705"/>
            <ac:graphicFrameMk id="5" creationId="{CAA80A12-CFB0-1C4A-A1D0-A85E82E23538}"/>
          </ac:graphicFrameMkLst>
        </pc:graphicFrameChg>
      </pc:sldChg>
      <pc:sldChg chg="addSp delSp modSp mod">
        <pc:chgData name="Svetoslav Danchev" userId="6316011ab523a07b" providerId="LiveId" clId="{76A91B96-9115-6844-9B98-7422EFE2E427}" dt="2020-11-22T14:57:31.943" v="147" actId="13782"/>
        <pc:sldMkLst>
          <pc:docMk/>
          <pc:sldMk cId="3735003990" sldId="706"/>
        </pc:sldMkLst>
        <pc:spChg chg="mod">
          <ac:chgData name="Svetoslav Danchev" userId="6316011ab523a07b" providerId="LiveId" clId="{76A91B96-9115-6844-9B98-7422EFE2E427}" dt="2020-11-22T14:54:49.309" v="136" actId="20577"/>
          <ac:spMkLst>
            <pc:docMk/>
            <pc:sldMk cId="3735003990" sldId="706"/>
            <ac:spMk id="2" creationId="{00000000-0000-0000-0000-000000000000}"/>
          </ac:spMkLst>
        </pc:spChg>
        <pc:spChg chg="del">
          <ac:chgData name="Svetoslav Danchev" userId="6316011ab523a07b" providerId="LiveId" clId="{76A91B96-9115-6844-9B98-7422EFE2E427}" dt="2020-11-22T14:55:11.626" v="137" actId="12084"/>
          <ac:spMkLst>
            <pc:docMk/>
            <pc:sldMk cId="3735003990" sldId="706"/>
            <ac:spMk id="3" creationId="{00000000-0000-0000-0000-000000000000}"/>
          </ac:spMkLst>
        </pc:spChg>
        <pc:graphicFrameChg chg="add mod">
          <ac:chgData name="Svetoslav Danchev" userId="6316011ab523a07b" providerId="LiveId" clId="{76A91B96-9115-6844-9B98-7422EFE2E427}" dt="2020-11-22T14:57:31.943" v="147" actId="13782"/>
          <ac:graphicFrameMkLst>
            <pc:docMk/>
            <pc:sldMk cId="3735003990" sldId="706"/>
            <ac:graphicFrameMk id="5" creationId="{89A3270B-F973-5F47-91D7-1577095A5187}"/>
          </ac:graphicFrameMkLst>
        </pc:graphicFrameChg>
      </pc:sldChg>
      <pc:sldChg chg="addSp modSp">
        <pc:chgData name="Svetoslav Danchev" userId="6316011ab523a07b" providerId="LiveId" clId="{76A91B96-9115-6844-9B98-7422EFE2E427}" dt="2020-11-22T14:39:35.469" v="0"/>
        <pc:sldMkLst>
          <pc:docMk/>
          <pc:sldMk cId="1216608753" sldId="713"/>
        </pc:sldMkLst>
        <pc:spChg chg="add mod">
          <ac:chgData name="Svetoslav Danchev" userId="6316011ab523a07b" providerId="LiveId" clId="{76A91B96-9115-6844-9B98-7422EFE2E427}" dt="2020-11-22T14:39:35.469" v="0"/>
          <ac:spMkLst>
            <pc:docMk/>
            <pc:sldMk cId="1216608753" sldId="713"/>
            <ac:spMk id="6" creationId="{89D7E195-E04E-314B-ADA7-A7A8B8A66C12}"/>
          </ac:spMkLst>
        </pc:spChg>
      </pc:sldChg>
      <pc:sldChg chg="addSp delSp modSp">
        <pc:chgData name="Svetoslav Danchev" userId="6316011ab523a07b" providerId="LiveId" clId="{76A91B96-9115-6844-9B98-7422EFE2E427}" dt="2020-11-22T15:01:10.879" v="167" actId="115"/>
        <pc:sldMkLst>
          <pc:docMk/>
          <pc:sldMk cId="249044157" sldId="714"/>
        </pc:sldMkLst>
        <pc:spChg chg="del">
          <ac:chgData name="Svetoslav Danchev" userId="6316011ab523a07b" providerId="LiveId" clId="{76A91B96-9115-6844-9B98-7422EFE2E427}" dt="2020-11-22T14:57:54.714" v="148" actId="12084"/>
          <ac:spMkLst>
            <pc:docMk/>
            <pc:sldMk cId="249044157" sldId="714"/>
            <ac:spMk id="3" creationId="{00000000-0000-0000-0000-000000000000}"/>
          </ac:spMkLst>
        </pc:spChg>
        <pc:graphicFrameChg chg="add mod">
          <ac:chgData name="Svetoslav Danchev" userId="6316011ab523a07b" providerId="LiveId" clId="{76A91B96-9115-6844-9B98-7422EFE2E427}" dt="2020-11-22T15:01:10.879" v="167" actId="115"/>
          <ac:graphicFrameMkLst>
            <pc:docMk/>
            <pc:sldMk cId="249044157" sldId="714"/>
            <ac:graphicFrameMk id="5" creationId="{272A269D-FD33-CE4D-AF74-31F1A15F2D0D}"/>
          </ac:graphicFrameMkLst>
        </pc:graphicFrameChg>
      </pc:sldChg>
      <pc:sldChg chg="addSp modSp">
        <pc:chgData name="Svetoslav Danchev" userId="6316011ab523a07b" providerId="LiveId" clId="{76A91B96-9115-6844-9B98-7422EFE2E427}" dt="2020-11-22T14:39:40.026" v="1"/>
        <pc:sldMkLst>
          <pc:docMk/>
          <pc:sldMk cId="2221225820" sldId="720"/>
        </pc:sldMkLst>
        <pc:spChg chg="add mod">
          <ac:chgData name="Svetoslav Danchev" userId="6316011ab523a07b" providerId="LiveId" clId="{76A91B96-9115-6844-9B98-7422EFE2E427}" dt="2020-11-22T14:39:40.026" v="1"/>
          <ac:spMkLst>
            <pc:docMk/>
            <pc:sldMk cId="2221225820" sldId="720"/>
            <ac:spMk id="4" creationId="{9236B3BA-4EC7-F546-A12C-1D3FC1E5CF3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496109-B816-4F2C-9D36-8FF391873070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6742E0F-9C18-47F3-8D93-FB8D7793BB43}">
      <dgm:prSet/>
      <dgm:spPr/>
      <dgm:t>
        <a:bodyPr/>
        <a:lstStyle/>
        <a:p>
          <a:pPr rtl="0"/>
          <a:r>
            <a:rPr lang="el-GR" dirty="0"/>
            <a:t>Κύρια χαρακτηριστικά και τάσεις της ελληνικής </a:t>
          </a:r>
          <a:r>
            <a:rPr lang="el-GR" dirty="0" smtClean="0"/>
            <a:t>οικονομίας (Κεφ.1)</a:t>
          </a:r>
          <a:endParaRPr lang="en-US" dirty="0"/>
        </a:p>
      </dgm:t>
    </dgm:pt>
    <dgm:pt modelId="{F2EEAB56-9960-4B89-B228-62E81021BF4B}" type="parTrans" cxnId="{B377EE35-1A7E-4706-9A6B-325ECC507F02}">
      <dgm:prSet/>
      <dgm:spPr/>
      <dgm:t>
        <a:bodyPr/>
        <a:lstStyle/>
        <a:p>
          <a:endParaRPr lang="en-US"/>
        </a:p>
      </dgm:t>
    </dgm:pt>
    <dgm:pt modelId="{A0120D92-C7AF-4A78-B3D8-BA3E2F785D6E}" type="sibTrans" cxnId="{B377EE35-1A7E-4706-9A6B-325ECC507F02}">
      <dgm:prSet/>
      <dgm:spPr/>
      <dgm:t>
        <a:bodyPr/>
        <a:lstStyle/>
        <a:p>
          <a:endParaRPr lang="en-US"/>
        </a:p>
      </dgm:t>
    </dgm:pt>
    <dgm:pt modelId="{DB5BE262-2E91-471F-BB04-18C896B20D35}">
      <dgm:prSet/>
      <dgm:spPr/>
      <dgm:t>
        <a:bodyPr/>
        <a:lstStyle/>
        <a:p>
          <a:pPr rtl="0"/>
          <a:r>
            <a:rPr lang="el-GR" dirty="0"/>
            <a:t>Παγκόσμιες τάσεις και </a:t>
          </a:r>
          <a:r>
            <a:rPr lang="el-GR" dirty="0" smtClean="0"/>
            <a:t>προκλήσεις (Κεφ.2)</a:t>
          </a:r>
          <a:endParaRPr lang="en-US" dirty="0"/>
        </a:p>
      </dgm:t>
    </dgm:pt>
    <dgm:pt modelId="{55B5E2CD-2449-45DB-8802-D9E249B63AA8}" type="parTrans" cxnId="{D1016072-1FBB-4B72-9631-25824D63C062}">
      <dgm:prSet/>
      <dgm:spPr/>
      <dgm:t>
        <a:bodyPr/>
        <a:lstStyle/>
        <a:p>
          <a:endParaRPr lang="en-US"/>
        </a:p>
      </dgm:t>
    </dgm:pt>
    <dgm:pt modelId="{6122D0D2-8EA9-4A77-B575-E7E41132F135}" type="sibTrans" cxnId="{D1016072-1FBB-4B72-9631-25824D63C062}">
      <dgm:prSet/>
      <dgm:spPr/>
      <dgm:t>
        <a:bodyPr/>
        <a:lstStyle/>
        <a:p>
          <a:endParaRPr lang="en-US"/>
        </a:p>
      </dgm:t>
    </dgm:pt>
    <dgm:pt modelId="{3DD7EC06-A2D2-4F7A-B776-845738F4624C}">
      <dgm:prSet/>
      <dgm:spPr/>
      <dgm:t>
        <a:bodyPr/>
        <a:lstStyle/>
        <a:p>
          <a:pPr rtl="0">
            <a:spcAft>
              <a:spcPts val="0"/>
            </a:spcAft>
          </a:pPr>
          <a:r>
            <a:rPr lang="el-GR" dirty="0"/>
            <a:t>Όραμα και στόχοι για την </a:t>
          </a:r>
          <a:r>
            <a:rPr lang="el-GR" dirty="0" smtClean="0"/>
            <a:t>ελληνική ανάπτυξη </a:t>
          </a:r>
        </a:p>
        <a:p>
          <a:pPr rtl="0">
            <a:spcAft>
              <a:spcPts val="0"/>
            </a:spcAft>
          </a:pPr>
          <a:r>
            <a:rPr lang="el-GR" dirty="0" smtClean="0"/>
            <a:t>(Κεφ.3)</a:t>
          </a:r>
          <a:endParaRPr lang="en-US" dirty="0"/>
        </a:p>
      </dgm:t>
    </dgm:pt>
    <dgm:pt modelId="{4CC87759-ECF8-43BD-8967-AB7CBC61CB4A}" type="parTrans" cxnId="{83A199FE-D0C6-44D2-B455-7620CC2A847C}">
      <dgm:prSet/>
      <dgm:spPr/>
      <dgm:t>
        <a:bodyPr/>
        <a:lstStyle/>
        <a:p>
          <a:endParaRPr lang="en-US"/>
        </a:p>
      </dgm:t>
    </dgm:pt>
    <dgm:pt modelId="{F942E78B-1748-4135-B05D-60449C64CA75}" type="sibTrans" cxnId="{83A199FE-D0C6-44D2-B455-7620CC2A847C}">
      <dgm:prSet/>
      <dgm:spPr/>
      <dgm:t>
        <a:bodyPr/>
        <a:lstStyle/>
        <a:p>
          <a:endParaRPr lang="en-US"/>
        </a:p>
      </dgm:t>
    </dgm:pt>
    <dgm:pt modelId="{4EE51C81-107D-214E-B035-4F612BBAB2BA}">
      <dgm:prSet/>
      <dgm:spPr/>
      <dgm:t>
        <a:bodyPr/>
        <a:lstStyle/>
        <a:p>
          <a:r>
            <a:rPr lang="el-GR" b="1" dirty="0" smtClean="0"/>
            <a:t>Μαθαίνοντας </a:t>
          </a:r>
          <a:r>
            <a:rPr lang="el-GR" b="1" dirty="0"/>
            <a:t>από το παρελθόν, λαμβάνοντας </a:t>
          </a:r>
          <a:r>
            <a:rPr lang="el-GR" b="1" dirty="0" smtClean="0"/>
            <a:t>υπόψη </a:t>
          </a:r>
          <a:r>
            <a:rPr lang="el-GR" b="1" dirty="0"/>
            <a:t>το παρόν, κοιτάζοντας το μέλλον</a:t>
          </a:r>
          <a:endParaRPr lang="en-US" dirty="0"/>
        </a:p>
      </dgm:t>
    </dgm:pt>
    <dgm:pt modelId="{37B04BCC-267E-3147-84CB-1434E5DE00BA}" type="parTrans" cxnId="{188FD9C3-8FE5-FC40-A289-1D75AE5453E4}">
      <dgm:prSet/>
      <dgm:spPr/>
      <dgm:t>
        <a:bodyPr/>
        <a:lstStyle/>
        <a:p>
          <a:endParaRPr lang="en-GB"/>
        </a:p>
      </dgm:t>
    </dgm:pt>
    <dgm:pt modelId="{7F5FDF49-5596-5C46-A80E-8CBE027640D8}" type="sibTrans" cxnId="{188FD9C3-8FE5-FC40-A289-1D75AE5453E4}">
      <dgm:prSet/>
      <dgm:spPr/>
      <dgm:t>
        <a:bodyPr/>
        <a:lstStyle/>
        <a:p>
          <a:endParaRPr lang="en-GB"/>
        </a:p>
      </dgm:t>
    </dgm:pt>
    <dgm:pt modelId="{3BFAD081-8952-3F4C-8995-BBC0DD315DE0}">
      <dgm:prSet/>
      <dgm:spPr/>
      <dgm:t>
        <a:bodyPr/>
        <a:lstStyle/>
        <a:p>
          <a:r>
            <a:rPr lang="el-GR" b="1"/>
            <a:t>Β. Εντοπίζοντας τις αδυναμίες, προωθώντας μεταρρυθμίσεις, αξιοποιώντας εργαλεία</a:t>
          </a:r>
          <a:endParaRPr lang="en-US" dirty="0"/>
        </a:p>
      </dgm:t>
    </dgm:pt>
    <dgm:pt modelId="{EAD4CD16-8C92-7749-BFF1-8780A77EC85B}" type="parTrans" cxnId="{384E74CC-4963-534F-9AE8-DB14345C20AA}">
      <dgm:prSet/>
      <dgm:spPr/>
      <dgm:t>
        <a:bodyPr/>
        <a:lstStyle/>
        <a:p>
          <a:endParaRPr lang="en-GB"/>
        </a:p>
      </dgm:t>
    </dgm:pt>
    <dgm:pt modelId="{99E77ED7-344D-414E-B15F-2C203D847BC6}" type="sibTrans" cxnId="{384E74CC-4963-534F-9AE8-DB14345C20AA}">
      <dgm:prSet/>
      <dgm:spPr/>
      <dgm:t>
        <a:bodyPr/>
        <a:lstStyle/>
        <a:p>
          <a:endParaRPr lang="en-GB"/>
        </a:p>
      </dgm:t>
    </dgm:pt>
    <dgm:pt modelId="{9553C29D-4454-C746-956F-569586CA64A4}">
      <dgm:prSet/>
      <dgm:spPr/>
      <dgm:t>
        <a:bodyPr/>
        <a:lstStyle/>
        <a:p>
          <a:r>
            <a:rPr lang="el-GR" b="1" dirty="0"/>
            <a:t>Γ. Διασφαλίζοντας την </a:t>
          </a:r>
          <a:r>
            <a:rPr lang="el-GR" b="1" dirty="0" smtClean="0"/>
            <a:t>εφαρμογή και τη συνέχεια </a:t>
          </a:r>
          <a:endParaRPr lang="en-US" dirty="0"/>
        </a:p>
      </dgm:t>
    </dgm:pt>
    <dgm:pt modelId="{51136433-A2ED-F149-9712-B649789A2F7C}" type="parTrans" cxnId="{5CFF18DA-5EFF-4F4D-A4C8-33570B0879F0}">
      <dgm:prSet/>
      <dgm:spPr/>
      <dgm:t>
        <a:bodyPr/>
        <a:lstStyle/>
        <a:p>
          <a:endParaRPr lang="en-GB"/>
        </a:p>
      </dgm:t>
    </dgm:pt>
    <dgm:pt modelId="{69F1AE9D-373E-4D45-B410-9D9E74685545}" type="sibTrans" cxnId="{5CFF18DA-5EFF-4F4D-A4C8-33570B0879F0}">
      <dgm:prSet/>
      <dgm:spPr/>
      <dgm:t>
        <a:bodyPr/>
        <a:lstStyle/>
        <a:p>
          <a:endParaRPr lang="en-GB"/>
        </a:p>
      </dgm:t>
    </dgm:pt>
    <dgm:pt modelId="{08EE5D41-23FC-E747-9FC8-D02F737E4415}">
      <dgm:prSet/>
      <dgm:spPr/>
      <dgm:t>
        <a:bodyPr/>
        <a:lstStyle/>
        <a:p>
          <a:pPr rtl="0"/>
          <a:r>
            <a:rPr lang="el-GR" dirty="0"/>
            <a:t>Αγκυλώσεις και προτάσεις πολιτικής – Δημόσιος </a:t>
          </a:r>
          <a:r>
            <a:rPr lang="el-GR" dirty="0" smtClean="0"/>
            <a:t>Τομέας (Κεφ.4)</a:t>
          </a:r>
          <a:endParaRPr lang="en-US" dirty="0"/>
        </a:p>
      </dgm:t>
    </dgm:pt>
    <dgm:pt modelId="{80E75412-B56C-3C44-B19F-43CB4A8C28EF}" type="parTrans" cxnId="{FF8A1C64-1EC1-344A-B97F-55648A43A849}">
      <dgm:prSet/>
      <dgm:spPr/>
      <dgm:t>
        <a:bodyPr/>
        <a:lstStyle/>
        <a:p>
          <a:endParaRPr lang="en-GB"/>
        </a:p>
      </dgm:t>
    </dgm:pt>
    <dgm:pt modelId="{70E481EB-4583-594D-B894-9711FB220974}" type="sibTrans" cxnId="{FF8A1C64-1EC1-344A-B97F-55648A43A849}">
      <dgm:prSet/>
      <dgm:spPr/>
      <dgm:t>
        <a:bodyPr/>
        <a:lstStyle/>
        <a:p>
          <a:endParaRPr lang="en-GB"/>
        </a:p>
      </dgm:t>
    </dgm:pt>
    <dgm:pt modelId="{1BD9F0FF-33ED-374A-BA30-AC4671D81970}">
      <dgm:prSet/>
      <dgm:spPr/>
      <dgm:t>
        <a:bodyPr/>
        <a:lstStyle/>
        <a:p>
          <a:pPr rtl="0">
            <a:spcAft>
              <a:spcPts val="0"/>
            </a:spcAft>
          </a:pPr>
          <a:r>
            <a:rPr lang="el-GR" dirty="0"/>
            <a:t>Αγκυλώσεις και προτάσεις πολιτικής – </a:t>
          </a:r>
          <a:r>
            <a:rPr lang="el-GR" dirty="0" smtClean="0"/>
            <a:t>Αγορές </a:t>
          </a:r>
        </a:p>
        <a:p>
          <a:pPr rtl="0">
            <a:spcAft>
              <a:spcPts val="0"/>
            </a:spcAft>
          </a:pPr>
          <a:r>
            <a:rPr lang="el-GR" dirty="0" smtClean="0"/>
            <a:t>(Κεφ.5)</a:t>
          </a:r>
          <a:endParaRPr lang="en-US" dirty="0"/>
        </a:p>
      </dgm:t>
    </dgm:pt>
    <dgm:pt modelId="{8071C4C9-1037-ED41-AAF9-B7D58CD7ACD7}" type="parTrans" cxnId="{1E024B68-A49E-9548-B4D3-CE266F8189AD}">
      <dgm:prSet/>
      <dgm:spPr/>
      <dgm:t>
        <a:bodyPr/>
        <a:lstStyle/>
        <a:p>
          <a:endParaRPr lang="en-GB"/>
        </a:p>
      </dgm:t>
    </dgm:pt>
    <dgm:pt modelId="{7290AEDF-8855-A540-91EA-BED1F34AC006}" type="sibTrans" cxnId="{1E024B68-A49E-9548-B4D3-CE266F8189AD}">
      <dgm:prSet/>
      <dgm:spPr/>
      <dgm:t>
        <a:bodyPr/>
        <a:lstStyle/>
        <a:p>
          <a:endParaRPr lang="en-GB"/>
        </a:p>
      </dgm:t>
    </dgm:pt>
    <dgm:pt modelId="{D9F71CF0-28C1-BB44-BCF7-23E057E96337}">
      <dgm:prSet/>
      <dgm:spPr/>
      <dgm:t>
        <a:bodyPr/>
        <a:lstStyle/>
        <a:p>
          <a:pPr rtl="0">
            <a:spcAft>
              <a:spcPts val="0"/>
            </a:spcAft>
          </a:pPr>
          <a:r>
            <a:rPr lang="el-GR" dirty="0"/>
            <a:t>Τομεακές και κλαδικές προτεραιότητες και </a:t>
          </a:r>
          <a:r>
            <a:rPr lang="el-GR" dirty="0" smtClean="0"/>
            <a:t>παρεμβάσεις </a:t>
          </a:r>
        </a:p>
        <a:p>
          <a:pPr rtl="0">
            <a:spcAft>
              <a:spcPts val="0"/>
            </a:spcAft>
          </a:pPr>
          <a:r>
            <a:rPr lang="el-GR" dirty="0" smtClean="0"/>
            <a:t>(Κεφ.6)</a:t>
          </a:r>
          <a:endParaRPr lang="en-US" dirty="0"/>
        </a:p>
      </dgm:t>
    </dgm:pt>
    <dgm:pt modelId="{4D917F77-04FB-DA44-9835-4604DCB6A6C7}" type="parTrans" cxnId="{CDF6F0F4-865D-0543-88AC-F419BF1C0EC6}">
      <dgm:prSet/>
      <dgm:spPr/>
      <dgm:t>
        <a:bodyPr/>
        <a:lstStyle/>
        <a:p>
          <a:endParaRPr lang="en-GB"/>
        </a:p>
      </dgm:t>
    </dgm:pt>
    <dgm:pt modelId="{A2D89562-FEC4-3849-91AF-A02A7431E305}" type="sibTrans" cxnId="{CDF6F0F4-865D-0543-88AC-F419BF1C0EC6}">
      <dgm:prSet/>
      <dgm:spPr/>
      <dgm:t>
        <a:bodyPr/>
        <a:lstStyle/>
        <a:p>
          <a:endParaRPr lang="en-GB"/>
        </a:p>
      </dgm:t>
    </dgm:pt>
    <dgm:pt modelId="{0D13A21E-60E7-0041-A9A5-2504EDB3FA92}">
      <dgm:prSet/>
      <dgm:spPr/>
      <dgm:t>
        <a:bodyPr/>
        <a:lstStyle/>
        <a:p>
          <a:r>
            <a:rPr lang="el-GR" dirty="0"/>
            <a:t>Χρονικός ορίζοντας και </a:t>
          </a:r>
          <a:r>
            <a:rPr lang="el-GR" dirty="0" smtClean="0"/>
            <a:t>χρηματοδότηση (Κεφ.7)</a:t>
          </a:r>
          <a:endParaRPr lang="en-US" dirty="0"/>
        </a:p>
      </dgm:t>
    </dgm:pt>
    <dgm:pt modelId="{A2289EB9-FBFC-9440-A48F-C294E1CC7EA3}" type="parTrans" cxnId="{B55BEA1A-CA40-A946-A7C6-21F30A5479EF}">
      <dgm:prSet/>
      <dgm:spPr/>
      <dgm:t>
        <a:bodyPr/>
        <a:lstStyle/>
        <a:p>
          <a:endParaRPr lang="en-GB"/>
        </a:p>
      </dgm:t>
    </dgm:pt>
    <dgm:pt modelId="{1991FADF-409E-D84A-9FAC-811E028BA962}" type="sibTrans" cxnId="{B55BEA1A-CA40-A946-A7C6-21F30A5479EF}">
      <dgm:prSet/>
      <dgm:spPr/>
      <dgm:t>
        <a:bodyPr/>
        <a:lstStyle/>
        <a:p>
          <a:endParaRPr lang="en-GB"/>
        </a:p>
      </dgm:t>
    </dgm:pt>
    <dgm:pt modelId="{9C9180F2-32E2-9541-B9B3-69FCCDD49993}">
      <dgm:prSet/>
      <dgm:spPr/>
      <dgm:t>
        <a:bodyPr/>
        <a:lstStyle/>
        <a:p>
          <a:r>
            <a:rPr lang="el-GR" dirty="0" smtClean="0"/>
            <a:t>Προτεραιότητες (Κεφ.7)</a:t>
          </a:r>
          <a:endParaRPr lang="en-US" dirty="0"/>
        </a:p>
      </dgm:t>
    </dgm:pt>
    <dgm:pt modelId="{94136A58-731B-2746-A844-EE860539FC34}" type="parTrans" cxnId="{F4817835-06EB-114E-86D5-22F3F8BE3DA4}">
      <dgm:prSet/>
      <dgm:spPr/>
      <dgm:t>
        <a:bodyPr/>
        <a:lstStyle/>
        <a:p>
          <a:endParaRPr lang="en-GB"/>
        </a:p>
      </dgm:t>
    </dgm:pt>
    <dgm:pt modelId="{525B9E79-F11E-C84E-B6CA-CDFC3217A514}" type="sibTrans" cxnId="{F4817835-06EB-114E-86D5-22F3F8BE3DA4}">
      <dgm:prSet/>
      <dgm:spPr/>
      <dgm:t>
        <a:bodyPr/>
        <a:lstStyle/>
        <a:p>
          <a:endParaRPr lang="en-GB"/>
        </a:p>
      </dgm:t>
    </dgm:pt>
    <dgm:pt modelId="{18440C56-0746-9E4B-ADA7-54AD0604E015}">
      <dgm:prSet/>
      <dgm:spPr/>
      <dgm:t>
        <a:bodyPr/>
        <a:lstStyle/>
        <a:p>
          <a:r>
            <a:rPr lang="el-GR" dirty="0"/>
            <a:t>Εφαρμογή και </a:t>
          </a:r>
          <a:r>
            <a:rPr lang="el-GR" dirty="0" smtClean="0"/>
            <a:t>παρακολούθηση (Κεφ.7)</a:t>
          </a:r>
          <a:endParaRPr lang="en-US" dirty="0"/>
        </a:p>
      </dgm:t>
    </dgm:pt>
    <dgm:pt modelId="{9227643F-11AF-CC4B-9F9E-6D6BCA4683B9}" type="parTrans" cxnId="{7E02C358-6A0F-AE4D-B360-06B780255F6A}">
      <dgm:prSet/>
      <dgm:spPr/>
      <dgm:t>
        <a:bodyPr/>
        <a:lstStyle/>
        <a:p>
          <a:endParaRPr lang="en-GB"/>
        </a:p>
      </dgm:t>
    </dgm:pt>
    <dgm:pt modelId="{BEA42C16-305F-C94B-9E12-E97CF5A088BB}" type="sibTrans" cxnId="{7E02C358-6A0F-AE4D-B360-06B780255F6A}">
      <dgm:prSet/>
      <dgm:spPr/>
      <dgm:t>
        <a:bodyPr/>
        <a:lstStyle/>
        <a:p>
          <a:endParaRPr lang="en-GB"/>
        </a:p>
      </dgm:t>
    </dgm:pt>
    <dgm:pt modelId="{7B2CB2E8-778C-47DC-B818-15767E3623FE}" type="pres">
      <dgm:prSet presAssocID="{A2496109-B816-4F2C-9D36-8FF39187307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15E08F-F4DA-034B-9F31-BF72449C8FAB}" type="pres">
      <dgm:prSet presAssocID="{4EE51C81-107D-214E-B035-4F612BBAB2BA}" presName="root" presStyleCnt="0"/>
      <dgm:spPr/>
    </dgm:pt>
    <dgm:pt modelId="{193BA569-6DD6-FD44-B305-F998A09CF012}" type="pres">
      <dgm:prSet presAssocID="{4EE51C81-107D-214E-B035-4F612BBAB2BA}" presName="rootComposite" presStyleCnt="0"/>
      <dgm:spPr/>
    </dgm:pt>
    <dgm:pt modelId="{984BB261-B202-CE4A-B24C-5C35D5C61A95}" type="pres">
      <dgm:prSet presAssocID="{4EE51C81-107D-214E-B035-4F612BBAB2BA}" presName="rootText" presStyleLbl="node1" presStyleIdx="0" presStyleCnt="3"/>
      <dgm:spPr/>
      <dgm:t>
        <a:bodyPr/>
        <a:lstStyle/>
        <a:p>
          <a:endParaRPr lang="en-US"/>
        </a:p>
      </dgm:t>
    </dgm:pt>
    <dgm:pt modelId="{4329A86E-2546-F543-A6CE-713BB4FB5271}" type="pres">
      <dgm:prSet presAssocID="{4EE51C81-107D-214E-B035-4F612BBAB2BA}" presName="rootConnector" presStyleLbl="node1" presStyleIdx="0" presStyleCnt="3"/>
      <dgm:spPr/>
      <dgm:t>
        <a:bodyPr/>
        <a:lstStyle/>
        <a:p>
          <a:endParaRPr lang="en-US"/>
        </a:p>
      </dgm:t>
    </dgm:pt>
    <dgm:pt modelId="{F142004D-2494-6B4F-ADA4-9405492E1894}" type="pres">
      <dgm:prSet presAssocID="{4EE51C81-107D-214E-B035-4F612BBAB2BA}" presName="childShape" presStyleCnt="0"/>
      <dgm:spPr/>
    </dgm:pt>
    <dgm:pt modelId="{F7E67139-434E-D243-B009-8C68DA02BD11}" type="pres">
      <dgm:prSet presAssocID="{F2EEAB56-9960-4B89-B228-62E81021BF4B}" presName="Name13" presStyleLbl="parChTrans1D2" presStyleIdx="0" presStyleCnt="9"/>
      <dgm:spPr/>
      <dgm:t>
        <a:bodyPr/>
        <a:lstStyle/>
        <a:p>
          <a:endParaRPr lang="en-US"/>
        </a:p>
      </dgm:t>
    </dgm:pt>
    <dgm:pt modelId="{8379CEC4-C9FF-684F-9DCB-658F4E772089}" type="pres">
      <dgm:prSet presAssocID="{F6742E0F-9C18-47F3-8D93-FB8D7793BB43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A815A-1A3C-0144-8DC5-C1941273FAD4}" type="pres">
      <dgm:prSet presAssocID="{55B5E2CD-2449-45DB-8802-D9E249B63AA8}" presName="Name13" presStyleLbl="parChTrans1D2" presStyleIdx="1" presStyleCnt="9"/>
      <dgm:spPr/>
      <dgm:t>
        <a:bodyPr/>
        <a:lstStyle/>
        <a:p>
          <a:endParaRPr lang="en-US"/>
        </a:p>
      </dgm:t>
    </dgm:pt>
    <dgm:pt modelId="{A607187B-E618-8E4F-AA2F-8E0A63D58A8D}" type="pres">
      <dgm:prSet presAssocID="{DB5BE262-2E91-471F-BB04-18C896B20D35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573DA-8BE9-7641-954E-6B0D6957B0B3}" type="pres">
      <dgm:prSet presAssocID="{4CC87759-ECF8-43BD-8967-AB7CBC61CB4A}" presName="Name13" presStyleLbl="parChTrans1D2" presStyleIdx="2" presStyleCnt="9"/>
      <dgm:spPr/>
      <dgm:t>
        <a:bodyPr/>
        <a:lstStyle/>
        <a:p>
          <a:endParaRPr lang="en-US"/>
        </a:p>
      </dgm:t>
    </dgm:pt>
    <dgm:pt modelId="{616410BE-7AEE-5540-8E3B-C590F8A9AF2C}" type="pres">
      <dgm:prSet presAssocID="{3DD7EC06-A2D2-4F7A-B776-845738F4624C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750DF-85DF-424D-918B-A05D1DE6D901}" type="pres">
      <dgm:prSet presAssocID="{3BFAD081-8952-3F4C-8995-BBC0DD315DE0}" presName="root" presStyleCnt="0"/>
      <dgm:spPr/>
    </dgm:pt>
    <dgm:pt modelId="{600E0285-1754-0740-BBB5-72390CE0A334}" type="pres">
      <dgm:prSet presAssocID="{3BFAD081-8952-3F4C-8995-BBC0DD315DE0}" presName="rootComposite" presStyleCnt="0"/>
      <dgm:spPr/>
    </dgm:pt>
    <dgm:pt modelId="{E1C87D00-92D5-1F4A-9AAB-501864F7269F}" type="pres">
      <dgm:prSet presAssocID="{3BFAD081-8952-3F4C-8995-BBC0DD315DE0}" presName="rootText" presStyleLbl="node1" presStyleIdx="1" presStyleCnt="3"/>
      <dgm:spPr/>
      <dgm:t>
        <a:bodyPr/>
        <a:lstStyle/>
        <a:p>
          <a:endParaRPr lang="en-US"/>
        </a:p>
      </dgm:t>
    </dgm:pt>
    <dgm:pt modelId="{BF365487-0280-9740-AD99-7FE163B4AA29}" type="pres">
      <dgm:prSet presAssocID="{3BFAD081-8952-3F4C-8995-BBC0DD315DE0}" presName="rootConnector" presStyleLbl="node1" presStyleIdx="1" presStyleCnt="3"/>
      <dgm:spPr/>
      <dgm:t>
        <a:bodyPr/>
        <a:lstStyle/>
        <a:p>
          <a:endParaRPr lang="en-US"/>
        </a:p>
      </dgm:t>
    </dgm:pt>
    <dgm:pt modelId="{2D0D6315-3E52-1C44-B263-D4AE87474B1B}" type="pres">
      <dgm:prSet presAssocID="{3BFAD081-8952-3F4C-8995-BBC0DD315DE0}" presName="childShape" presStyleCnt="0"/>
      <dgm:spPr/>
    </dgm:pt>
    <dgm:pt modelId="{832E82EB-CA81-774E-8EA5-30AD91321532}" type="pres">
      <dgm:prSet presAssocID="{80E75412-B56C-3C44-B19F-43CB4A8C28EF}" presName="Name13" presStyleLbl="parChTrans1D2" presStyleIdx="3" presStyleCnt="9"/>
      <dgm:spPr/>
      <dgm:t>
        <a:bodyPr/>
        <a:lstStyle/>
        <a:p>
          <a:endParaRPr lang="en-US"/>
        </a:p>
      </dgm:t>
    </dgm:pt>
    <dgm:pt modelId="{4EAD4749-3BF4-1B4F-BF75-F3CDD0592991}" type="pres">
      <dgm:prSet presAssocID="{08EE5D41-23FC-E747-9FC8-D02F737E4415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AAE83C-C7A8-5142-9763-BF1877A4517C}" type="pres">
      <dgm:prSet presAssocID="{8071C4C9-1037-ED41-AAF9-B7D58CD7ACD7}" presName="Name13" presStyleLbl="parChTrans1D2" presStyleIdx="4" presStyleCnt="9"/>
      <dgm:spPr/>
      <dgm:t>
        <a:bodyPr/>
        <a:lstStyle/>
        <a:p>
          <a:endParaRPr lang="en-US"/>
        </a:p>
      </dgm:t>
    </dgm:pt>
    <dgm:pt modelId="{A0BA9B1F-B833-5841-B1D2-4F5EAF96D9D2}" type="pres">
      <dgm:prSet presAssocID="{1BD9F0FF-33ED-374A-BA30-AC4671D81970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DF31E-1DD1-E24C-8A7F-81035BDB783C}" type="pres">
      <dgm:prSet presAssocID="{4D917F77-04FB-DA44-9835-4604DCB6A6C7}" presName="Name13" presStyleLbl="parChTrans1D2" presStyleIdx="5" presStyleCnt="9"/>
      <dgm:spPr/>
      <dgm:t>
        <a:bodyPr/>
        <a:lstStyle/>
        <a:p>
          <a:endParaRPr lang="en-US"/>
        </a:p>
      </dgm:t>
    </dgm:pt>
    <dgm:pt modelId="{282B7DF9-CBC7-A449-95B9-3DCEC343DC18}" type="pres">
      <dgm:prSet presAssocID="{D9F71CF0-28C1-BB44-BCF7-23E057E96337}" presName="childText" presStyleLbl="bgAcc1" presStyleIdx="5" presStyleCnt="9" custScaleX="1007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051A4-C59D-3B47-A24C-8A5002075F6E}" type="pres">
      <dgm:prSet presAssocID="{9553C29D-4454-C746-956F-569586CA64A4}" presName="root" presStyleCnt="0"/>
      <dgm:spPr/>
    </dgm:pt>
    <dgm:pt modelId="{E6D86E23-B9D4-724B-A7B4-B3316280DEEF}" type="pres">
      <dgm:prSet presAssocID="{9553C29D-4454-C746-956F-569586CA64A4}" presName="rootComposite" presStyleCnt="0"/>
      <dgm:spPr/>
    </dgm:pt>
    <dgm:pt modelId="{470B2EB8-E70F-834D-9563-6CF5C3A28CE4}" type="pres">
      <dgm:prSet presAssocID="{9553C29D-4454-C746-956F-569586CA64A4}" presName="rootText" presStyleLbl="node1" presStyleIdx="2" presStyleCnt="3"/>
      <dgm:spPr/>
      <dgm:t>
        <a:bodyPr/>
        <a:lstStyle/>
        <a:p>
          <a:endParaRPr lang="en-US"/>
        </a:p>
      </dgm:t>
    </dgm:pt>
    <dgm:pt modelId="{61D62204-04A7-5040-8292-ADEE92D89577}" type="pres">
      <dgm:prSet presAssocID="{9553C29D-4454-C746-956F-569586CA64A4}" presName="rootConnector" presStyleLbl="node1" presStyleIdx="2" presStyleCnt="3"/>
      <dgm:spPr/>
      <dgm:t>
        <a:bodyPr/>
        <a:lstStyle/>
        <a:p>
          <a:endParaRPr lang="en-US"/>
        </a:p>
      </dgm:t>
    </dgm:pt>
    <dgm:pt modelId="{1DB2BFB4-CBE4-464E-B914-8A73FBC55E23}" type="pres">
      <dgm:prSet presAssocID="{9553C29D-4454-C746-956F-569586CA64A4}" presName="childShape" presStyleCnt="0"/>
      <dgm:spPr/>
    </dgm:pt>
    <dgm:pt modelId="{96175911-1FE7-524A-B970-11F528AA5F85}" type="pres">
      <dgm:prSet presAssocID="{A2289EB9-FBFC-9440-A48F-C294E1CC7EA3}" presName="Name13" presStyleLbl="parChTrans1D2" presStyleIdx="6" presStyleCnt="9"/>
      <dgm:spPr/>
      <dgm:t>
        <a:bodyPr/>
        <a:lstStyle/>
        <a:p>
          <a:endParaRPr lang="en-US"/>
        </a:p>
      </dgm:t>
    </dgm:pt>
    <dgm:pt modelId="{A0BD8E81-13D4-9046-88CD-4EA4AB82CE56}" type="pres">
      <dgm:prSet presAssocID="{0D13A21E-60E7-0041-A9A5-2504EDB3FA92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35A35-D29C-DF43-B11B-E9CC0C43D433}" type="pres">
      <dgm:prSet presAssocID="{94136A58-731B-2746-A844-EE860539FC34}" presName="Name13" presStyleLbl="parChTrans1D2" presStyleIdx="7" presStyleCnt="9"/>
      <dgm:spPr/>
      <dgm:t>
        <a:bodyPr/>
        <a:lstStyle/>
        <a:p>
          <a:endParaRPr lang="en-US"/>
        </a:p>
      </dgm:t>
    </dgm:pt>
    <dgm:pt modelId="{A8192A6A-5906-0C42-9B28-D21A657D0929}" type="pres">
      <dgm:prSet presAssocID="{9C9180F2-32E2-9541-B9B3-69FCCDD49993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C6E78F-9FC7-654C-BAC3-E14C0078EF3C}" type="pres">
      <dgm:prSet presAssocID="{9227643F-11AF-CC4B-9F9E-6D6BCA4683B9}" presName="Name13" presStyleLbl="parChTrans1D2" presStyleIdx="8" presStyleCnt="9"/>
      <dgm:spPr/>
      <dgm:t>
        <a:bodyPr/>
        <a:lstStyle/>
        <a:p>
          <a:endParaRPr lang="en-US"/>
        </a:p>
      </dgm:t>
    </dgm:pt>
    <dgm:pt modelId="{1D7580D4-C6D4-0042-BD92-410E4F3EF8FA}" type="pres">
      <dgm:prSet presAssocID="{18440C56-0746-9E4B-ADA7-54AD0604E015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EA5AFA-F502-DD49-B12F-E7BFFE7198FA}" type="presOf" srcId="{DB5BE262-2E91-471F-BB04-18C896B20D35}" destId="{A607187B-E618-8E4F-AA2F-8E0A63D58A8D}" srcOrd="0" destOrd="0" presId="urn:microsoft.com/office/officeart/2005/8/layout/hierarchy3"/>
    <dgm:cxn modelId="{77B78BB0-29F3-6F4C-AEF8-E25CD8178158}" type="presOf" srcId="{1BD9F0FF-33ED-374A-BA30-AC4671D81970}" destId="{A0BA9B1F-B833-5841-B1D2-4F5EAF96D9D2}" srcOrd="0" destOrd="0" presId="urn:microsoft.com/office/officeart/2005/8/layout/hierarchy3"/>
    <dgm:cxn modelId="{1B9395DD-1D01-8A44-A165-556EA7EF1103}" type="presOf" srcId="{3BFAD081-8952-3F4C-8995-BBC0DD315DE0}" destId="{E1C87D00-92D5-1F4A-9AAB-501864F7269F}" srcOrd="0" destOrd="0" presId="urn:microsoft.com/office/officeart/2005/8/layout/hierarchy3"/>
    <dgm:cxn modelId="{7E02C358-6A0F-AE4D-B360-06B780255F6A}" srcId="{9553C29D-4454-C746-956F-569586CA64A4}" destId="{18440C56-0746-9E4B-ADA7-54AD0604E015}" srcOrd="2" destOrd="0" parTransId="{9227643F-11AF-CC4B-9F9E-6D6BCA4683B9}" sibTransId="{BEA42C16-305F-C94B-9E12-E97CF5A088BB}"/>
    <dgm:cxn modelId="{D1016072-1FBB-4B72-9631-25824D63C062}" srcId="{4EE51C81-107D-214E-B035-4F612BBAB2BA}" destId="{DB5BE262-2E91-471F-BB04-18C896B20D35}" srcOrd="1" destOrd="0" parTransId="{55B5E2CD-2449-45DB-8802-D9E249B63AA8}" sibTransId="{6122D0D2-8EA9-4A77-B575-E7E41132F135}"/>
    <dgm:cxn modelId="{72C04422-1D25-6E4A-86C8-8EE1EAFCAEEB}" type="presOf" srcId="{8071C4C9-1037-ED41-AAF9-B7D58CD7ACD7}" destId="{77AAE83C-C7A8-5142-9763-BF1877A4517C}" srcOrd="0" destOrd="0" presId="urn:microsoft.com/office/officeart/2005/8/layout/hierarchy3"/>
    <dgm:cxn modelId="{EF51C080-A303-4465-AD17-D6B8C5CE1290}" type="presOf" srcId="{A2496109-B816-4F2C-9D36-8FF391873070}" destId="{7B2CB2E8-778C-47DC-B818-15767E3623FE}" srcOrd="0" destOrd="0" presId="urn:microsoft.com/office/officeart/2005/8/layout/hierarchy3"/>
    <dgm:cxn modelId="{5CFF18DA-5EFF-4F4D-A4C8-33570B0879F0}" srcId="{A2496109-B816-4F2C-9D36-8FF391873070}" destId="{9553C29D-4454-C746-956F-569586CA64A4}" srcOrd="2" destOrd="0" parTransId="{51136433-A2ED-F149-9712-B649789A2F7C}" sibTransId="{69F1AE9D-373E-4D45-B410-9D9E74685545}"/>
    <dgm:cxn modelId="{F801D518-8322-CD49-98B0-E354C038A64D}" type="presOf" srcId="{9C9180F2-32E2-9541-B9B3-69FCCDD49993}" destId="{A8192A6A-5906-0C42-9B28-D21A657D0929}" srcOrd="0" destOrd="0" presId="urn:microsoft.com/office/officeart/2005/8/layout/hierarchy3"/>
    <dgm:cxn modelId="{CDF6F0F4-865D-0543-88AC-F419BF1C0EC6}" srcId="{3BFAD081-8952-3F4C-8995-BBC0DD315DE0}" destId="{D9F71CF0-28C1-BB44-BCF7-23E057E96337}" srcOrd="2" destOrd="0" parTransId="{4D917F77-04FB-DA44-9835-4604DCB6A6C7}" sibTransId="{A2D89562-FEC4-3849-91AF-A02A7431E305}"/>
    <dgm:cxn modelId="{141256AD-3D38-6049-8EBE-451E8345F643}" type="presOf" srcId="{4D917F77-04FB-DA44-9835-4604DCB6A6C7}" destId="{522DF31E-1DD1-E24C-8A7F-81035BDB783C}" srcOrd="0" destOrd="0" presId="urn:microsoft.com/office/officeart/2005/8/layout/hierarchy3"/>
    <dgm:cxn modelId="{7B90153B-5353-BA4F-A1BA-B8BAD072394C}" type="presOf" srcId="{08EE5D41-23FC-E747-9FC8-D02F737E4415}" destId="{4EAD4749-3BF4-1B4F-BF75-F3CDD0592991}" srcOrd="0" destOrd="0" presId="urn:microsoft.com/office/officeart/2005/8/layout/hierarchy3"/>
    <dgm:cxn modelId="{B377EE35-1A7E-4706-9A6B-325ECC507F02}" srcId="{4EE51C81-107D-214E-B035-4F612BBAB2BA}" destId="{F6742E0F-9C18-47F3-8D93-FB8D7793BB43}" srcOrd="0" destOrd="0" parTransId="{F2EEAB56-9960-4B89-B228-62E81021BF4B}" sibTransId="{A0120D92-C7AF-4A78-B3D8-BA3E2F785D6E}"/>
    <dgm:cxn modelId="{586BAEC9-74BC-EE45-B176-5355B98F8842}" type="presOf" srcId="{4CC87759-ECF8-43BD-8967-AB7CBC61CB4A}" destId="{6E4573DA-8BE9-7641-954E-6B0D6957B0B3}" srcOrd="0" destOrd="0" presId="urn:microsoft.com/office/officeart/2005/8/layout/hierarchy3"/>
    <dgm:cxn modelId="{188FD9C3-8FE5-FC40-A289-1D75AE5453E4}" srcId="{A2496109-B816-4F2C-9D36-8FF391873070}" destId="{4EE51C81-107D-214E-B035-4F612BBAB2BA}" srcOrd="0" destOrd="0" parTransId="{37B04BCC-267E-3147-84CB-1434E5DE00BA}" sibTransId="{7F5FDF49-5596-5C46-A80E-8CBE027640D8}"/>
    <dgm:cxn modelId="{384E74CC-4963-534F-9AE8-DB14345C20AA}" srcId="{A2496109-B816-4F2C-9D36-8FF391873070}" destId="{3BFAD081-8952-3F4C-8995-BBC0DD315DE0}" srcOrd="1" destOrd="0" parTransId="{EAD4CD16-8C92-7749-BFF1-8780A77EC85B}" sibTransId="{99E77ED7-344D-414E-B15F-2C203D847BC6}"/>
    <dgm:cxn modelId="{415914A7-76F0-0B40-8043-9E01C992FB22}" type="presOf" srcId="{9227643F-11AF-CC4B-9F9E-6D6BCA4683B9}" destId="{D8C6E78F-9FC7-654C-BAC3-E14C0078EF3C}" srcOrd="0" destOrd="0" presId="urn:microsoft.com/office/officeart/2005/8/layout/hierarchy3"/>
    <dgm:cxn modelId="{D88CEEE3-0267-7E44-BD3B-B0EE4D31F225}" type="presOf" srcId="{3BFAD081-8952-3F4C-8995-BBC0DD315DE0}" destId="{BF365487-0280-9740-AD99-7FE163B4AA29}" srcOrd="1" destOrd="0" presId="urn:microsoft.com/office/officeart/2005/8/layout/hierarchy3"/>
    <dgm:cxn modelId="{7888EB57-A117-4B4F-ACA0-EAD8ABE4F52C}" type="presOf" srcId="{94136A58-731B-2746-A844-EE860539FC34}" destId="{FC935A35-D29C-DF43-B11B-E9CC0C43D433}" srcOrd="0" destOrd="0" presId="urn:microsoft.com/office/officeart/2005/8/layout/hierarchy3"/>
    <dgm:cxn modelId="{5EEC76C4-50D2-6241-98AD-792402BB75BB}" type="presOf" srcId="{F2EEAB56-9960-4B89-B228-62E81021BF4B}" destId="{F7E67139-434E-D243-B009-8C68DA02BD11}" srcOrd="0" destOrd="0" presId="urn:microsoft.com/office/officeart/2005/8/layout/hierarchy3"/>
    <dgm:cxn modelId="{3E5FC53A-83B1-A441-9256-D832BDD7C393}" type="presOf" srcId="{D9F71CF0-28C1-BB44-BCF7-23E057E96337}" destId="{282B7DF9-CBC7-A449-95B9-3DCEC343DC18}" srcOrd="0" destOrd="0" presId="urn:microsoft.com/office/officeart/2005/8/layout/hierarchy3"/>
    <dgm:cxn modelId="{83A199FE-D0C6-44D2-B455-7620CC2A847C}" srcId="{4EE51C81-107D-214E-B035-4F612BBAB2BA}" destId="{3DD7EC06-A2D2-4F7A-B776-845738F4624C}" srcOrd="2" destOrd="0" parTransId="{4CC87759-ECF8-43BD-8967-AB7CBC61CB4A}" sibTransId="{F942E78B-1748-4135-B05D-60449C64CA75}"/>
    <dgm:cxn modelId="{7685F8E1-93EE-454D-A77E-3F742ABF81E9}" type="presOf" srcId="{F6742E0F-9C18-47F3-8D93-FB8D7793BB43}" destId="{8379CEC4-C9FF-684F-9DCB-658F4E772089}" srcOrd="0" destOrd="0" presId="urn:microsoft.com/office/officeart/2005/8/layout/hierarchy3"/>
    <dgm:cxn modelId="{F4817835-06EB-114E-86D5-22F3F8BE3DA4}" srcId="{9553C29D-4454-C746-956F-569586CA64A4}" destId="{9C9180F2-32E2-9541-B9B3-69FCCDD49993}" srcOrd="1" destOrd="0" parTransId="{94136A58-731B-2746-A844-EE860539FC34}" sibTransId="{525B9E79-F11E-C84E-B6CA-CDFC3217A514}"/>
    <dgm:cxn modelId="{DDEAB4FF-75CB-EC4B-AF85-212E37D7C74F}" type="presOf" srcId="{55B5E2CD-2449-45DB-8802-D9E249B63AA8}" destId="{2D4A815A-1A3C-0144-8DC5-C1941273FAD4}" srcOrd="0" destOrd="0" presId="urn:microsoft.com/office/officeart/2005/8/layout/hierarchy3"/>
    <dgm:cxn modelId="{CE56A092-0966-E442-A7B6-7AEE38CD4C07}" type="presOf" srcId="{0D13A21E-60E7-0041-A9A5-2504EDB3FA92}" destId="{A0BD8E81-13D4-9046-88CD-4EA4AB82CE56}" srcOrd="0" destOrd="0" presId="urn:microsoft.com/office/officeart/2005/8/layout/hierarchy3"/>
    <dgm:cxn modelId="{44229D3F-C67C-3D4C-83A2-BF48B354BF08}" type="presOf" srcId="{9553C29D-4454-C746-956F-569586CA64A4}" destId="{61D62204-04A7-5040-8292-ADEE92D89577}" srcOrd="1" destOrd="0" presId="urn:microsoft.com/office/officeart/2005/8/layout/hierarchy3"/>
    <dgm:cxn modelId="{1E024B68-A49E-9548-B4D3-CE266F8189AD}" srcId="{3BFAD081-8952-3F4C-8995-BBC0DD315DE0}" destId="{1BD9F0FF-33ED-374A-BA30-AC4671D81970}" srcOrd="1" destOrd="0" parTransId="{8071C4C9-1037-ED41-AAF9-B7D58CD7ACD7}" sibTransId="{7290AEDF-8855-A540-91EA-BED1F34AC006}"/>
    <dgm:cxn modelId="{DAA1F61E-A91A-C442-8E20-3C82B8C50DED}" type="presOf" srcId="{18440C56-0746-9E4B-ADA7-54AD0604E015}" destId="{1D7580D4-C6D4-0042-BD92-410E4F3EF8FA}" srcOrd="0" destOrd="0" presId="urn:microsoft.com/office/officeart/2005/8/layout/hierarchy3"/>
    <dgm:cxn modelId="{94515F82-CB86-1C4C-8338-406210DACE81}" type="presOf" srcId="{4EE51C81-107D-214E-B035-4F612BBAB2BA}" destId="{4329A86E-2546-F543-A6CE-713BB4FB5271}" srcOrd="1" destOrd="0" presId="urn:microsoft.com/office/officeart/2005/8/layout/hierarchy3"/>
    <dgm:cxn modelId="{E6524301-121B-EE44-8AFE-9DD4B9336250}" type="presOf" srcId="{A2289EB9-FBFC-9440-A48F-C294E1CC7EA3}" destId="{96175911-1FE7-524A-B970-11F528AA5F85}" srcOrd="0" destOrd="0" presId="urn:microsoft.com/office/officeart/2005/8/layout/hierarchy3"/>
    <dgm:cxn modelId="{B55BEA1A-CA40-A946-A7C6-21F30A5479EF}" srcId="{9553C29D-4454-C746-956F-569586CA64A4}" destId="{0D13A21E-60E7-0041-A9A5-2504EDB3FA92}" srcOrd="0" destOrd="0" parTransId="{A2289EB9-FBFC-9440-A48F-C294E1CC7EA3}" sibTransId="{1991FADF-409E-D84A-9FAC-811E028BA962}"/>
    <dgm:cxn modelId="{9EC705E6-1C83-6D41-9171-D360CD0B74CB}" type="presOf" srcId="{80E75412-B56C-3C44-B19F-43CB4A8C28EF}" destId="{832E82EB-CA81-774E-8EA5-30AD91321532}" srcOrd="0" destOrd="0" presId="urn:microsoft.com/office/officeart/2005/8/layout/hierarchy3"/>
    <dgm:cxn modelId="{575437AE-8769-6B48-82F2-FCEBC4416CCF}" type="presOf" srcId="{4EE51C81-107D-214E-B035-4F612BBAB2BA}" destId="{984BB261-B202-CE4A-B24C-5C35D5C61A95}" srcOrd="0" destOrd="0" presId="urn:microsoft.com/office/officeart/2005/8/layout/hierarchy3"/>
    <dgm:cxn modelId="{FF8A1C64-1EC1-344A-B97F-55648A43A849}" srcId="{3BFAD081-8952-3F4C-8995-BBC0DD315DE0}" destId="{08EE5D41-23FC-E747-9FC8-D02F737E4415}" srcOrd="0" destOrd="0" parTransId="{80E75412-B56C-3C44-B19F-43CB4A8C28EF}" sibTransId="{70E481EB-4583-594D-B894-9711FB220974}"/>
    <dgm:cxn modelId="{74786EBC-7198-CD42-BA1D-2BA4F4D004D8}" type="presOf" srcId="{3DD7EC06-A2D2-4F7A-B776-845738F4624C}" destId="{616410BE-7AEE-5540-8E3B-C590F8A9AF2C}" srcOrd="0" destOrd="0" presId="urn:microsoft.com/office/officeart/2005/8/layout/hierarchy3"/>
    <dgm:cxn modelId="{65B9684C-A99E-2643-9F22-AA14BBDC658E}" type="presOf" srcId="{9553C29D-4454-C746-956F-569586CA64A4}" destId="{470B2EB8-E70F-834D-9563-6CF5C3A28CE4}" srcOrd="0" destOrd="0" presId="urn:microsoft.com/office/officeart/2005/8/layout/hierarchy3"/>
    <dgm:cxn modelId="{AF30C891-7C7E-5744-9010-26ED9CA0876C}" type="presParOf" srcId="{7B2CB2E8-778C-47DC-B818-15767E3623FE}" destId="{F915E08F-F4DA-034B-9F31-BF72449C8FAB}" srcOrd="0" destOrd="0" presId="urn:microsoft.com/office/officeart/2005/8/layout/hierarchy3"/>
    <dgm:cxn modelId="{852BA0D8-830F-5443-B4F8-2BC10BF0D39B}" type="presParOf" srcId="{F915E08F-F4DA-034B-9F31-BF72449C8FAB}" destId="{193BA569-6DD6-FD44-B305-F998A09CF012}" srcOrd="0" destOrd="0" presId="urn:microsoft.com/office/officeart/2005/8/layout/hierarchy3"/>
    <dgm:cxn modelId="{58C8D20D-FE2D-0949-81B0-D3083A5C4CA2}" type="presParOf" srcId="{193BA569-6DD6-FD44-B305-F998A09CF012}" destId="{984BB261-B202-CE4A-B24C-5C35D5C61A95}" srcOrd="0" destOrd="0" presId="urn:microsoft.com/office/officeart/2005/8/layout/hierarchy3"/>
    <dgm:cxn modelId="{1B74E664-F624-5F4A-8AAF-64F6B8A4A5F8}" type="presParOf" srcId="{193BA569-6DD6-FD44-B305-F998A09CF012}" destId="{4329A86E-2546-F543-A6CE-713BB4FB5271}" srcOrd="1" destOrd="0" presId="urn:microsoft.com/office/officeart/2005/8/layout/hierarchy3"/>
    <dgm:cxn modelId="{AA18982F-89BF-D048-AC97-D06FB299B5C6}" type="presParOf" srcId="{F915E08F-F4DA-034B-9F31-BF72449C8FAB}" destId="{F142004D-2494-6B4F-ADA4-9405492E1894}" srcOrd="1" destOrd="0" presId="urn:microsoft.com/office/officeart/2005/8/layout/hierarchy3"/>
    <dgm:cxn modelId="{90F1E44E-B906-0849-9B1D-DCFAF5DD07D6}" type="presParOf" srcId="{F142004D-2494-6B4F-ADA4-9405492E1894}" destId="{F7E67139-434E-D243-B009-8C68DA02BD11}" srcOrd="0" destOrd="0" presId="urn:microsoft.com/office/officeart/2005/8/layout/hierarchy3"/>
    <dgm:cxn modelId="{E3CC398A-02DA-D749-AFF9-70AA37D2391A}" type="presParOf" srcId="{F142004D-2494-6B4F-ADA4-9405492E1894}" destId="{8379CEC4-C9FF-684F-9DCB-658F4E772089}" srcOrd="1" destOrd="0" presId="urn:microsoft.com/office/officeart/2005/8/layout/hierarchy3"/>
    <dgm:cxn modelId="{D6EDBB7A-536B-7144-B188-38EB7E10CFFE}" type="presParOf" srcId="{F142004D-2494-6B4F-ADA4-9405492E1894}" destId="{2D4A815A-1A3C-0144-8DC5-C1941273FAD4}" srcOrd="2" destOrd="0" presId="urn:microsoft.com/office/officeart/2005/8/layout/hierarchy3"/>
    <dgm:cxn modelId="{DF7B8932-E59E-6B48-A031-2B5F3338D91B}" type="presParOf" srcId="{F142004D-2494-6B4F-ADA4-9405492E1894}" destId="{A607187B-E618-8E4F-AA2F-8E0A63D58A8D}" srcOrd="3" destOrd="0" presId="urn:microsoft.com/office/officeart/2005/8/layout/hierarchy3"/>
    <dgm:cxn modelId="{89FA60EB-182E-B04B-A6AB-A74996BEE386}" type="presParOf" srcId="{F142004D-2494-6B4F-ADA4-9405492E1894}" destId="{6E4573DA-8BE9-7641-954E-6B0D6957B0B3}" srcOrd="4" destOrd="0" presId="urn:microsoft.com/office/officeart/2005/8/layout/hierarchy3"/>
    <dgm:cxn modelId="{DEFE6117-A62F-7F48-BD80-073028F4927E}" type="presParOf" srcId="{F142004D-2494-6B4F-ADA4-9405492E1894}" destId="{616410BE-7AEE-5540-8E3B-C590F8A9AF2C}" srcOrd="5" destOrd="0" presId="urn:microsoft.com/office/officeart/2005/8/layout/hierarchy3"/>
    <dgm:cxn modelId="{52E9B965-FDF7-8E45-926D-E42920C3EC65}" type="presParOf" srcId="{7B2CB2E8-778C-47DC-B818-15767E3623FE}" destId="{CF8750DF-85DF-424D-918B-A05D1DE6D901}" srcOrd="1" destOrd="0" presId="urn:microsoft.com/office/officeart/2005/8/layout/hierarchy3"/>
    <dgm:cxn modelId="{E23D25D4-7FAF-A745-AFB1-0D03A7169625}" type="presParOf" srcId="{CF8750DF-85DF-424D-918B-A05D1DE6D901}" destId="{600E0285-1754-0740-BBB5-72390CE0A334}" srcOrd="0" destOrd="0" presId="urn:microsoft.com/office/officeart/2005/8/layout/hierarchy3"/>
    <dgm:cxn modelId="{A0A38FA4-B348-0F41-A63B-E6AE35761AB4}" type="presParOf" srcId="{600E0285-1754-0740-BBB5-72390CE0A334}" destId="{E1C87D00-92D5-1F4A-9AAB-501864F7269F}" srcOrd="0" destOrd="0" presId="urn:microsoft.com/office/officeart/2005/8/layout/hierarchy3"/>
    <dgm:cxn modelId="{C4ACA17A-AB76-E742-AB82-8841C46A95B1}" type="presParOf" srcId="{600E0285-1754-0740-BBB5-72390CE0A334}" destId="{BF365487-0280-9740-AD99-7FE163B4AA29}" srcOrd="1" destOrd="0" presId="urn:microsoft.com/office/officeart/2005/8/layout/hierarchy3"/>
    <dgm:cxn modelId="{EC99EFBC-2EF5-334D-B543-348773F665DB}" type="presParOf" srcId="{CF8750DF-85DF-424D-918B-A05D1DE6D901}" destId="{2D0D6315-3E52-1C44-B263-D4AE87474B1B}" srcOrd="1" destOrd="0" presId="urn:microsoft.com/office/officeart/2005/8/layout/hierarchy3"/>
    <dgm:cxn modelId="{7C6A1D86-F79B-2349-8DBD-86FD51DB8AA8}" type="presParOf" srcId="{2D0D6315-3E52-1C44-B263-D4AE87474B1B}" destId="{832E82EB-CA81-774E-8EA5-30AD91321532}" srcOrd="0" destOrd="0" presId="urn:microsoft.com/office/officeart/2005/8/layout/hierarchy3"/>
    <dgm:cxn modelId="{1A5EEAFC-2B3A-1D42-8153-14BD9736A0BD}" type="presParOf" srcId="{2D0D6315-3E52-1C44-B263-D4AE87474B1B}" destId="{4EAD4749-3BF4-1B4F-BF75-F3CDD0592991}" srcOrd="1" destOrd="0" presId="urn:microsoft.com/office/officeart/2005/8/layout/hierarchy3"/>
    <dgm:cxn modelId="{7FC1DD63-1B0F-0447-B35B-BE2688E02C35}" type="presParOf" srcId="{2D0D6315-3E52-1C44-B263-D4AE87474B1B}" destId="{77AAE83C-C7A8-5142-9763-BF1877A4517C}" srcOrd="2" destOrd="0" presId="urn:microsoft.com/office/officeart/2005/8/layout/hierarchy3"/>
    <dgm:cxn modelId="{9892E541-760F-7A4D-B583-FDC47D080C2E}" type="presParOf" srcId="{2D0D6315-3E52-1C44-B263-D4AE87474B1B}" destId="{A0BA9B1F-B833-5841-B1D2-4F5EAF96D9D2}" srcOrd="3" destOrd="0" presId="urn:microsoft.com/office/officeart/2005/8/layout/hierarchy3"/>
    <dgm:cxn modelId="{0449EB7A-9E07-E145-8328-99153B4304F3}" type="presParOf" srcId="{2D0D6315-3E52-1C44-B263-D4AE87474B1B}" destId="{522DF31E-1DD1-E24C-8A7F-81035BDB783C}" srcOrd="4" destOrd="0" presId="urn:microsoft.com/office/officeart/2005/8/layout/hierarchy3"/>
    <dgm:cxn modelId="{E1FD5C09-DB92-214E-9B04-D2F38F7707BE}" type="presParOf" srcId="{2D0D6315-3E52-1C44-B263-D4AE87474B1B}" destId="{282B7DF9-CBC7-A449-95B9-3DCEC343DC18}" srcOrd="5" destOrd="0" presId="urn:microsoft.com/office/officeart/2005/8/layout/hierarchy3"/>
    <dgm:cxn modelId="{BA849344-AFFC-E847-A988-F5A4630592A9}" type="presParOf" srcId="{7B2CB2E8-778C-47DC-B818-15767E3623FE}" destId="{5C9051A4-C59D-3B47-A24C-8A5002075F6E}" srcOrd="2" destOrd="0" presId="urn:microsoft.com/office/officeart/2005/8/layout/hierarchy3"/>
    <dgm:cxn modelId="{DF505303-0908-E547-847F-6EFE29A808AC}" type="presParOf" srcId="{5C9051A4-C59D-3B47-A24C-8A5002075F6E}" destId="{E6D86E23-B9D4-724B-A7B4-B3316280DEEF}" srcOrd="0" destOrd="0" presId="urn:microsoft.com/office/officeart/2005/8/layout/hierarchy3"/>
    <dgm:cxn modelId="{1A11D837-CCD6-5547-B496-E202A87855D8}" type="presParOf" srcId="{E6D86E23-B9D4-724B-A7B4-B3316280DEEF}" destId="{470B2EB8-E70F-834D-9563-6CF5C3A28CE4}" srcOrd="0" destOrd="0" presId="urn:microsoft.com/office/officeart/2005/8/layout/hierarchy3"/>
    <dgm:cxn modelId="{1FE51516-83E1-F849-8A1A-4C28C37CD2EF}" type="presParOf" srcId="{E6D86E23-B9D4-724B-A7B4-B3316280DEEF}" destId="{61D62204-04A7-5040-8292-ADEE92D89577}" srcOrd="1" destOrd="0" presId="urn:microsoft.com/office/officeart/2005/8/layout/hierarchy3"/>
    <dgm:cxn modelId="{5A7DAAFE-0EFD-324B-9E0E-93155E26DFE4}" type="presParOf" srcId="{5C9051A4-C59D-3B47-A24C-8A5002075F6E}" destId="{1DB2BFB4-CBE4-464E-B914-8A73FBC55E23}" srcOrd="1" destOrd="0" presId="urn:microsoft.com/office/officeart/2005/8/layout/hierarchy3"/>
    <dgm:cxn modelId="{5EDC2B61-A77B-CD47-8594-B287C7631CA1}" type="presParOf" srcId="{1DB2BFB4-CBE4-464E-B914-8A73FBC55E23}" destId="{96175911-1FE7-524A-B970-11F528AA5F85}" srcOrd="0" destOrd="0" presId="urn:microsoft.com/office/officeart/2005/8/layout/hierarchy3"/>
    <dgm:cxn modelId="{9EC664DC-8990-A442-920D-4D97B0C6A9D9}" type="presParOf" srcId="{1DB2BFB4-CBE4-464E-B914-8A73FBC55E23}" destId="{A0BD8E81-13D4-9046-88CD-4EA4AB82CE56}" srcOrd="1" destOrd="0" presId="urn:microsoft.com/office/officeart/2005/8/layout/hierarchy3"/>
    <dgm:cxn modelId="{E026CB6B-9A9A-0E4F-8D2A-C1CFBB4A0E06}" type="presParOf" srcId="{1DB2BFB4-CBE4-464E-B914-8A73FBC55E23}" destId="{FC935A35-D29C-DF43-B11B-E9CC0C43D433}" srcOrd="2" destOrd="0" presId="urn:microsoft.com/office/officeart/2005/8/layout/hierarchy3"/>
    <dgm:cxn modelId="{E08777B0-95D3-1542-8873-3226AE21CF7E}" type="presParOf" srcId="{1DB2BFB4-CBE4-464E-B914-8A73FBC55E23}" destId="{A8192A6A-5906-0C42-9B28-D21A657D0929}" srcOrd="3" destOrd="0" presId="urn:microsoft.com/office/officeart/2005/8/layout/hierarchy3"/>
    <dgm:cxn modelId="{F3309D7D-218E-3B43-8A3C-E5BB5BBBBB93}" type="presParOf" srcId="{1DB2BFB4-CBE4-464E-B914-8A73FBC55E23}" destId="{D8C6E78F-9FC7-654C-BAC3-E14C0078EF3C}" srcOrd="4" destOrd="0" presId="urn:microsoft.com/office/officeart/2005/8/layout/hierarchy3"/>
    <dgm:cxn modelId="{A889BE9B-967A-5F46-B286-009EBB310BC8}" type="presParOf" srcId="{1DB2BFB4-CBE4-464E-B914-8A73FBC55E23}" destId="{1D7580D4-C6D4-0042-BD92-410E4F3EF8F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A80D127-60CD-4560-8A3C-3AA96EB6B4C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0DA6D32-B2D7-48EF-8D8F-3612F7379E3C}">
      <dgm:prSet phldrT="[Text]" custT="1"/>
      <dgm:spPr/>
      <dgm:t>
        <a:bodyPr/>
        <a:lstStyle/>
        <a:p>
          <a:r>
            <a:rPr lang="en-US" sz="1600" b="1" dirty="0" smtClean="0"/>
            <a:t>A</a:t>
          </a:r>
          <a:r>
            <a:rPr lang="el-GR" sz="1600" b="1" dirty="0" smtClean="0"/>
            <a:t>ξιοπιστία</a:t>
          </a:r>
          <a:endParaRPr lang="el-GR" sz="1600" b="1" dirty="0"/>
        </a:p>
      </dgm:t>
    </dgm:pt>
    <dgm:pt modelId="{AEF1E004-9905-47A2-955E-D4AE17048293}" type="parTrans" cxnId="{853063B2-A3D0-4701-B944-E529518650D8}">
      <dgm:prSet/>
      <dgm:spPr/>
      <dgm:t>
        <a:bodyPr/>
        <a:lstStyle/>
        <a:p>
          <a:endParaRPr lang="el-GR"/>
        </a:p>
      </dgm:t>
    </dgm:pt>
    <dgm:pt modelId="{E5A42124-62E3-4782-8A6A-9BFDC4234D17}" type="sibTrans" cxnId="{853063B2-A3D0-4701-B944-E529518650D8}">
      <dgm:prSet/>
      <dgm:spPr/>
      <dgm:t>
        <a:bodyPr/>
        <a:lstStyle/>
        <a:p>
          <a:endParaRPr lang="el-GR"/>
        </a:p>
      </dgm:t>
    </dgm:pt>
    <dgm:pt modelId="{C29F14A0-18BA-4695-962A-495908B40A3C}">
      <dgm:prSet phldrT="[Text]" custT="1"/>
      <dgm:spPr/>
      <dgm:t>
        <a:bodyPr/>
        <a:lstStyle/>
        <a:p>
          <a:r>
            <a:rPr lang="el-GR" sz="1600" b="1" dirty="0"/>
            <a:t>Συνέπεια στο ύψος δημοσίων δαπανών και εσόδων</a:t>
          </a:r>
        </a:p>
      </dgm:t>
    </dgm:pt>
    <dgm:pt modelId="{1059DA1E-9379-4717-96FE-688913983E06}" type="parTrans" cxnId="{B133D7A6-DB83-4969-AFB9-C4C1C684F55A}">
      <dgm:prSet/>
      <dgm:spPr/>
      <dgm:t>
        <a:bodyPr/>
        <a:lstStyle/>
        <a:p>
          <a:endParaRPr lang="el-GR"/>
        </a:p>
      </dgm:t>
    </dgm:pt>
    <dgm:pt modelId="{6829DD72-C929-43EB-A591-1BDF84B603CD}" type="sibTrans" cxnId="{B133D7A6-DB83-4969-AFB9-C4C1C684F55A}">
      <dgm:prSet/>
      <dgm:spPr/>
      <dgm:t>
        <a:bodyPr/>
        <a:lstStyle/>
        <a:p>
          <a:endParaRPr lang="el-GR"/>
        </a:p>
      </dgm:t>
    </dgm:pt>
    <dgm:pt modelId="{1F798687-04C8-442E-881F-6F63D3FB6EBC}">
      <dgm:prSet phldrT="[Text]" custT="1"/>
      <dgm:spPr/>
      <dgm:t>
        <a:bodyPr/>
        <a:lstStyle/>
        <a:p>
          <a:r>
            <a:rPr lang="el-GR" sz="1600" b="1" dirty="0"/>
            <a:t>Δημοσιονομικό μείγμα </a:t>
          </a:r>
          <a:r>
            <a:rPr lang="el-GR" sz="1600" b="1" dirty="0" smtClean="0"/>
            <a:t>που </a:t>
          </a:r>
          <a:r>
            <a:rPr lang="el-GR" sz="1600" b="1" dirty="0"/>
            <a:t>στηρίζει το αναπτυξιακό υπόδειγμα</a:t>
          </a:r>
        </a:p>
      </dgm:t>
    </dgm:pt>
    <dgm:pt modelId="{85984035-FBBC-4225-9FF1-85C059E35CB1}" type="parTrans" cxnId="{FE70C350-127A-4AF5-9DBF-E488F784C3BA}">
      <dgm:prSet/>
      <dgm:spPr/>
      <dgm:t>
        <a:bodyPr/>
        <a:lstStyle/>
        <a:p>
          <a:endParaRPr lang="el-GR"/>
        </a:p>
      </dgm:t>
    </dgm:pt>
    <dgm:pt modelId="{AADD4033-CAF2-4EE9-841B-9A79C4EA047E}" type="sibTrans" cxnId="{FE70C350-127A-4AF5-9DBF-E488F784C3BA}">
      <dgm:prSet/>
      <dgm:spPr/>
      <dgm:t>
        <a:bodyPr/>
        <a:lstStyle/>
        <a:p>
          <a:endParaRPr lang="el-GR"/>
        </a:p>
      </dgm:t>
    </dgm:pt>
    <dgm:pt modelId="{6A726438-B498-4646-A9B7-938497A6216A}">
      <dgm:prSet phldrT="[Text]" custT="1"/>
      <dgm:spPr/>
      <dgm:t>
        <a:bodyPr/>
        <a:lstStyle/>
        <a:p>
          <a:pPr>
            <a:buFont typeface="Symbol" panose="05050102010706020507" pitchFamily="18" charset="2"/>
            <a:buNone/>
          </a:pPr>
          <a:r>
            <a:rPr lang="el-GR" sz="1600" b="1" dirty="0"/>
            <a:t>Αξιοποίηση Ευρωπαϊκών μέτρων στήριξης της ανάκαμψης</a:t>
          </a:r>
        </a:p>
      </dgm:t>
    </dgm:pt>
    <dgm:pt modelId="{1297EE56-A16D-4624-9592-4AA169A23614}" type="parTrans" cxnId="{33098394-DB64-41EA-88F5-C6B9172A22CB}">
      <dgm:prSet/>
      <dgm:spPr/>
      <dgm:t>
        <a:bodyPr/>
        <a:lstStyle/>
        <a:p>
          <a:endParaRPr lang="el-GR"/>
        </a:p>
      </dgm:t>
    </dgm:pt>
    <dgm:pt modelId="{FBD7D33B-7257-41E9-825E-1340F01077F8}" type="sibTrans" cxnId="{33098394-DB64-41EA-88F5-C6B9172A22CB}">
      <dgm:prSet/>
      <dgm:spPr/>
      <dgm:t>
        <a:bodyPr/>
        <a:lstStyle/>
        <a:p>
          <a:endParaRPr lang="el-GR"/>
        </a:p>
      </dgm:t>
    </dgm:pt>
    <dgm:pt modelId="{80135E36-65EE-4DEB-8B04-CDB7ACEDE329}">
      <dgm:prSet phldrT="[Text]" custT="1"/>
      <dgm:spPr/>
      <dgm:t>
        <a:bodyPr/>
        <a:lstStyle/>
        <a:p>
          <a:r>
            <a: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l-GR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Έσοδα: </a:t>
          </a:r>
          <a:r>
            <a: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διεύρυνση της φορολογικής βάσης έτσι ώστε να κατανεμηθούν δικαιότερα τα βάρη, με στοχευμένα κίνητρα για ηλεκτρονικές πληρωμές, σε αντιδιαστολή με την υπέρμετρα επιβαρυμένη φορολογικά μισθωτή εργασία</a:t>
          </a:r>
          <a:endParaRPr lang="en-US" sz="1600" dirty="0"/>
        </a:p>
      </dgm:t>
    </dgm:pt>
    <dgm:pt modelId="{C4E431B8-33AB-4545-BA92-9D2FEED36996}" type="parTrans" cxnId="{9E6A19E7-6262-492A-8EC7-523914DDBCB0}">
      <dgm:prSet/>
      <dgm:spPr/>
      <dgm:t>
        <a:bodyPr/>
        <a:lstStyle/>
        <a:p>
          <a:endParaRPr lang="en-US"/>
        </a:p>
      </dgm:t>
    </dgm:pt>
    <dgm:pt modelId="{AF0FC556-C9D7-4100-B931-6C8BF082537C}" type="sibTrans" cxnId="{9E6A19E7-6262-492A-8EC7-523914DDBCB0}">
      <dgm:prSet/>
      <dgm:spPr/>
      <dgm:t>
        <a:bodyPr/>
        <a:lstStyle/>
        <a:p>
          <a:endParaRPr lang="en-US"/>
        </a:p>
      </dgm:t>
    </dgm:pt>
    <dgm:pt modelId="{DA7ADE5E-6A5A-4031-BC83-B117C8C50540}">
      <dgm:prSet phldrT="[Text]" custT="1"/>
      <dgm:spPr/>
      <dgm:t>
        <a:bodyPr/>
        <a:lstStyle/>
        <a:p>
          <a:r>
            <a:rPr lang="el-GR" sz="1600" smtClean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Μεσοπρόθεσμα ήπια πτωτική τροχιά δημοσίου χρέους</a:t>
          </a:r>
          <a:endParaRPr lang="el-GR" sz="1600" dirty="0">
            <a:latin typeface="+mn-lt"/>
          </a:endParaRPr>
        </a:p>
      </dgm:t>
    </dgm:pt>
    <dgm:pt modelId="{F7E70751-864F-4A9F-963C-62005C4DDAB3}" type="parTrans" cxnId="{03585F4E-CE4B-4FBC-BFB5-820AFF5CAA52}">
      <dgm:prSet/>
      <dgm:spPr/>
      <dgm:t>
        <a:bodyPr/>
        <a:lstStyle/>
        <a:p>
          <a:endParaRPr lang="en-US"/>
        </a:p>
      </dgm:t>
    </dgm:pt>
    <dgm:pt modelId="{8F0FDEA4-51BA-4C8F-9D11-B46925AA0027}" type="sibTrans" cxnId="{03585F4E-CE4B-4FBC-BFB5-820AFF5CAA52}">
      <dgm:prSet/>
      <dgm:spPr/>
      <dgm:t>
        <a:bodyPr/>
        <a:lstStyle/>
        <a:p>
          <a:endParaRPr lang="en-US"/>
        </a:p>
      </dgm:t>
    </dgm:pt>
    <dgm:pt modelId="{6554B868-E6EF-4D53-9C15-C358E9005228}">
      <dgm:prSet phldrT="[Text]" custT="1"/>
      <dgm:spPr/>
      <dgm:t>
        <a:bodyPr/>
        <a:lstStyle/>
        <a:p>
          <a:r>
            <a:rPr lang="el-GR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Δαπάνες</a:t>
          </a:r>
          <a:r>
            <a: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: ενίσχυση του ΠΔΕ, ειδικά με ισχυρή αναπτυξιακή επίδραση, σε αντιδιαστολή με γενικές λειτουργικές ή συνταξιοδοτικές δαπάνες, αλλαγή προτεραιοτήτων για την απασχόληση στον δημόσιο τομέα</a:t>
          </a:r>
          <a:endParaRPr lang="en-US" sz="1600" dirty="0"/>
        </a:p>
      </dgm:t>
    </dgm:pt>
    <dgm:pt modelId="{3BE2D146-28F2-41EB-B73B-AB5A09972F42}" type="sibTrans" cxnId="{99C3BAB8-BCD8-4F3E-B214-7CEF788A82BA}">
      <dgm:prSet/>
      <dgm:spPr/>
      <dgm:t>
        <a:bodyPr/>
        <a:lstStyle/>
        <a:p>
          <a:endParaRPr lang="en-US"/>
        </a:p>
      </dgm:t>
    </dgm:pt>
    <dgm:pt modelId="{1E8C8890-D72E-4189-B9E7-8099552311FF}" type="parTrans" cxnId="{99C3BAB8-BCD8-4F3E-B214-7CEF788A82BA}">
      <dgm:prSet/>
      <dgm:spPr/>
      <dgm:t>
        <a:bodyPr/>
        <a:lstStyle/>
        <a:p>
          <a:endParaRPr lang="en-US"/>
        </a:p>
      </dgm:t>
    </dgm:pt>
    <dgm:pt modelId="{C02EF63D-6078-42F7-8A36-EB8992A21A1E}">
      <dgm:prSet phldrT="[Text]"/>
      <dgm:spPr/>
      <dgm:t>
        <a:bodyPr/>
        <a:lstStyle/>
        <a:p>
          <a:endParaRPr lang="en-US" sz="1300" dirty="0"/>
        </a:p>
      </dgm:t>
    </dgm:pt>
    <dgm:pt modelId="{C753FF2C-B539-4CA1-BAB0-4D76720528BD}" type="parTrans" cxnId="{07D47E4C-4396-4233-A48A-8B96633F3489}">
      <dgm:prSet/>
      <dgm:spPr/>
      <dgm:t>
        <a:bodyPr/>
        <a:lstStyle/>
        <a:p>
          <a:endParaRPr lang="en-GB"/>
        </a:p>
      </dgm:t>
    </dgm:pt>
    <dgm:pt modelId="{F93A0981-DE8C-4685-B307-A29E3D73708D}" type="sibTrans" cxnId="{07D47E4C-4396-4233-A48A-8B96633F3489}">
      <dgm:prSet/>
      <dgm:spPr/>
      <dgm:t>
        <a:bodyPr/>
        <a:lstStyle/>
        <a:p>
          <a:endParaRPr lang="en-GB"/>
        </a:p>
      </dgm:t>
    </dgm:pt>
    <dgm:pt modelId="{372A98B6-62A6-457B-A9D4-A510CE7C8156}">
      <dgm:prSet phldrT="[Text]" custT="1"/>
      <dgm:spPr/>
      <dgm:t>
        <a:bodyPr/>
        <a:lstStyle/>
        <a:p>
          <a:r>
            <a: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Βραχυπρόθεσμα, δημιουργείται </a:t>
          </a:r>
          <a:r>
            <a:rPr lang="el-GR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δημοσιονομικός χώρος</a:t>
          </a:r>
          <a:r>
            <a: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που είναι κρίσιμο να αξιοποιηθεί με υψηλό αναπτυξιακό πολλαπλασιαστή</a:t>
          </a:r>
          <a:r>
            <a:rPr lang="el-GR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GB" sz="900" dirty="0"/>
        </a:p>
      </dgm:t>
    </dgm:pt>
    <dgm:pt modelId="{C2A13143-BBE5-4FB3-9C72-5A5C1EAB79C1}" type="parTrans" cxnId="{0CA62466-679F-40C3-9B16-9E03C5501611}">
      <dgm:prSet/>
      <dgm:spPr/>
      <dgm:t>
        <a:bodyPr/>
        <a:lstStyle/>
        <a:p>
          <a:endParaRPr lang="en-GB"/>
        </a:p>
      </dgm:t>
    </dgm:pt>
    <dgm:pt modelId="{D75CE1E8-729E-463C-B7A4-2D05758261F0}" type="sibTrans" cxnId="{0CA62466-679F-40C3-9B16-9E03C5501611}">
      <dgm:prSet/>
      <dgm:spPr/>
      <dgm:t>
        <a:bodyPr/>
        <a:lstStyle/>
        <a:p>
          <a:endParaRPr lang="en-GB"/>
        </a:p>
      </dgm:t>
    </dgm:pt>
    <dgm:pt modelId="{42D4A9EC-BB07-4A24-9D16-9736BA8303F2}">
      <dgm:prSet phldrT="[Text]" custT="1"/>
      <dgm:spPr/>
      <dgm:t>
        <a:bodyPr/>
        <a:lstStyle/>
        <a:p>
          <a:endParaRPr lang="el-GR" sz="1600" b="1" dirty="0"/>
        </a:p>
      </dgm:t>
    </dgm:pt>
    <dgm:pt modelId="{4601276F-535D-4E03-97BC-36468B84F94F}" type="parTrans" cxnId="{163022D9-200B-4F3C-A187-431751C17779}">
      <dgm:prSet/>
      <dgm:spPr/>
      <dgm:t>
        <a:bodyPr/>
        <a:lstStyle/>
        <a:p>
          <a:endParaRPr lang="en-GB"/>
        </a:p>
      </dgm:t>
    </dgm:pt>
    <dgm:pt modelId="{885AD9D1-9FDF-419C-96BC-888DFC11DB12}" type="sibTrans" cxnId="{163022D9-200B-4F3C-A187-431751C17779}">
      <dgm:prSet/>
      <dgm:spPr/>
      <dgm:t>
        <a:bodyPr/>
        <a:lstStyle/>
        <a:p>
          <a:endParaRPr lang="en-GB"/>
        </a:p>
      </dgm:t>
    </dgm:pt>
    <dgm:pt modelId="{B1090006-6C35-4156-832C-EA5EDDB96F95}">
      <dgm:prSet phldrT="[Text]" custT="1"/>
      <dgm:spPr/>
      <dgm:t>
        <a:bodyPr/>
        <a:lstStyle/>
        <a:p>
          <a:endParaRPr lang="en-GB" sz="900" dirty="0"/>
        </a:p>
      </dgm:t>
    </dgm:pt>
    <dgm:pt modelId="{F889ED66-3313-42F5-A8D3-5C29ECAA78B5}" type="parTrans" cxnId="{A5FACC8D-BC16-4BE2-B31F-86A1D645A60F}">
      <dgm:prSet/>
      <dgm:spPr/>
      <dgm:t>
        <a:bodyPr/>
        <a:lstStyle/>
        <a:p>
          <a:endParaRPr lang="en-GB"/>
        </a:p>
      </dgm:t>
    </dgm:pt>
    <dgm:pt modelId="{502BC4FE-7BCA-4492-BD1C-2114AF17FFF4}" type="sibTrans" cxnId="{A5FACC8D-BC16-4BE2-B31F-86A1D645A60F}">
      <dgm:prSet/>
      <dgm:spPr/>
      <dgm:t>
        <a:bodyPr/>
        <a:lstStyle/>
        <a:p>
          <a:endParaRPr lang="en-GB"/>
        </a:p>
      </dgm:t>
    </dgm:pt>
    <dgm:pt modelId="{CA414DED-661A-4E6C-A267-E2CF123188BD}">
      <dgm:prSet phldrT="[Text]" custT="1"/>
      <dgm:spPr/>
      <dgm:t>
        <a:bodyPr/>
        <a:lstStyle/>
        <a:p>
          <a:r>
            <a:rPr lang="el-GR" sz="1600" dirty="0" smtClean="0">
              <a:latin typeface="+mn-lt"/>
            </a:rPr>
            <a:t>Μακροπρόθεσμα </a:t>
          </a:r>
          <a:r>
            <a:rPr lang="el-GR" sz="1600" b="1" dirty="0" smtClean="0">
              <a:latin typeface="+mn-lt"/>
            </a:rPr>
            <a:t>συστηματικά, αλλά ήπια και ρεαλιστικά πρωτογενή πλεονάσματα</a:t>
          </a:r>
          <a:r>
            <a:rPr lang="el-GR" sz="1600" dirty="0" smtClean="0">
              <a:latin typeface="+mn-lt"/>
            </a:rPr>
            <a:t>, με βαθμό ευελιξίας</a:t>
          </a:r>
          <a:endParaRPr lang="el-GR" sz="1600" dirty="0">
            <a:latin typeface="+mn-lt"/>
          </a:endParaRPr>
        </a:p>
      </dgm:t>
    </dgm:pt>
    <dgm:pt modelId="{BA735E97-8E83-4443-B382-2D8124BAFB5A}" type="sibTrans" cxnId="{80E52942-233B-492D-9705-84A8ECB10C33}">
      <dgm:prSet/>
      <dgm:spPr/>
      <dgm:t>
        <a:bodyPr/>
        <a:lstStyle/>
        <a:p>
          <a:endParaRPr lang="en-GB"/>
        </a:p>
      </dgm:t>
    </dgm:pt>
    <dgm:pt modelId="{F82B25AF-8A9E-4AE9-AC17-316633D011F4}" type="parTrans" cxnId="{80E52942-233B-492D-9705-84A8ECB10C33}">
      <dgm:prSet/>
      <dgm:spPr/>
      <dgm:t>
        <a:bodyPr/>
        <a:lstStyle/>
        <a:p>
          <a:endParaRPr lang="en-GB"/>
        </a:p>
      </dgm:t>
    </dgm:pt>
    <dgm:pt modelId="{BD384DA3-CCA0-4CA1-8953-08A9CF47472F}">
      <dgm:prSet phldrT="[Text]" custT="1"/>
      <dgm:spPr/>
      <dgm:t>
        <a:bodyPr/>
        <a:lstStyle/>
        <a:p>
          <a:r>
            <a:rPr lang="el-G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Μεσοπρόθεσμα </a:t>
          </a:r>
          <a:r>
            <a:rPr lang="el-GR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αύξηση τους με χαμηλότερο ρυθμό από το ΑΕΠ</a:t>
          </a:r>
          <a:endParaRPr lang="el-GR" sz="1600" b="1" dirty="0"/>
        </a:p>
      </dgm:t>
    </dgm:pt>
    <dgm:pt modelId="{326F0B01-5E00-4770-A945-1E2CCBC0FD80}" type="sibTrans" cxnId="{5E3E6E45-5F9F-490F-BAF6-5FEA07A59C32}">
      <dgm:prSet/>
      <dgm:spPr/>
      <dgm:t>
        <a:bodyPr/>
        <a:lstStyle/>
        <a:p>
          <a:endParaRPr lang="el-GR"/>
        </a:p>
      </dgm:t>
    </dgm:pt>
    <dgm:pt modelId="{44E7F1A5-0720-4C98-85E7-0FD0CD9B3175}" type="parTrans" cxnId="{5E3E6E45-5F9F-490F-BAF6-5FEA07A59C32}">
      <dgm:prSet/>
      <dgm:spPr/>
      <dgm:t>
        <a:bodyPr/>
        <a:lstStyle/>
        <a:p>
          <a:endParaRPr lang="el-GR"/>
        </a:p>
      </dgm:t>
    </dgm:pt>
    <dgm:pt modelId="{2FD70828-8ED4-438F-8CDD-5F98E18EBA51}">
      <dgm:prSet phldrT="[Text]" custT="1"/>
      <dgm:spPr/>
      <dgm:t>
        <a:bodyPr/>
        <a:lstStyle/>
        <a:p>
          <a:endParaRPr lang="el-GR" sz="1600" dirty="0">
            <a:latin typeface="+mn-lt"/>
          </a:endParaRPr>
        </a:p>
      </dgm:t>
    </dgm:pt>
    <dgm:pt modelId="{4C2CFFED-B774-42A5-9CF8-C2B12907CF46}" type="parTrans" cxnId="{9C487016-2182-408C-9C51-61D7D150F66C}">
      <dgm:prSet/>
      <dgm:spPr/>
    </dgm:pt>
    <dgm:pt modelId="{337D2B3C-3968-40F5-9DF3-70CC68CED805}" type="sibTrans" cxnId="{9C487016-2182-408C-9C51-61D7D150F66C}">
      <dgm:prSet/>
      <dgm:spPr/>
    </dgm:pt>
    <dgm:pt modelId="{EE1E310D-6BDB-4F2C-84BF-3CE116E2B89C}" type="pres">
      <dgm:prSet presAssocID="{DA80D127-60CD-4560-8A3C-3AA96EB6B4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BFB6CF-71FE-4656-B8D1-50CFDC7808FC}" type="pres">
      <dgm:prSet presAssocID="{20DA6D32-B2D7-48EF-8D8F-3612F7379E3C}" presName="parentLin" presStyleCnt="0"/>
      <dgm:spPr/>
      <dgm:t>
        <a:bodyPr/>
        <a:lstStyle/>
        <a:p>
          <a:endParaRPr lang="en-GB"/>
        </a:p>
      </dgm:t>
    </dgm:pt>
    <dgm:pt modelId="{799802A6-5A2E-4E26-A2FB-86D837D59431}" type="pres">
      <dgm:prSet presAssocID="{20DA6D32-B2D7-48EF-8D8F-3612F7379E3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0E74443-B4FA-4DB0-8E79-21A384737559}" type="pres">
      <dgm:prSet presAssocID="{20DA6D32-B2D7-48EF-8D8F-3612F7379E3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E804A-8C50-4545-A6FE-35154A4E5956}" type="pres">
      <dgm:prSet presAssocID="{20DA6D32-B2D7-48EF-8D8F-3612F7379E3C}" presName="negativeSpace" presStyleCnt="0"/>
      <dgm:spPr/>
      <dgm:t>
        <a:bodyPr/>
        <a:lstStyle/>
        <a:p>
          <a:endParaRPr lang="en-GB"/>
        </a:p>
      </dgm:t>
    </dgm:pt>
    <dgm:pt modelId="{5414D547-47F5-4DEF-8F3F-24A1D938FF84}" type="pres">
      <dgm:prSet presAssocID="{20DA6D32-B2D7-48EF-8D8F-3612F7379E3C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F14F7-FFC1-462D-B1F3-DE372FC893F5}" type="pres">
      <dgm:prSet presAssocID="{E5A42124-62E3-4782-8A6A-9BFDC4234D17}" presName="spaceBetweenRectangles" presStyleCnt="0"/>
      <dgm:spPr/>
      <dgm:t>
        <a:bodyPr/>
        <a:lstStyle/>
        <a:p>
          <a:endParaRPr lang="en-GB"/>
        </a:p>
      </dgm:t>
    </dgm:pt>
    <dgm:pt modelId="{2ED3503E-326A-4B3A-AEA8-CE8AB4380583}" type="pres">
      <dgm:prSet presAssocID="{C29F14A0-18BA-4695-962A-495908B40A3C}" presName="parentLin" presStyleCnt="0"/>
      <dgm:spPr/>
      <dgm:t>
        <a:bodyPr/>
        <a:lstStyle/>
        <a:p>
          <a:endParaRPr lang="en-GB"/>
        </a:p>
      </dgm:t>
    </dgm:pt>
    <dgm:pt modelId="{C37AC42F-37E2-4642-A7BC-3133AF81690D}" type="pres">
      <dgm:prSet presAssocID="{C29F14A0-18BA-4695-962A-495908B40A3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D5203FD-B14F-49CA-AEC7-465FC6C52975}" type="pres">
      <dgm:prSet presAssocID="{C29F14A0-18BA-4695-962A-495908B40A3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99CE0E-C54C-4DF3-B37F-BBCDBFFE2D0C}" type="pres">
      <dgm:prSet presAssocID="{C29F14A0-18BA-4695-962A-495908B40A3C}" presName="negativeSpace" presStyleCnt="0"/>
      <dgm:spPr/>
      <dgm:t>
        <a:bodyPr/>
        <a:lstStyle/>
        <a:p>
          <a:endParaRPr lang="en-GB"/>
        </a:p>
      </dgm:t>
    </dgm:pt>
    <dgm:pt modelId="{3EDE2CA5-78EF-4D44-9DB6-593F911B1E6C}" type="pres">
      <dgm:prSet presAssocID="{C29F14A0-18BA-4695-962A-495908B40A3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07115-F761-4ACB-8510-500CC425E8B7}" type="pres">
      <dgm:prSet presAssocID="{6829DD72-C929-43EB-A591-1BDF84B603CD}" presName="spaceBetweenRectangles" presStyleCnt="0"/>
      <dgm:spPr/>
      <dgm:t>
        <a:bodyPr/>
        <a:lstStyle/>
        <a:p>
          <a:endParaRPr lang="en-GB"/>
        </a:p>
      </dgm:t>
    </dgm:pt>
    <dgm:pt modelId="{8CAAD1AC-66CE-4237-B102-7A313F9EC3F6}" type="pres">
      <dgm:prSet presAssocID="{1F798687-04C8-442E-881F-6F63D3FB6EBC}" presName="parentLin" presStyleCnt="0"/>
      <dgm:spPr/>
      <dgm:t>
        <a:bodyPr/>
        <a:lstStyle/>
        <a:p>
          <a:endParaRPr lang="en-GB"/>
        </a:p>
      </dgm:t>
    </dgm:pt>
    <dgm:pt modelId="{1BD767B3-D3DB-4688-BC0B-3A7E3ACA7853}" type="pres">
      <dgm:prSet presAssocID="{1F798687-04C8-442E-881F-6F63D3FB6EBC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8FD97B75-0FFA-47E5-A39A-AD2FEB18D74E}" type="pres">
      <dgm:prSet presAssocID="{1F798687-04C8-442E-881F-6F63D3FB6EBC}" presName="parentText" presStyleLbl="node1" presStyleIdx="2" presStyleCnt="4" custLinFactNeighborX="14719" custLinFactNeighborY="100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545FAB-CB4C-41C9-8CD7-5A1B3DD44494}" type="pres">
      <dgm:prSet presAssocID="{1F798687-04C8-442E-881F-6F63D3FB6EBC}" presName="negativeSpace" presStyleCnt="0"/>
      <dgm:spPr/>
      <dgm:t>
        <a:bodyPr/>
        <a:lstStyle/>
        <a:p>
          <a:endParaRPr lang="en-GB"/>
        </a:p>
      </dgm:t>
    </dgm:pt>
    <dgm:pt modelId="{7430DE4B-A8BC-4BA6-8ED9-D0ED2A2EEDC0}" type="pres">
      <dgm:prSet presAssocID="{1F798687-04C8-442E-881F-6F63D3FB6EBC}" presName="childText" presStyleLbl="conFgAcc1" presStyleIdx="2" presStyleCnt="4" custScaleY="94260" custLinFactY="-1572" custLinFactNeighborX="-1192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C2DB0-FCE7-4A1A-B16E-80CA1D6931C5}" type="pres">
      <dgm:prSet presAssocID="{AADD4033-CAF2-4EE9-841B-9A79C4EA047E}" presName="spaceBetweenRectangles" presStyleCnt="0"/>
      <dgm:spPr/>
      <dgm:t>
        <a:bodyPr/>
        <a:lstStyle/>
        <a:p>
          <a:endParaRPr lang="en-GB"/>
        </a:p>
      </dgm:t>
    </dgm:pt>
    <dgm:pt modelId="{4C8B8F02-C124-405A-9B21-1DD81D21695F}" type="pres">
      <dgm:prSet presAssocID="{6A726438-B498-4646-A9B7-938497A6216A}" presName="parentLin" presStyleCnt="0"/>
      <dgm:spPr/>
      <dgm:t>
        <a:bodyPr/>
        <a:lstStyle/>
        <a:p>
          <a:endParaRPr lang="en-GB"/>
        </a:p>
      </dgm:t>
    </dgm:pt>
    <dgm:pt modelId="{E66C185E-EFF8-45C1-A2A7-41845C7D8857}" type="pres">
      <dgm:prSet presAssocID="{6A726438-B498-4646-A9B7-938497A6216A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E621C21D-88EB-4F15-919A-9B2413F000BC}" type="pres">
      <dgm:prSet presAssocID="{6A726438-B498-4646-A9B7-938497A6216A}" presName="parentText" presStyleLbl="node1" presStyleIdx="3" presStyleCnt="4" custLinFactNeighborY="-121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3479A-4791-4A0F-B46B-DEFC0AD3F705}" type="pres">
      <dgm:prSet presAssocID="{6A726438-B498-4646-A9B7-938497A6216A}" presName="negativeSpace" presStyleCnt="0"/>
      <dgm:spPr/>
      <dgm:t>
        <a:bodyPr/>
        <a:lstStyle/>
        <a:p>
          <a:endParaRPr lang="en-GB"/>
        </a:p>
      </dgm:t>
    </dgm:pt>
    <dgm:pt modelId="{990FDDE8-7BD9-4F13-A8E2-4FE3040DE033}" type="pres">
      <dgm:prSet presAssocID="{6A726438-B498-4646-A9B7-938497A6216A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E52942-233B-492D-9705-84A8ECB10C33}" srcId="{20DA6D32-B2D7-48EF-8D8F-3612F7379E3C}" destId="{CA414DED-661A-4E6C-A267-E2CF123188BD}" srcOrd="1" destOrd="0" parTransId="{F82B25AF-8A9E-4AE9-AC17-316633D011F4}" sibTransId="{BA735E97-8E83-4443-B382-2D8124BAFB5A}"/>
    <dgm:cxn modelId="{5E3E6E45-5F9F-490F-BAF6-5FEA07A59C32}" srcId="{C29F14A0-18BA-4695-962A-495908B40A3C}" destId="{BD384DA3-CCA0-4CA1-8953-08A9CF47472F}" srcOrd="1" destOrd="0" parTransId="{44E7F1A5-0720-4C98-85E7-0FD0CD9B3175}" sibTransId="{326F0B01-5E00-4770-A945-1E2CCBC0FD80}"/>
    <dgm:cxn modelId="{07D47E4C-4396-4233-A48A-8B96633F3489}" srcId="{1F798687-04C8-442E-881F-6F63D3FB6EBC}" destId="{C02EF63D-6078-42F7-8A36-EB8992A21A1E}" srcOrd="0" destOrd="0" parTransId="{C753FF2C-B539-4CA1-BAB0-4D76720528BD}" sibTransId="{F93A0981-DE8C-4685-B307-A29E3D73708D}"/>
    <dgm:cxn modelId="{0CA62466-679F-40C3-9B16-9E03C5501611}" srcId="{6A726438-B498-4646-A9B7-938497A6216A}" destId="{372A98B6-62A6-457B-A9D4-A510CE7C8156}" srcOrd="1" destOrd="0" parTransId="{C2A13143-BBE5-4FB3-9C72-5A5C1EAB79C1}" sibTransId="{D75CE1E8-729E-463C-B7A4-2D05758261F0}"/>
    <dgm:cxn modelId="{E866E4E2-9C9F-4141-BB18-556A96982F79}" type="presOf" srcId="{1F798687-04C8-442E-881F-6F63D3FB6EBC}" destId="{1BD767B3-D3DB-4688-BC0B-3A7E3ACA7853}" srcOrd="0" destOrd="0" presId="urn:microsoft.com/office/officeart/2005/8/layout/list1"/>
    <dgm:cxn modelId="{853063B2-A3D0-4701-B944-E529518650D8}" srcId="{DA80D127-60CD-4560-8A3C-3AA96EB6B4C1}" destId="{20DA6D32-B2D7-48EF-8D8F-3612F7379E3C}" srcOrd="0" destOrd="0" parTransId="{AEF1E004-9905-47A2-955E-D4AE17048293}" sibTransId="{E5A42124-62E3-4782-8A6A-9BFDC4234D17}"/>
    <dgm:cxn modelId="{FFD7F32A-F59D-4210-83B6-9887FBA1CCDB}" type="presOf" srcId="{B1090006-6C35-4156-832C-EA5EDDB96F95}" destId="{990FDDE8-7BD9-4F13-A8E2-4FE3040DE033}" srcOrd="0" destOrd="0" presId="urn:microsoft.com/office/officeart/2005/8/layout/list1"/>
    <dgm:cxn modelId="{CA27122D-716F-4F82-AB60-615670A0207F}" type="presOf" srcId="{C29F14A0-18BA-4695-962A-495908B40A3C}" destId="{DD5203FD-B14F-49CA-AEC7-465FC6C52975}" srcOrd="1" destOrd="0" presId="urn:microsoft.com/office/officeart/2005/8/layout/list1"/>
    <dgm:cxn modelId="{E7010403-1E5F-4098-AE5B-A078CBBBEC35}" type="presOf" srcId="{6A726438-B498-4646-A9B7-938497A6216A}" destId="{E66C185E-EFF8-45C1-A2A7-41845C7D8857}" srcOrd="0" destOrd="0" presId="urn:microsoft.com/office/officeart/2005/8/layout/list1"/>
    <dgm:cxn modelId="{F68F6810-14C3-4B11-BDF7-2A9E9B7D0853}" type="presOf" srcId="{C02EF63D-6078-42F7-8A36-EB8992A21A1E}" destId="{7430DE4B-A8BC-4BA6-8ED9-D0ED2A2EEDC0}" srcOrd="0" destOrd="0" presId="urn:microsoft.com/office/officeart/2005/8/layout/list1"/>
    <dgm:cxn modelId="{59F19977-4144-444F-BFED-E3AEFEF4F4E5}" type="presOf" srcId="{6554B868-E6EF-4D53-9C15-C358E9005228}" destId="{7430DE4B-A8BC-4BA6-8ED9-D0ED2A2EEDC0}" srcOrd="0" destOrd="1" presId="urn:microsoft.com/office/officeart/2005/8/layout/list1"/>
    <dgm:cxn modelId="{4F62115A-BDF4-4589-BCFB-73E84248471B}" type="presOf" srcId="{20DA6D32-B2D7-48EF-8D8F-3612F7379E3C}" destId="{799802A6-5A2E-4E26-A2FB-86D837D59431}" srcOrd="0" destOrd="0" presId="urn:microsoft.com/office/officeart/2005/8/layout/list1"/>
    <dgm:cxn modelId="{B133D7A6-DB83-4969-AFB9-C4C1C684F55A}" srcId="{DA80D127-60CD-4560-8A3C-3AA96EB6B4C1}" destId="{C29F14A0-18BA-4695-962A-495908B40A3C}" srcOrd="1" destOrd="0" parTransId="{1059DA1E-9379-4717-96FE-688913983E06}" sibTransId="{6829DD72-C929-43EB-A591-1BDF84B603CD}"/>
    <dgm:cxn modelId="{BCC548C7-A772-4FCF-9358-81D41030EE3C}" type="presOf" srcId="{DA80D127-60CD-4560-8A3C-3AA96EB6B4C1}" destId="{EE1E310D-6BDB-4F2C-84BF-3CE116E2B89C}" srcOrd="0" destOrd="0" presId="urn:microsoft.com/office/officeart/2005/8/layout/list1"/>
    <dgm:cxn modelId="{17D12C4E-B185-4BAD-8FD0-75CFE3872F5B}" type="presOf" srcId="{C29F14A0-18BA-4695-962A-495908B40A3C}" destId="{C37AC42F-37E2-4642-A7BC-3133AF81690D}" srcOrd="0" destOrd="0" presId="urn:microsoft.com/office/officeart/2005/8/layout/list1"/>
    <dgm:cxn modelId="{18802D0A-043B-4F5B-90CD-0C46903DF887}" type="presOf" srcId="{6A726438-B498-4646-A9B7-938497A6216A}" destId="{E621C21D-88EB-4F15-919A-9B2413F000BC}" srcOrd="1" destOrd="0" presId="urn:microsoft.com/office/officeart/2005/8/layout/list1"/>
    <dgm:cxn modelId="{5380D201-593A-42D4-B00E-7EBD1FE74FE9}" type="presOf" srcId="{80135E36-65EE-4DEB-8B04-CDB7ACEDE329}" destId="{7430DE4B-A8BC-4BA6-8ED9-D0ED2A2EEDC0}" srcOrd="0" destOrd="2" presId="urn:microsoft.com/office/officeart/2005/8/layout/list1"/>
    <dgm:cxn modelId="{FE70C350-127A-4AF5-9DBF-E488F784C3BA}" srcId="{DA80D127-60CD-4560-8A3C-3AA96EB6B4C1}" destId="{1F798687-04C8-442E-881F-6F63D3FB6EBC}" srcOrd="2" destOrd="0" parTransId="{85984035-FBBC-4225-9FF1-85C059E35CB1}" sibTransId="{AADD4033-CAF2-4EE9-841B-9A79C4EA047E}"/>
    <dgm:cxn modelId="{99C3BAB8-BCD8-4F3E-B214-7CEF788A82BA}" srcId="{1F798687-04C8-442E-881F-6F63D3FB6EBC}" destId="{6554B868-E6EF-4D53-9C15-C358E9005228}" srcOrd="1" destOrd="0" parTransId="{1E8C8890-D72E-4189-B9E7-8099552311FF}" sibTransId="{3BE2D146-28F2-41EB-B73B-AB5A09972F42}"/>
    <dgm:cxn modelId="{33098394-DB64-41EA-88F5-C6B9172A22CB}" srcId="{DA80D127-60CD-4560-8A3C-3AA96EB6B4C1}" destId="{6A726438-B498-4646-A9B7-938497A6216A}" srcOrd="3" destOrd="0" parTransId="{1297EE56-A16D-4624-9592-4AA169A23614}" sibTransId="{FBD7D33B-7257-41E9-825E-1340F01077F8}"/>
    <dgm:cxn modelId="{E4DA7E33-F5BD-4E8D-8CD4-BD96343691DA}" type="presOf" srcId="{1F798687-04C8-442E-881F-6F63D3FB6EBC}" destId="{8FD97B75-0FFA-47E5-A39A-AD2FEB18D74E}" srcOrd="1" destOrd="0" presId="urn:microsoft.com/office/officeart/2005/8/layout/list1"/>
    <dgm:cxn modelId="{248F6853-1ECD-4E7A-B5FF-3716FD9055AE}" type="presOf" srcId="{20DA6D32-B2D7-48EF-8D8F-3612F7379E3C}" destId="{90E74443-B4FA-4DB0-8E79-21A384737559}" srcOrd="1" destOrd="0" presId="urn:microsoft.com/office/officeart/2005/8/layout/list1"/>
    <dgm:cxn modelId="{B92EFE79-C6AE-4CFF-81F1-81ECB5F131C0}" type="presOf" srcId="{372A98B6-62A6-457B-A9D4-A510CE7C8156}" destId="{990FDDE8-7BD9-4F13-A8E2-4FE3040DE033}" srcOrd="0" destOrd="1" presId="urn:microsoft.com/office/officeart/2005/8/layout/list1"/>
    <dgm:cxn modelId="{9C487016-2182-408C-9C51-61D7D150F66C}" srcId="{20DA6D32-B2D7-48EF-8D8F-3612F7379E3C}" destId="{2FD70828-8ED4-438F-8CDD-5F98E18EBA51}" srcOrd="0" destOrd="0" parTransId="{4C2CFFED-B774-42A5-9CF8-C2B12907CF46}" sibTransId="{337D2B3C-3968-40F5-9DF3-70CC68CED805}"/>
    <dgm:cxn modelId="{6D7CBF78-BC27-400B-BBCB-1238F50C8361}" type="presOf" srcId="{2FD70828-8ED4-438F-8CDD-5F98E18EBA51}" destId="{5414D547-47F5-4DEF-8F3F-24A1D938FF84}" srcOrd="0" destOrd="0" presId="urn:microsoft.com/office/officeart/2005/8/layout/list1"/>
    <dgm:cxn modelId="{163022D9-200B-4F3C-A187-431751C17779}" srcId="{C29F14A0-18BA-4695-962A-495908B40A3C}" destId="{42D4A9EC-BB07-4A24-9D16-9736BA8303F2}" srcOrd="0" destOrd="0" parTransId="{4601276F-535D-4E03-97BC-36468B84F94F}" sibTransId="{885AD9D1-9FDF-419C-96BC-888DFC11DB12}"/>
    <dgm:cxn modelId="{8000CAC7-9DB7-4111-A450-380AF9132B8D}" type="presOf" srcId="{CA414DED-661A-4E6C-A267-E2CF123188BD}" destId="{5414D547-47F5-4DEF-8F3F-24A1D938FF84}" srcOrd="0" destOrd="1" presId="urn:microsoft.com/office/officeart/2005/8/layout/list1"/>
    <dgm:cxn modelId="{03585F4E-CE4B-4FBC-BFB5-820AFF5CAA52}" srcId="{20DA6D32-B2D7-48EF-8D8F-3612F7379E3C}" destId="{DA7ADE5E-6A5A-4031-BC83-B117C8C50540}" srcOrd="2" destOrd="0" parTransId="{F7E70751-864F-4A9F-963C-62005C4DDAB3}" sibTransId="{8F0FDEA4-51BA-4C8F-9D11-B46925AA0027}"/>
    <dgm:cxn modelId="{D8A399C7-D3FC-4E98-9A85-157890B9BA9E}" type="presOf" srcId="{BD384DA3-CCA0-4CA1-8953-08A9CF47472F}" destId="{3EDE2CA5-78EF-4D44-9DB6-593F911B1E6C}" srcOrd="0" destOrd="1" presId="urn:microsoft.com/office/officeart/2005/8/layout/list1"/>
    <dgm:cxn modelId="{A5FACC8D-BC16-4BE2-B31F-86A1D645A60F}" srcId="{6A726438-B498-4646-A9B7-938497A6216A}" destId="{B1090006-6C35-4156-832C-EA5EDDB96F95}" srcOrd="0" destOrd="0" parTransId="{F889ED66-3313-42F5-A8D3-5C29ECAA78B5}" sibTransId="{502BC4FE-7BCA-4492-BD1C-2114AF17FFF4}"/>
    <dgm:cxn modelId="{22CA1D49-420A-4911-80B6-820EC7DB6FCC}" type="presOf" srcId="{DA7ADE5E-6A5A-4031-BC83-B117C8C50540}" destId="{5414D547-47F5-4DEF-8F3F-24A1D938FF84}" srcOrd="0" destOrd="2" presId="urn:microsoft.com/office/officeart/2005/8/layout/list1"/>
    <dgm:cxn modelId="{A9C2D83E-2EDB-432D-BEAA-DF7F3C38E9EE}" type="presOf" srcId="{42D4A9EC-BB07-4A24-9D16-9736BA8303F2}" destId="{3EDE2CA5-78EF-4D44-9DB6-593F911B1E6C}" srcOrd="0" destOrd="0" presId="urn:microsoft.com/office/officeart/2005/8/layout/list1"/>
    <dgm:cxn modelId="{9E6A19E7-6262-492A-8EC7-523914DDBCB0}" srcId="{1F798687-04C8-442E-881F-6F63D3FB6EBC}" destId="{80135E36-65EE-4DEB-8B04-CDB7ACEDE329}" srcOrd="2" destOrd="0" parTransId="{C4E431B8-33AB-4545-BA92-9D2FEED36996}" sibTransId="{AF0FC556-C9D7-4100-B931-6C8BF082537C}"/>
    <dgm:cxn modelId="{B5AD22AF-0770-44B4-AD7D-F774765D8886}" type="presParOf" srcId="{EE1E310D-6BDB-4F2C-84BF-3CE116E2B89C}" destId="{BBBFB6CF-71FE-4656-B8D1-50CFDC7808FC}" srcOrd="0" destOrd="0" presId="urn:microsoft.com/office/officeart/2005/8/layout/list1"/>
    <dgm:cxn modelId="{5E5AAB1C-9B04-4A35-832A-9C31A6647B9F}" type="presParOf" srcId="{BBBFB6CF-71FE-4656-B8D1-50CFDC7808FC}" destId="{799802A6-5A2E-4E26-A2FB-86D837D59431}" srcOrd="0" destOrd="0" presId="urn:microsoft.com/office/officeart/2005/8/layout/list1"/>
    <dgm:cxn modelId="{26C5FC4F-BB7F-47A7-B7B9-E10766B6F1D5}" type="presParOf" srcId="{BBBFB6CF-71FE-4656-B8D1-50CFDC7808FC}" destId="{90E74443-B4FA-4DB0-8E79-21A384737559}" srcOrd="1" destOrd="0" presId="urn:microsoft.com/office/officeart/2005/8/layout/list1"/>
    <dgm:cxn modelId="{78725942-3606-4C61-BC68-567FFC78EFDA}" type="presParOf" srcId="{EE1E310D-6BDB-4F2C-84BF-3CE116E2B89C}" destId="{CE9E804A-8C50-4545-A6FE-35154A4E5956}" srcOrd="1" destOrd="0" presId="urn:microsoft.com/office/officeart/2005/8/layout/list1"/>
    <dgm:cxn modelId="{61CA261D-6F32-43C6-A960-3A4F71A15475}" type="presParOf" srcId="{EE1E310D-6BDB-4F2C-84BF-3CE116E2B89C}" destId="{5414D547-47F5-4DEF-8F3F-24A1D938FF84}" srcOrd="2" destOrd="0" presId="urn:microsoft.com/office/officeart/2005/8/layout/list1"/>
    <dgm:cxn modelId="{CAA3F1AC-B560-4AF0-A1F6-5B232017C368}" type="presParOf" srcId="{EE1E310D-6BDB-4F2C-84BF-3CE116E2B89C}" destId="{C73F14F7-FFC1-462D-B1F3-DE372FC893F5}" srcOrd="3" destOrd="0" presId="urn:microsoft.com/office/officeart/2005/8/layout/list1"/>
    <dgm:cxn modelId="{1911D915-6C01-4560-92DF-A7A3DEFCD7CA}" type="presParOf" srcId="{EE1E310D-6BDB-4F2C-84BF-3CE116E2B89C}" destId="{2ED3503E-326A-4B3A-AEA8-CE8AB4380583}" srcOrd="4" destOrd="0" presId="urn:microsoft.com/office/officeart/2005/8/layout/list1"/>
    <dgm:cxn modelId="{F0A484D2-B393-4710-A3F6-9CC265DC9BE6}" type="presParOf" srcId="{2ED3503E-326A-4B3A-AEA8-CE8AB4380583}" destId="{C37AC42F-37E2-4642-A7BC-3133AF81690D}" srcOrd="0" destOrd="0" presId="urn:microsoft.com/office/officeart/2005/8/layout/list1"/>
    <dgm:cxn modelId="{BB590D7D-8633-4BD3-AE2A-4E3074F09371}" type="presParOf" srcId="{2ED3503E-326A-4B3A-AEA8-CE8AB4380583}" destId="{DD5203FD-B14F-49CA-AEC7-465FC6C52975}" srcOrd="1" destOrd="0" presId="urn:microsoft.com/office/officeart/2005/8/layout/list1"/>
    <dgm:cxn modelId="{1949B3D9-341D-43CC-A4CA-16928FA57E27}" type="presParOf" srcId="{EE1E310D-6BDB-4F2C-84BF-3CE116E2B89C}" destId="{D799CE0E-C54C-4DF3-B37F-BBCDBFFE2D0C}" srcOrd="5" destOrd="0" presId="urn:microsoft.com/office/officeart/2005/8/layout/list1"/>
    <dgm:cxn modelId="{83717011-8C3B-4366-A995-5DF06AB67FDE}" type="presParOf" srcId="{EE1E310D-6BDB-4F2C-84BF-3CE116E2B89C}" destId="{3EDE2CA5-78EF-4D44-9DB6-593F911B1E6C}" srcOrd="6" destOrd="0" presId="urn:microsoft.com/office/officeart/2005/8/layout/list1"/>
    <dgm:cxn modelId="{6EC39618-07CE-4D4A-B256-4C6E8B6DC72E}" type="presParOf" srcId="{EE1E310D-6BDB-4F2C-84BF-3CE116E2B89C}" destId="{A3F07115-F761-4ACB-8510-500CC425E8B7}" srcOrd="7" destOrd="0" presId="urn:microsoft.com/office/officeart/2005/8/layout/list1"/>
    <dgm:cxn modelId="{36E18066-9F3E-4E57-933A-90105E09C313}" type="presParOf" srcId="{EE1E310D-6BDB-4F2C-84BF-3CE116E2B89C}" destId="{8CAAD1AC-66CE-4237-B102-7A313F9EC3F6}" srcOrd="8" destOrd="0" presId="urn:microsoft.com/office/officeart/2005/8/layout/list1"/>
    <dgm:cxn modelId="{D9003316-6C12-4797-87F4-75B825232B04}" type="presParOf" srcId="{8CAAD1AC-66CE-4237-B102-7A313F9EC3F6}" destId="{1BD767B3-D3DB-4688-BC0B-3A7E3ACA7853}" srcOrd="0" destOrd="0" presId="urn:microsoft.com/office/officeart/2005/8/layout/list1"/>
    <dgm:cxn modelId="{7D415F5D-8369-47E7-B888-50B804C66083}" type="presParOf" srcId="{8CAAD1AC-66CE-4237-B102-7A313F9EC3F6}" destId="{8FD97B75-0FFA-47E5-A39A-AD2FEB18D74E}" srcOrd="1" destOrd="0" presId="urn:microsoft.com/office/officeart/2005/8/layout/list1"/>
    <dgm:cxn modelId="{647EAA8F-80C0-431E-B600-6B69ADDD5CCF}" type="presParOf" srcId="{EE1E310D-6BDB-4F2C-84BF-3CE116E2B89C}" destId="{BC545FAB-CB4C-41C9-8CD7-5A1B3DD44494}" srcOrd="9" destOrd="0" presId="urn:microsoft.com/office/officeart/2005/8/layout/list1"/>
    <dgm:cxn modelId="{3C9A8262-F796-4DDE-9C4F-FDF1B6CD51E0}" type="presParOf" srcId="{EE1E310D-6BDB-4F2C-84BF-3CE116E2B89C}" destId="{7430DE4B-A8BC-4BA6-8ED9-D0ED2A2EEDC0}" srcOrd="10" destOrd="0" presId="urn:microsoft.com/office/officeart/2005/8/layout/list1"/>
    <dgm:cxn modelId="{756D3679-B33C-4AF3-B370-BD6330323443}" type="presParOf" srcId="{EE1E310D-6BDB-4F2C-84BF-3CE116E2B89C}" destId="{C71C2DB0-FCE7-4A1A-B16E-80CA1D6931C5}" srcOrd="11" destOrd="0" presId="urn:microsoft.com/office/officeart/2005/8/layout/list1"/>
    <dgm:cxn modelId="{9D4CDC49-AA97-47AB-9272-182011DE0A99}" type="presParOf" srcId="{EE1E310D-6BDB-4F2C-84BF-3CE116E2B89C}" destId="{4C8B8F02-C124-405A-9B21-1DD81D21695F}" srcOrd="12" destOrd="0" presId="urn:microsoft.com/office/officeart/2005/8/layout/list1"/>
    <dgm:cxn modelId="{9271CD4C-BA12-49C8-A902-7093F71FB0DD}" type="presParOf" srcId="{4C8B8F02-C124-405A-9B21-1DD81D21695F}" destId="{E66C185E-EFF8-45C1-A2A7-41845C7D8857}" srcOrd="0" destOrd="0" presId="urn:microsoft.com/office/officeart/2005/8/layout/list1"/>
    <dgm:cxn modelId="{229B5163-0A4C-4399-9476-DF001438D5C0}" type="presParOf" srcId="{4C8B8F02-C124-405A-9B21-1DD81D21695F}" destId="{E621C21D-88EB-4F15-919A-9B2413F000BC}" srcOrd="1" destOrd="0" presId="urn:microsoft.com/office/officeart/2005/8/layout/list1"/>
    <dgm:cxn modelId="{6F746BE6-0E5C-4C20-AD0D-62198D2467A8}" type="presParOf" srcId="{EE1E310D-6BDB-4F2C-84BF-3CE116E2B89C}" destId="{6633479A-4791-4A0F-B46B-DEFC0AD3F705}" srcOrd="13" destOrd="0" presId="urn:microsoft.com/office/officeart/2005/8/layout/list1"/>
    <dgm:cxn modelId="{B0459AA2-55B0-406C-8173-9005E5E28C62}" type="presParOf" srcId="{EE1E310D-6BDB-4F2C-84BF-3CE116E2B89C}" destId="{990FDDE8-7BD9-4F13-A8E2-4FE3040DE03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BB9AECE-F8EE-CE44-B733-C733330ADE5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105737-A60E-B84C-9D3C-4C9BC05FB9D0}">
      <dgm:prSet/>
      <dgm:spPr/>
      <dgm:t>
        <a:bodyPr/>
        <a:lstStyle/>
        <a:p>
          <a:r>
            <a:rPr lang="el-GR" b="1" dirty="0"/>
            <a:t>Κεφάλαιο </a:t>
          </a:r>
          <a:r>
            <a:rPr lang="el-GR" b="1" dirty="0">
              <a:sym typeface="Wingdings" pitchFamily="2" charset="2"/>
            </a:rPr>
            <a:t></a:t>
          </a:r>
          <a:r>
            <a:rPr lang="el-GR" b="1" dirty="0"/>
            <a:t> Προϊόντα </a:t>
          </a:r>
          <a:r>
            <a:rPr lang="el-GR" b="1" dirty="0">
              <a:sym typeface="Wingdings" pitchFamily="2" charset="2"/>
            </a:rPr>
            <a:t></a:t>
          </a:r>
          <a:r>
            <a:rPr lang="el-GR" b="1" dirty="0"/>
            <a:t> Εργασία</a:t>
          </a:r>
          <a:endParaRPr lang="x-none" b="1" dirty="0"/>
        </a:p>
      </dgm:t>
    </dgm:pt>
    <dgm:pt modelId="{FE2576DF-006F-0642-B525-DE03EDBA73DC}" type="parTrans" cxnId="{8B75648B-ABB7-1243-86EA-EDF081FCA599}">
      <dgm:prSet/>
      <dgm:spPr/>
      <dgm:t>
        <a:bodyPr/>
        <a:lstStyle/>
        <a:p>
          <a:endParaRPr lang="en-GB"/>
        </a:p>
      </dgm:t>
    </dgm:pt>
    <dgm:pt modelId="{2F0B5F0B-183A-1C4E-A134-0DFC42C636EA}" type="sibTrans" cxnId="{8B75648B-ABB7-1243-86EA-EDF081FCA599}">
      <dgm:prSet/>
      <dgm:spPr/>
      <dgm:t>
        <a:bodyPr/>
        <a:lstStyle/>
        <a:p>
          <a:endParaRPr lang="en-GB"/>
        </a:p>
      </dgm:t>
    </dgm:pt>
    <dgm:pt modelId="{65D94ACA-CC08-734F-99E8-ABFCFB18D3B0}">
      <dgm:prSet custT="1"/>
      <dgm:spPr/>
      <dgm:t>
        <a:bodyPr/>
        <a:lstStyle/>
        <a:p>
          <a:r>
            <a:rPr lang="el-GR" sz="1900" dirty="0" smtClean="0"/>
            <a:t>Παρεμβάσεις στην </a:t>
          </a:r>
          <a:r>
            <a:rPr lang="el-GR" sz="1900" dirty="0"/>
            <a:t>αγορά </a:t>
          </a:r>
          <a:r>
            <a:rPr lang="el-GR" sz="1900" dirty="0" smtClean="0"/>
            <a:t>εργασίας είναι πιο αποτελεσματικές </a:t>
          </a:r>
          <a:r>
            <a:rPr lang="el-GR" sz="1900" dirty="0"/>
            <a:t>αν έχει προηγηθεί μείωση των εμποδίων εισόδου στις αγορές προϊόντων.</a:t>
          </a:r>
          <a:endParaRPr lang="x-none" sz="1900" dirty="0"/>
        </a:p>
      </dgm:t>
    </dgm:pt>
    <dgm:pt modelId="{0B56567C-4265-9D4D-9CDD-3A3C153BD8C1}" type="parTrans" cxnId="{AD84646F-ABC5-824B-96C2-8B64A7302103}">
      <dgm:prSet/>
      <dgm:spPr/>
      <dgm:t>
        <a:bodyPr/>
        <a:lstStyle/>
        <a:p>
          <a:endParaRPr lang="en-GB"/>
        </a:p>
      </dgm:t>
    </dgm:pt>
    <dgm:pt modelId="{58592688-F0CC-0C49-9604-90D8C722F65C}" type="sibTrans" cxnId="{AD84646F-ABC5-824B-96C2-8B64A7302103}">
      <dgm:prSet/>
      <dgm:spPr/>
      <dgm:t>
        <a:bodyPr/>
        <a:lstStyle/>
        <a:p>
          <a:endParaRPr lang="en-GB"/>
        </a:p>
      </dgm:t>
    </dgm:pt>
    <dgm:pt modelId="{2E87BC44-B9FD-5E42-AF1F-A41AFE1A1C8C}">
      <dgm:prSet custT="1"/>
      <dgm:spPr/>
      <dgm:t>
        <a:bodyPr/>
        <a:lstStyle/>
        <a:p>
          <a:r>
            <a:rPr lang="el-GR" sz="1600" dirty="0" smtClean="0"/>
            <a:t>Η εύρεση </a:t>
          </a:r>
          <a:r>
            <a:rPr lang="el-GR" sz="1600" dirty="0"/>
            <a:t>εργασίας </a:t>
          </a:r>
          <a:r>
            <a:rPr lang="el-GR" sz="1600" dirty="0" smtClean="0"/>
            <a:t>είναι ευκολότερη σε </a:t>
          </a:r>
          <a:r>
            <a:rPr lang="el-GR" sz="1600" dirty="0"/>
            <a:t>μια πιο δυναμική οικονομία (χαμηλότερα εμπόδια εισόδου).</a:t>
          </a:r>
          <a:endParaRPr lang="x-none" sz="1600" dirty="0"/>
        </a:p>
      </dgm:t>
    </dgm:pt>
    <dgm:pt modelId="{CF9BD4F8-3B87-0044-A4FA-9D2F7A2213CB}" type="parTrans" cxnId="{EBCAE161-E141-C640-B11E-450F8AD74F13}">
      <dgm:prSet/>
      <dgm:spPr/>
      <dgm:t>
        <a:bodyPr/>
        <a:lstStyle/>
        <a:p>
          <a:endParaRPr lang="en-GB"/>
        </a:p>
      </dgm:t>
    </dgm:pt>
    <dgm:pt modelId="{AD7EFC56-1708-1545-BE4A-915DDDBB5C69}" type="sibTrans" cxnId="{EBCAE161-E141-C640-B11E-450F8AD74F13}">
      <dgm:prSet/>
      <dgm:spPr/>
      <dgm:t>
        <a:bodyPr/>
        <a:lstStyle/>
        <a:p>
          <a:endParaRPr lang="en-GB"/>
        </a:p>
      </dgm:t>
    </dgm:pt>
    <dgm:pt modelId="{6470B64A-7857-3F43-BFD9-B44E10287C32}">
      <dgm:prSet custT="1"/>
      <dgm:spPr/>
      <dgm:t>
        <a:bodyPr/>
        <a:lstStyle/>
        <a:p>
          <a:r>
            <a:rPr lang="el-GR" sz="1900" dirty="0" smtClean="0"/>
            <a:t>Η μείωση </a:t>
          </a:r>
          <a:r>
            <a:rPr lang="el-GR" sz="1900" dirty="0"/>
            <a:t>εμποδίων εισόδου στις αγορές </a:t>
          </a:r>
          <a:r>
            <a:rPr lang="el-GR" sz="1900" dirty="0" smtClean="0"/>
            <a:t>προϊόντων είναι πιο αποτελεσματική </a:t>
          </a:r>
          <a:r>
            <a:rPr lang="el-GR" sz="1900" dirty="0"/>
            <a:t>αν έχουν προηγηθεί βελτιώσεις στις αγορές κεφαλαίου.</a:t>
          </a:r>
          <a:endParaRPr lang="x-none" sz="1900" dirty="0"/>
        </a:p>
      </dgm:t>
    </dgm:pt>
    <dgm:pt modelId="{DAC0614B-D622-F643-84B8-5923A5EAC58D}" type="parTrans" cxnId="{9BFD5AD7-C488-744E-BE4B-AF0721B95C5C}">
      <dgm:prSet/>
      <dgm:spPr/>
      <dgm:t>
        <a:bodyPr/>
        <a:lstStyle/>
        <a:p>
          <a:endParaRPr lang="en-GB"/>
        </a:p>
      </dgm:t>
    </dgm:pt>
    <dgm:pt modelId="{9C8D6A8E-9A3C-3C4E-8006-9335D1CEE6B6}" type="sibTrans" cxnId="{9BFD5AD7-C488-744E-BE4B-AF0721B95C5C}">
      <dgm:prSet/>
      <dgm:spPr/>
      <dgm:t>
        <a:bodyPr/>
        <a:lstStyle/>
        <a:p>
          <a:endParaRPr lang="en-GB"/>
        </a:p>
      </dgm:t>
    </dgm:pt>
    <dgm:pt modelId="{02EF616D-A52C-924B-91C7-938EE9AE7C20}">
      <dgm:prSet custT="1"/>
      <dgm:spPr/>
      <dgm:t>
        <a:bodyPr/>
        <a:lstStyle/>
        <a:p>
          <a:r>
            <a:rPr lang="el-GR" sz="1600" dirty="0"/>
            <a:t>Επέκταση της παραγωγής και είσοδος νέων επιχειρήσεων </a:t>
          </a:r>
          <a:r>
            <a:rPr lang="el-GR" sz="1600" dirty="0" smtClean="0"/>
            <a:t>προϋποθέτουν </a:t>
          </a:r>
          <a:r>
            <a:rPr lang="el-GR" sz="1600" dirty="0"/>
            <a:t>καλή πρόσβαση στη χρηματοδότηση.</a:t>
          </a:r>
          <a:endParaRPr lang="x-none" sz="1600" dirty="0"/>
        </a:p>
      </dgm:t>
    </dgm:pt>
    <dgm:pt modelId="{99FD5D08-6CE7-084B-A8D9-1937B9BCD2EE}" type="parTrans" cxnId="{62CA52D2-1EB4-E64A-BFFC-FFDBD8C25C08}">
      <dgm:prSet/>
      <dgm:spPr/>
      <dgm:t>
        <a:bodyPr/>
        <a:lstStyle/>
        <a:p>
          <a:endParaRPr lang="en-GB"/>
        </a:p>
      </dgm:t>
    </dgm:pt>
    <dgm:pt modelId="{C89CE3DA-1AED-DE4C-BFE5-ED66FB80D497}" type="sibTrans" cxnId="{62CA52D2-1EB4-E64A-BFFC-FFDBD8C25C08}">
      <dgm:prSet/>
      <dgm:spPr/>
      <dgm:t>
        <a:bodyPr/>
        <a:lstStyle/>
        <a:p>
          <a:endParaRPr lang="en-GB"/>
        </a:p>
      </dgm:t>
    </dgm:pt>
    <dgm:pt modelId="{EEE11834-20CA-9A4B-987E-FAB1AEE744AB}">
      <dgm:prSet custT="1"/>
      <dgm:spPr/>
      <dgm:t>
        <a:bodyPr/>
        <a:lstStyle/>
        <a:p>
          <a:r>
            <a:rPr lang="el-GR" sz="1800" dirty="0">
              <a:sym typeface="Wingdings" pitchFamily="2" charset="2"/>
            </a:rPr>
            <a:t></a:t>
          </a:r>
          <a:r>
            <a:rPr lang="el-GR" sz="1800" dirty="0"/>
            <a:t> </a:t>
          </a:r>
          <a:r>
            <a:rPr lang="el-GR" sz="1900" dirty="0" smtClean="0"/>
            <a:t>Το άνοιγμα </a:t>
          </a:r>
          <a:r>
            <a:rPr lang="el-GR" sz="1900" dirty="0"/>
            <a:t>της οικονομίας σε νέες επιχειρήσεις και </a:t>
          </a:r>
          <a:r>
            <a:rPr lang="el-GR" sz="1900" dirty="0" smtClean="0"/>
            <a:t>επενδύσεις είναι σημαντική προτεραιότητα.</a:t>
          </a:r>
          <a:endParaRPr lang="x-none" sz="1900" dirty="0"/>
        </a:p>
      </dgm:t>
    </dgm:pt>
    <dgm:pt modelId="{38B9E445-773A-5A47-88BD-6301D64C083D}" type="parTrans" cxnId="{78F2CBC6-EB01-BA42-99C7-4BB35A9B751B}">
      <dgm:prSet/>
      <dgm:spPr/>
      <dgm:t>
        <a:bodyPr/>
        <a:lstStyle/>
        <a:p>
          <a:endParaRPr lang="en-GB"/>
        </a:p>
      </dgm:t>
    </dgm:pt>
    <dgm:pt modelId="{3E60FCBA-9001-DB44-BA0A-6002995B67F2}" type="sibTrans" cxnId="{78F2CBC6-EB01-BA42-99C7-4BB35A9B751B}">
      <dgm:prSet/>
      <dgm:spPr/>
      <dgm:t>
        <a:bodyPr/>
        <a:lstStyle/>
        <a:p>
          <a:endParaRPr lang="en-GB"/>
        </a:p>
      </dgm:t>
    </dgm:pt>
    <dgm:pt modelId="{800DDF18-5A26-AB4F-8135-D720856CA335}">
      <dgm:prSet/>
      <dgm:spPr/>
      <dgm:t>
        <a:bodyPr/>
        <a:lstStyle/>
        <a:p>
          <a:r>
            <a:rPr lang="el-GR" b="1" dirty="0"/>
            <a:t>Επενδύσεις σε φυσικό και ανθρώπινο κεφάλαιο</a:t>
          </a:r>
          <a:endParaRPr lang="x-none" b="1" dirty="0"/>
        </a:p>
      </dgm:t>
    </dgm:pt>
    <dgm:pt modelId="{4986FEA1-73B5-9643-AF76-C7C16B078B3D}" type="parTrans" cxnId="{1300E519-D4D1-494E-90CB-C305BCDCAD1F}">
      <dgm:prSet/>
      <dgm:spPr/>
      <dgm:t>
        <a:bodyPr/>
        <a:lstStyle/>
        <a:p>
          <a:endParaRPr lang="en-GB"/>
        </a:p>
      </dgm:t>
    </dgm:pt>
    <dgm:pt modelId="{ADEC9E21-CC7E-5F42-9570-B510710D4A2C}" type="sibTrans" cxnId="{1300E519-D4D1-494E-90CB-C305BCDCAD1F}">
      <dgm:prSet/>
      <dgm:spPr/>
      <dgm:t>
        <a:bodyPr/>
        <a:lstStyle/>
        <a:p>
          <a:endParaRPr lang="en-GB"/>
        </a:p>
      </dgm:t>
    </dgm:pt>
    <dgm:pt modelId="{FBE0E054-5371-254C-8ADA-03A35F7BDA25}">
      <dgm:prSet custT="1"/>
      <dgm:spPr/>
      <dgm:t>
        <a:bodyPr/>
        <a:lstStyle/>
        <a:p>
          <a:r>
            <a:rPr lang="el-GR" sz="1900" dirty="0"/>
            <a:t>Βάση για μελλοντική αύξηση της παραγωγικότητας.</a:t>
          </a:r>
          <a:endParaRPr lang="x-none" sz="1900" dirty="0"/>
        </a:p>
      </dgm:t>
    </dgm:pt>
    <dgm:pt modelId="{69E917A3-9321-8048-AE56-3A465BFF46F1}" type="parTrans" cxnId="{83613AF9-76BC-FC40-8D68-8D8A47F63155}">
      <dgm:prSet/>
      <dgm:spPr/>
      <dgm:t>
        <a:bodyPr/>
        <a:lstStyle/>
        <a:p>
          <a:endParaRPr lang="en-GB"/>
        </a:p>
      </dgm:t>
    </dgm:pt>
    <dgm:pt modelId="{44AE5EA1-6B9B-A444-A5EA-CA12EB1716BF}" type="sibTrans" cxnId="{83613AF9-76BC-FC40-8D68-8D8A47F63155}">
      <dgm:prSet/>
      <dgm:spPr/>
      <dgm:t>
        <a:bodyPr/>
        <a:lstStyle/>
        <a:p>
          <a:endParaRPr lang="en-GB"/>
        </a:p>
      </dgm:t>
    </dgm:pt>
    <dgm:pt modelId="{8568EA12-48C8-2E4A-A5AE-37F300C5DABA}">
      <dgm:prSet custT="1"/>
      <dgm:spPr/>
      <dgm:t>
        <a:bodyPr/>
        <a:lstStyle/>
        <a:p>
          <a:r>
            <a:rPr lang="el-GR" sz="1900" dirty="0"/>
            <a:t>Χρηματοδότηση από ευρωπαϊκά προγράμματα συνοχής και Ταμείο Ανάκαμψης.</a:t>
          </a:r>
          <a:endParaRPr lang="x-none" sz="1900" dirty="0"/>
        </a:p>
      </dgm:t>
    </dgm:pt>
    <dgm:pt modelId="{6EFB9D88-9FCE-0F4E-9A5C-46E96E8D152C}" type="parTrans" cxnId="{A67069C8-C46D-0640-9C78-98E79DB51BC4}">
      <dgm:prSet/>
      <dgm:spPr/>
      <dgm:t>
        <a:bodyPr/>
        <a:lstStyle/>
        <a:p>
          <a:endParaRPr lang="en-GB"/>
        </a:p>
      </dgm:t>
    </dgm:pt>
    <dgm:pt modelId="{5D4C8D85-C2A1-9845-AD8B-54AC5E8A5A4F}" type="sibTrans" cxnId="{A67069C8-C46D-0640-9C78-98E79DB51BC4}">
      <dgm:prSet/>
      <dgm:spPr/>
      <dgm:t>
        <a:bodyPr/>
        <a:lstStyle/>
        <a:p>
          <a:endParaRPr lang="en-GB"/>
        </a:p>
      </dgm:t>
    </dgm:pt>
    <dgm:pt modelId="{917A679B-BE07-FD4B-8525-07A63B34B485}">
      <dgm:prSet/>
      <dgm:spPr/>
      <dgm:t>
        <a:bodyPr/>
        <a:lstStyle/>
        <a:p>
          <a:r>
            <a:rPr lang="el-GR" b="1" dirty="0"/>
            <a:t>Μείωση της ανεργίας</a:t>
          </a:r>
          <a:endParaRPr lang="x-none" b="1" dirty="0"/>
        </a:p>
      </dgm:t>
    </dgm:pt>
    <dgm:pt modelId="{0487D679-D2F7-0646-B52C-7121DDD03C65}" type="parTrans" cxnId="{01133621-1079-CD4E-92AD-CD3CB115C375}">
      <dgm:prSet/>
      <dgm:spPr/>
      <dgm:t>
        <a:bodyPr/>
        <a:lstStyle/>
        <a:p>
          <a:endParaRPr lang="en-GB"/>
        </a:p>
      </dgm:t>
    </dgm:pt>
    <dgm:pt modelId="{683598EC-07C1-1C4D-B399-70C39DFF4843}" type="sibTrans" cxnId="{01133621-1079-CD4E-92AD-CD3CB115C375}">
      <dgm:prSet/>
      <dgm:spPr/>
      <dgm:t>
        <a:bodyPr/>
        <a:lstStyle/>
        <a:p>
          <a:endParaRPr lang="en-GB"/>
        </a:p>
      </dgm:t>
    </dgm:pt>
    <dgm:pt modelId="{3F2C9B60-D986-4B42-BC12-E0EA70114E64}">
      <dgm:prSet custT="1"/>
      <dgm:spPr/>
      <dgm:t>
        <a:bodyPr/>
        <a:lstStyle/>
        <a:p>
          <a:r>
            <a:rPr lang="el-GR" sz="1900" dirty="0"/>
            <a:t>Ανάπτυξη και κοινωνική συνοχή.</a:t>
          </a:r>
          <a:endParaRPr lang="x-none" sz="1900" dirty="0"/>
        </a:p>
      </dgm:t>
    </dgm:pt>
    <dgm:pt modelId="{7881A3E4-A787-4346-B657-A3B92A2F3E7E}" type="parTrans" cxnId="{2176CB99-A524-3345-BF93-0CA1521205E7}">
      <dgm:prSet/>
      <dgm:spPr/>
      <dgm:t>
        <a:bodyPr/>
        <a:lstStyle/>
        <a:p>
          <a:endParaRPr lang="en-GB"/>
        </a:p>
      </dgm:t>
    </dgm:pt>
    <dgm:pt modelId="{4E5AC9F6-6AD0-8E44-AEAB-3193D6E275C0}" type="sibTrans" cxnId="{2176CB99-A524-3345-BF93-0CA1521205E7}">
      <dgm:prSet/>
      <dgm:spPr/>
      <dgm:t>
        <a:bodyPr/>
        <a:lstStyle/>
        <a:p>
          <a:endParaRPr lang="en-GB"/>
        </a:p>
      </dgm:t>
    </dgm:pt>
    <dgm:pt modelId="{2514A553-0453-2445-9DE4-0A7813B445B5}">
      <dgm:prSet custT="1"/>
      <dgm:spPr/>
      <dgm:t>
        <a:bodyPr/>
        <a:lstStyle/>
        <a:p>
          <a:r>
            <a:rPr lang="el-GR" sz="1900" dirty="0"/>
            <a:t>Υψηλό επίπεδο ανεργίας οφείλεται σε κυκλικούς και δομικούς λόγους.</a:t>
          </a:r>
          <a:endParaRPr lang="x-none" sz="1900" dirty="0"/>
        </a:p>
      </dgm:t>
    </dgm:pt>
    <dgm:pt modelId="{8948EDE9-68AA-ED43-BF1C-85757ED6D46C}" type="parTrans" cxnId="{77B1B87D-0AD4-8B48-927C-6C51F66CCD6B}">
      <dgm:prSet/>
      <dgm:spPr/>
      <dgm:t>
        <a:bodyPr/>
        <a:lstStyle/>
        <a:p>
          <a:endParaRPr lang="en-GB"/>
        </a:p>
      </dgm:t>
    </dgm:pt>
    <dgm:pt modelId="{0B17A1E8-9329-7642-98EB-840C6833C279}" type="sibTrans" cxnId="{77B1B87D-0AD4-8B48-927C-6C51F66CCD6B}">
      <dgm:prSet/>
      <dgm:spPr/>
      <dgm:t>
        <a:bodyPr/>
        <a:lstStyle/>
        <a:p>
          <a:endParaRPr lang="en-GB"/>
        </a:p>
      </dgm:t>
    </dgm:pt>
    <dgm:pt modelId="{AA3761B0-9CB3-1D49-82C5-9D83569D94AB}" type="pres">
      <dgm:prSet presAssocID="{4BB9AECE-F8EE-CE44-B733-C733330ADE5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434F9A-5DCD-5541-BE0B-B5A446B4FCE7}" type="pres">
      <dgm:prSet presAssocID="{B0105737-A60E-B84C-9D3C-4C9BC05FB9D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121DBA-12C5-7340-9EEF-489975C35EDF}" type="pres">
      <dgm:prSet presAssocID="{B0105737-A60E-B84C-9D3C-4C9BC05FB9D0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3C9A-75C6-9F48-91BF-ECC89402EBBF}" type="pres">
      <dgm:prSet presAssocID="{800DDF18-5A26-AB4F-8135-D720856CA3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768932-2ECB-144D-A0BE-2C5FF61F0A8E}" type="pres">
      <dgm:prSet presAssocID="{800DDF18-5A26-AB4F-8135-D720856CA335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F13E3-4975-1948-A28F-39E862447D7E}" type="pres">
      <dgm:prSet presAssocID="{917A679B-BE07-FD4B-8525-07A63B34B48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8AD68-D26B-CC44-9510-BACBFF4EA156}" type="pres">
      <dgm:prSet presAssocID="{917A679B-BE07-FD4B-8525-07A63B34B485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CFFF27-4760-624D-86CD-AD3FF6D89B72}" type="presOf" srcId="{2514A553-0453-2445-9DE4-0A7813B445B5}" destId="{1AA8AD68-D26B-CC44-9510-BACBFF4EA156}" srcOrd="0" destOrd="1" presId="urn:microsoft.com/office/officeart/2005/8/layout/vList2"/>
    <dgm:cxn modelId="{8BCE0A35-1075-DE47-BB02-0D3CA5314182}" type="presOf" srcId="{4BB9AECE-F8EE-CE44-B733-C733330ADE50}" destId="{AA3761B0-9CB3-1D49-82C5-9D83569D94AB}" srcOrd="0" destOrd="0" presId="urn:microsoft.com/office/officeart/2005/8/layout/vList2"/>
    <dgm:cxn modelId="{83613AF9-76BC-FC40-8D68-8D8A47F63155}" srcId="{800DDF18-5A26-AB4F-8135-D720856CA335}" destId="{FBE0E054-5371-254C-8ADA-03A35F7BDA25}" srcOrd="0" destOrd="0" parTransId="{69E917A3-9321-8048-AE56-3A465BFF46F1}" sibTransId="{44AE5EA1-6B9B-A444-A5EA-CA12EB1716BF}"/>
    <dgm:cxn modelId="{19248697-C631-6746-9934-55E8F844C035}" type="presOf" srcId="{B0105737-A60E-B84C-9D3C-4C9BC05FB9D0}" destId="{B9434F9A-5DCD-5541-BE0B-B5A446B4FCE7}" srcOrd="0" destOrd="0" presId="urn:microsoft.com/office/officeart/2005/8/layout/vList2"/>
    <dgm:cxn modelId="{A5151B43-60A4-904E-B306-E978FB6365D1}" type="presOf" srcId="{3F2C9B60-D986-4B42-BC12-E0EA70114E64}" destId="{1AA8AD68-D26B-CC44-9510-BACBFF4EA156}" srcOrd="0" destOrd="0" presId="urn:microsoft.com/office/officeart/2005/8/layout/vList2"/>
    <dgm:cxn modelId="{1300E519-D4D1-494E-90CB-C305BCDCAD1F}" srcId="{4BB9AECE-F8EE-CE44-B733-C733330ADE50}" destId="{800DDF18-5A26-AB4F-8135-D720856CA335}" srcOrd="1" destOrd="0" parTransId="{4986FEA1-73B5-9643-AF76-C7C16B078B3D}" sibTransId="{ADEC9E21-CC7E-5F42-9570-B510710D4A2C}"/>
    <dgm:cxn modelId="{AD84646F-ABC5-824B-96C2-8B64A7302103}" srcId="{B0105737-A60E-B84C-9D3C-4C9BC05FB9D0}" destId="{65D94ACA-CC08-734F-99E8-ABFCFB18D3B0}" srcOrd="0" destOrd="0" parTransId="{0B56567C-4265-9D4D-9CDD-3A3C153BD8C1}" sibTransId="{58592688-F0CC-0C49-9604-90D8C722F65C}"/>
    <dgm:cxn modelId="{FF361AC4-5FED-8B4C-B846-9B214BEF2596}" type="presOf" srcId="{2E87BC44-B9FD-5E42-AF1F-A41AFE1A1C8C}" destId="{AD121DBA-12C5-7340-9EEF-489975C35EDF}" srcOrd="0" destOrd="1" presId="urn:microsoft.com/office/officeart/2005/8/layout/vList2"/>
    <dgm:cxn modelId="{A8598DDB-9D12-AB42-8FB5-5C16EB7A8FB6}" type="presOf" srcId="{8568EA12-48C8-2E4A-A5AE-37F300C5DABA}" destId="{7F768932-2ECB-144D-A0BE-2C5FF61F0A8E}" srcOrd="0" destOrd="1" presId="urn:microsoft.com/office/officeart/2005/8/layout/vList2"/>
    <dgm:cxn modelId="{9BFD5AD7-C488-744E-BE4B-AF0721B95C5C}" srcId="{B0105737-A60E-B84C-9D3C-4C9BC05FB9D0}" destId="{6470B64A-7857-3F43-BFD9-B44E10287C32}" srcOrd="1" destOrd="0" parTransId="{DAC0614B-D622-F643-84B8-5923A5EAC58D}" sibTransId="{9C8D6A8E-9A3C-3C4E-8006-9335D1CEE6B6}"/>
    <dgm:cxn modelId="{1D10E069-3F84-C946-B61F-029514DC8F78}" type="presOf" srcId="{65D94ACA-CC08-734F-99E8-ABFCFB18D3B0}" destId="{AD121DBA-12C5-7340-9EEF-489975C35EDF}" srcOrd="0" destOrd="0" presId="urn:microsoft.com/office/officeart/2005/8/layout/vList2"/>
    <dgm:cxn modelId="{78F2CBC6-EB01-BA42-99C7-4BB35A9B751B}" srcId="{B0105737-A60E-B84C-9D3C-4C9BC05FB9D0}" destId="{EEE11834-20CA-9A4B-987E-FAB1AEE744AB}" srcOrd="2" destOrd="0" parTransId="{38B9E445-773A-5A47-88BD-6301D64C083D}" sibTransId="{3E60FCBA-9001-DB44-BA0A-6002995B67F2}"/>
    <dgm:cxn modelId="{8B75648B-ABB7-1243-86EA-EDF081FCA599}" srcId="{4BB9AECE-F8EE-CE44-B733-C733330ADE50}" destId="{B0105737-A60E-B84C-9D3C-4C9BC05FB9D0}" srcOrd="0" destOrd="0" parTransId="{FE2576DF-006F-0642-B525-DE03EDBA73DC}" sibTransId="{2F0B5F0B-183A-1C4E-A134-0DFC42C636EA}"/>
    <dgm:cxn modelId="{3D2AF2BB-244E-B647-928D-19C9C4235E03}" type="presOf" srcId="{800DDF18-5A26-AB4F-8135-D720856CA335}" destId="{BF573C9A-75C6-9F48-91BF-ECC89402EBBF}" srcOrd="0" destOrd="0" presId="urn:microsoft.com/office/officeart/2005/8/layout/vList2"/>
    <dgm:cxn modelId="{DCAF2B4F-1614-5C4E-8861-792AD2D5C73C}" type="presOf" srcId="{6470B64A-7857-3F43-BFD9-B44E10287C32}" destId="{AD121DBA-12C5-7340-9EEF-489975C35EDF}" srcOrd="0" destOrd="2" presId="urn:microsoft.com/office/officeart/2005/8/layout/vList2"/>
    <dgm:cxn modelId="{FBDCF444-BD21-AF46-A8EC-C98A8ECBFAC6}" type="presOf" srcId="{917A679B-BE07-FD4B-8525-07A63B34B485}" destId="{620F13E3-4975-1948-A28F-39E862447D7E}" srcOrd="0" destOrd="0" presId="urn:microsoft.com/office/officeart/2005/8/layout/vList2"/>
    <dgm:cxn modelId="{5A1A9C12-EB9E-974A-8B39-134A24512B21}" type="presOf" srcId="{FBE0E054-5371-254C-8ADA-03A35F7BDA25}" destId="{7F768932-2ECB-144D-A0BE-2C5FF61F0A8E}" srcOrd="0" destOrd="0" presId="urn:microsoft.com/office/officeart/2005/8/layout/vList2"/>
    <dgm:cxn modelId="{8DB3B1BF-6D8D-5C46-B8CB-5D58BE348902}" type="presOf" srcId="{02EF616D-A52C-924B-91C7-938EE9AE7C20}" destId="{AD121DBA-12C5-7340-9EEF-489975C35EDF}" srcOrd="0" destOrd="3" presId="urn:microsoft.com/office/officeart/2005/8/layout/vList2"/>
    <dgm:cxn modelId="{01133621-1079-CD4E-92AD-CD3CB115C375}" srcId="{4BB9AECE-F8EE-CE44-B733-C733330ADE50}" destId="{917A679B-BE07-FD4B-8525-07A63B34B485}" srcOrd="2" destOrd="0" parTransId="{0487D679-D2F7-0646-B52C-7121DDD03C65}" sibTransId="{683598EC-07C1-1C4D-B399-70C39DFF4843}"/>
    <dgm:cxn modelId="{62CA52D2-1EB4-E64A-BFFC-FFDBD8C25C08}" srcId="{6470B64A-7857-3F43-BFD9-B44E10287C32}" destId="{02EF616D-A52C-924B-91C7-938EE9AE7C20}" srcOrd="0" destOrd="0" parTransId="{99FD5D08-6CE7-084B-A8D9-1937B9BCD2EE}" sibTransId="{C89CE3DA-1AED-DE4C-BFE5-ED66FB80D497}"/>
    <dgm:cxn modelId="{77B1B87D-0AD4-8B48-927C-6C51F66CCD6B}" srcId="{917A679B-BE07-FD4B-8525-07A63B34B485}" destId="{2514A553-0453-2445-9DE4-0A7813B445B5}" srcOrd="1" destOrd="0" parTransId="{8948EDE9-68AA-ED43-BF1C-85757ED6D46C}" sibTransId="{0B17A1E8-9329-7642-98EB-840C6833C279}"/>
    <dgm:cxn modelId="{C31427D6-8DCC-7C4D-BF5D-89441540C965}" type="presOf" srcId="{EEE11834-20CA-9A4B-987E-FAB1AEE744AB}" destId="{AD121DBA-12C5-7340-9EEF-489975C35EDF}" srcOrd="0" destOrd="4" presId="urn:microsoft.com/office/officeart/2005/8/layout/vList2"/>
    <dgm:cxn modelId="{A67069C8-C46D-0640-9C78-98E79DB51BC4}" srcId="{800DDF18-5A26-AB4F-8135-D720856CA335}" destId="{8568EA12-48C8-2E4A-A5AE-37F300C5DABA}" srcOrd="1" destOrd="0" parTransId="{6EFB9D88-9FCE-0F4E-9A5C-46E96E8D152C}" sibTransId="{5D4C8D85-C2A1-9845-AD8B-54AC5E8A5A4F}"/>
    <dgm:cxn modelId="{2176CB99-A524-3345-BF93-0CA1521205E7}" srcId="{917A679B-BE07-FD4B-8525-07A63B34B485}" destId="{3F2C9B60-D986-4B42-BC12-E0EA70114E64}" srcOrd="0" destOrd="0" parTransId="{7881A3E4-A787-4346-B657-A3B92A2F3E7E}" sibTransId="{4E5AC9F6-6AD0-8E44-AEAB-3193D6E275C0}"/>
    <dgm:cxn modelId="{EBCAE161-E141-C640-B11E-450F8AD74F13}" srcId="{65D94ACA-CC08-734F-99E8-ABFCFB18D3B0}" destId="{2E87BC44-B9FD-5E42-AF1F-A41AFE1A1C8C}" srcOrd="0" destOrd="0" parTransId="{CF9BD4F8-3B87-0044-A4FA-9D2F7A2213CB}" sibTransId="{AD7EFC56-1708-1545-BE4A-915DDDBB5C69}"/>
    <dgm:cxn modelId="{85B65BE6-429C-4245-9351-ECD16319ED0D}" type="presParOf" srcId="{AA3761B0-9CB3-1D49-82C5-9D83569D94AB}" destId="{B9434F9A-5DCD-5541-BE0B-B5A446B4FCE7}" srcOrd="0" destOrd="0" presId="urn:microsoft.com/office/officeart/2005/8/layout/vList2"/>
    <dgm:cxn modelId="{C6DB1CBF-4E9E-4142-BBEF-CFA0F2B3FEA2}" type="presParOf" srcId="{AA3761B0-9CB3-1D49-82C5-9D83569D94AB}" destId="{AD121DBA-12C5-7340-9EEF-489975C35EDF}" srcOrd="1" destOrd="0" presId="urn:microsoft.com/office/officeart/2005/8/layout/vList2"/>
    <dgm:cxn modelId="{D8917B74-F638-574C-8711-858F9369BA26}" type="presParOf" srcId="{AA3761B0-9CB3-1D49-82C5-9D83569D94AB}" destId="{BF573C9A-75C6-9F48-91BF-ECC89402EBBF}" srcOrd="2" destOrd="0" presId="urn:microsoft.com/office/officeart/2005/8/layout/vList2"/>
    <dgm:cxn modelId="{2867DF24-4C83-4744-BCF1-A95B635AA3E7}" type="presParOf" srcId="{AA3761B0-9CB3-1D49-82C5-9D83569D94AB}" destId="{7F768932-2ECB-144D-A0BE-2C5FF61F0A8E}" srcOrd="3" destOrd="0" presId="urn:microsoft.com/office/officeart/2005/8/layout/vList2"/>
    <dgm:cxn modelId="{47B9F57D-19CF-204C-955C-14BFC3826C99}" type="presParOf" srcId="{AA3761B0-9CB3-1D49-82C5-9D83569D94AB}" destId="{620F13E3-4975-1948-A28F-39E862447D7E}" srcOrd="4" destOrd="0" presId="urn:microsoft.com/office/officeart/2005/8/layout/vList2"/>
    <dgm:cxn modelId="{1509022F-6C5E-6C4A-9594-D75D3E26F4D1}" type="presParOf" srcId="{AA3761B0-9CB3-1D49-82C5-9D83569D94AB}" destId="{1AA8AD68-D26B-CC44-9510-BACBFF4EA15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2D9677D-AA94-954B-A71F-506F7C4DF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AA3131D-6C6D-AC4E-857B-A0F7085C83F9}">
      <dgm:prSet custT="1"/>
      <dgm:spPr/>
      <dgm:t>
        <a:bodyPr/>
        <a:lstStyle/>
        <a:p>
          <a:r>
            <a:rPr lang="el-GR" sz="2000" b="1" dirty="0"/>
            <a:t>Παραγωγή και επενδύσεις</a:t>
          </a:r>
          <a:endParaRPr lang="x-none" sz="2000" b="1" dirty="0"/>
        </a:p>
      </dgm:t>
    </dgm:pt>
    <dgm:pt modelId="{27698B7B-B43C-8B44-96DA-533DAF1A0807}" type="parTrans" cxnId="{6E7D57CB-56BD-7E46-8E5A-1E6870D99A46}">
      <dgm:prSet/>
      <dgm:spPr/>
      <dgm:t>
        <a:bodyPr/>
        <a:lstStyle/>
        <a:p>
          <a:endParaRPr lang="en-GB"/>
        </a:p>
      </dgm:t>
    </dgm:pt>
    <dgm:pt modelId="{89CFCAF3-6228-BD40-A64C-E1F9C7E3BA56}" type="sibTrans" cxnId="{6E7D57CB-56BD-7E46-8E5A-1E6870D99A46}">
      <dgm:prSet/>
      <dgm:spPr/>
      <dgm:t>
        <a:bodyPr/>
        <a:lstStyle/>
        <a:p>
          <a:endParaRPr lang="en-GB"/>
        </a:p>
      </dgm:t>
    </dgm:pt>
    <dgm:pt modelId="{8D24A6C6-A353-5F4E-8612-50ADC9F2C393}">
      <dgm:prSet/>
      <dgm:spPr/>
      <dgm:t>
        <a:bodyPr/>
        <a:lstStyle/>
        <a:p>
          <a:r>
            <a:rPr lang="el-GR"/>
            <a:t>Δραστική μείωση του φορολογικού και ασφαλιστικού βάρους στην εργασία. </a:t>
          </a:r>
          <a:endParaRPr lang="x-none"/>
        </a:p>
      </dgm:t>
    </dgm:pt>
    <dgm:pt modelId="{75F3CEF5-475C-B447-BEE0-CFBBEA0309FD}" type="parTrans" cxnId="{7FA4F1E1-4D4D-0347-BF1E-1948AE40980C}">
      <dgm:prSet/>
      <dgm:spPr/>
      <dgm:t>
        <a:bodyPr/>
        <a:lstStyle/>
        <a:p>
          <a:endParaRPr lang="en-GB"/>
        </a:p>
      </dgm:t>
    </dgm:pt>
    <dgm:pt modelId="{FB8D6B93-9220-CB44-BF95-66118867E0B3}" type="sibTrans" cxnId="{7FA4F1E1-4D4D-0347-BF1E-1948AE40980C}">
      <dgm:prSet/>
      <dgm:spPr/>
      <dgm:t>
        <a:bodyPr/>
        <a:lstStyle/>
        <a:p>
          <a:endParaRPr lang="en-GB"/>
        </a:p>
      </dgm:t>
    </dgm:pt>
    <dgm:pt modelId="{9BBEB0B3-1740-724A-8BB3-FB407BB23E5D}">
      <dgm:prSet/>
      <dgm:spPr/>
      <dgm:t>
        <a:bodyPr/>
        <a:lstStyle/>
        <a:p>
          <a:r>
            <a:rPr lang="el-GR" dirty="0"/>
            <a:t>Ευνοϊκότερη φορολογική μεταχείριση αποσβέσεων για επενδύσεις σε μηχανολογικό εξοπλισμό και καινοτομία</a:t>
          </a:r>
          <a:r>
            <a:rPr lang="el-GR" dirty="0" smtClean="0"/>
            <a:t>.</a:t>
          </a:r>
          <a:endParaRPr lang="x-none" dirty="0"/>
        </a:p>
      </dgm:t>
    </dgm:pt>
    <dgm:pt modelId="{8FAA3875-7A48-7D44-B2BD-A51E2CEAD5B1}" type="parTrans" cxnId="{705C433D-785F-0245-96B9-1658D81343A6}">
      <dgm:prSet/>
      <dgm:spPr/>
      <dgm:t>
        <a:bodyPr/>
        <a:lstStyle/>
        <a:p>
          <a:endParaRPr lang="en-GB"/>
        </a:p>
      </dgm:t>
    </dgm:pt>
    <dgm:pt modelId="{B1C742A3-C78D-0042-A854-F0870AB2F00E}" type="sibTrans" cxnId="{705C433D-785F-0245-96B9-1658D81343A6}">
      <dgm:prSet/>
      <dgm:spPr/>
      <dgm:t>
        <a:bodyPr/>
        <a:lstStyle/>
        <a:p>
          <a:endParaRPr lang="en-GB"/>
        </a:p>
      </dgm:t>
    </dgm:pt>
    <dgm:pt modelId="{09E66FFC-F257-AF45-9926-E197EC1BD107}">
      <dgm:prSet/>
      <dgm:spPr/>
      <dgm:t>
        <a:bodyPr/>
        <a:lstStyle/>
        <a:p>
          <a:r>
            <a:rPr lang="el-GR" dirty="0"/>
            <a:t>Επενδύσεις σε </a:t>
          </a:r>
          <a:r>
            <a:rPr lang="el-GR" dirty="0" smtClean="0"/>
            <a:t>υποδομές, </a:t>
          </a:r>
          <a:r>
            <a:rPr lang="el-GR" dirty="0"/>
            <a:t>με προτεραιότητα σε μεταφορές εμπορευμάτων και σε μετακινήσεις σε επιβαρυμένους διαδρόμους για πολίτες και τον τουρισμό. </a:t>
          </a:r>
          <a:endParaRPr lang="x-none" dirty="0"/>
        </a:p>
      </dgm:t>
    </dgm:pt>
    <dgm:pt modelId="{DBF753DD-A205-D646-BC25-8CCE2A6D7DBF}" type="parTrans" cxnId="{BE6A6ED5-F7E8-134E-A7C7-E263CCF45D5B}">
      <dgm:prSet/>
      <dgm:spPr/>
      <dgm:t>
        <a:bodyPr/>
        <a:lstStyle/>
        <a:p>
          <a:endParaRPr lang="en-GB"/>
        </a:p>
      </dgm:t>
    </dgm:pt>
    <dgm:pt modelId="{A862EBF6-4832-2749-9571-1388DE2285FB}" type="sibTrans" cxnId="{BE6A6ED5-F7E8-134E-A7C7-E263CCF45D5B}">
      <dgm:prSet/>
      <dgm:spPr/>
      <dgm:t>
        <a:bodyPr/>
        <a:lstStyle/>
        <a:p>
          <a:endParaRPr lang="en-GB"/>
        </a:p>
      </dgm:t>
    </dgm:pt>
    <dgm:pt modelId="{26723EDB-F6EB-4640-9107-AEC0C5443CF7}">
      <dgm:prSet/>
      <dgm:spPr/>
      <dgm:t>
        <a:bodyPr/>
        <a:lstStyle/>
        <a:p>
          <a:r>
            <a:rPr lang="el-GR" dirty="0"/>
            <a:t>Ενίσχυση εξαγωγικών κλάδων της </a:t>
          </a:r>
          <a:r>
            <a:rPr lang="el-GR" dirty="0" smtClean="0"/>
            <a:t>μεταποίησης.</a:t>
          </a:r>
          <a:endParaRPr lang="x-none" dirty="0"/>
        </a:p>
      </dgm:t>
    </dgm:pt>
    <dgm:pt modelId="{5FCA1DE4-8018-3E48-B092-E7EBF5F80DD0}" type="parTrans" cxnId="{7D11BF76-2130-AC4D-8406-94CEDF02BE07}">
      <dgm:prSet/>
      <dgm:spPr/>
      <dgm:t>
        <a:bodyPr/>
        <a:lstStyle/>
        <a:p>
          <a:endParaRPr lang="en-GB"/>
        </a:p>
      </dgm:t>
    </dgm:pt>
    <dgm:pt modelId="{CD5D6A8C-1B71-384D-9951-F50BD9AB7ACE}" type="sibTrans" cxnId="{7D11BF76-2130-AC4D-8406-94CEDF02BE07}">
      <dgm:prSet/>
      <dgm:spPr/>
      <dgm:t>
        <a:bodyPr/>
        <a:lstStyle/>
        <a:p>
          <a:endParaRPr lang="en-GB"/>
        </a:p>
      </dgm:t>
    </dgm:pt>
    <dgm:pt modelId="{F9A8283F-32CC-0F41-97BB-CE41DEAF13CF}">
      <dgm:prSet/>
      <dgm:spPr/>
      <dgm:t>
        <a:bodyPr/>
        <a:lstStyle/>
        <a:p>
          <a:r>
            <a:rPr lang="el-GR"/>
            <a:t>Διαχείριση απορριμμάτων και κυκλική οικονομία.</a:t>
          </a:r>
          <a:endParaRPr lang="x-none"/>
        </a:p>
      </dgm:t>
    </dgm:pt>
    <dgm:pt modelId="{F88FAEBD-F383-4A40-B9BA-F43FB44D5230}" type="parTrans" cxnId="{0D6E0DF9-375B-2544-A88B-99F39EE1B3D8}">
      <dgm:prSet/>
      <dgm:spPr/>
      <dgm:t>
        <a:bodyPr/>
        <a:lstStyle/>
        <a:p>
          <a:endParaRPr lang="en-GB"/>
        </a:p>
      </dgm:t>
    </dgm:pt>
    <dgm:pt modelId="{81A070A3-525E-3F40-ACDB-626B5B8A978A}" type="sibTrans" cxnId="{0D6E0DF9-375B-2544-A88B-99F39EE1B3D8}">
      <dgm:prSet/>
      <dgm:spPr/>
      <dgm:t>
        <a:bodyPr/>
        <a:lstStyle/>
        <a:p>
          <a:endParaRPr lang="en-GB"/>
        </a:p>
      </dgm:t>
    </dgm:pt>
    <dgm:pt modelId="{4AE2F6E5-ACAC-144F-98AB-C9854E12A5E0}">
      <dgm:prSet custT="1"/>
      <dgm:spPr/>
      <dgm:t>
        <a:bodyPr/>
        <a:lstStyle/>
        <a:p>
          <a:r>
            <a:rPr lang="el-GR" sz="2000" b="1" dirty="0"/>
            <a:t>Ανθρώπινο κεφάλαιο</a:t>
          </a:r>
          <a:endParaRPr lang="x-none" sz="2000" b="1" dirty="0"/>
        </a:p>
      </dgm:t>
    </dgm:pt>
    <dgm:pt modelId="{C8D5F7BA-0124-EF49-A11D-235359C2DF92}" type="parTrans" cxnId="{F20B36CB-EBCA-3B41-876F-73CE0584D363}">
      <dgm:prSet/>
      <dgm:spPr/>
      <dgm:t>
        <a:bodyPr/>
        <a:lstStyle/>
        <a:p>
          <a:endParaRPr lang="en-GB"/>
        </a:p>
      </dgm:t>
    </dgm:pt>
    <dgm:pt modelId="{2B63A4EE-80B3-1042-A568-A23700991D98}" type="sibTrans" cxnId="{F20B36CB-EBCA-3B41-876F-73CE0584D363}">
      <dgm:prSet/>
      <dgm:spPr/>
      <dgm:t>
        <a:bodyPr/>
        <a:lstStyle/>
        <a:p>
          <a:endParaRPr lang="en-GB"/>
        </a:p>
      </dgm:t>
    </dgm:pt>
    <dgm:pt modelId="{BA4C86FE-0E9B-EE43-91C6-F3696DD9B07E}">
      <dgm:prSet/>
      <dgm:spPr/>
      <dgm:t>
        <a:bodyPr/>
        <a:lstStyle/>
        <a:p>
          <a:r>
            <a:rPr lang="el-GR" dirty="0"/>
            <a:t>Νέα προγράμματα και δομές κατάρτισης εργαζόμενων και </a:t>
          </a:r>
          <a:r>
            <a:rPr lang="el-GR" dirty="0" smtClean="0"/>
            <a:t>ανέργων</a:t>
          </a:r>
          <a:r>
            <a:rPr lang="el-GR" dirty="0"/>
            <a:t>. </a:t>
          </a:r>
          <a:endParaRPr lang="x-none" dirty="0"/>
        </a:p>
      </dgm:t>
    </dgm:pt>
    <dgm:pt modelId="{13ABA789-C8F5-8542-8089-3C444E824C96}" type="parTrans" cxnId="{E1040CEE-94A0-4D42-B613-3AF56AB56C4C}">
      <dgm:prSet/>
      <dgm:spPr/>
      <dgm:t>
        <a:bodyPr/>
        <a:lstStyle/>
        <a:p>
          <a:endParaRPr lang="en-GB"/>
        </a:p>
      </dgm:t>
    </dgm:pt>
    <dgm:pt modelId="{7F821849-2138-514D-AE78-27D3D41544E1}" type="sibTrans" cxnId="{E1040CEE-94A0-4D42-B613-3AF56AB56C4C}">
      <dgm:prSet/>
      <dgm:spPr/>
      <dgm:t>
        <a:bodyPr/>
        <a:lstStyle/>
        <a:p>
          <a:endParaRPr lang="en-GB"/>
        </a:p>
      </dgm:t>
    </dgm:pt>
    <dgm:pt modelId="{FBCA3A46-172D-2046-BD16-7A01477A575A}">
      <dgm:prSet/>
      <dgm:spPr/>
      <dgm:t>
        <a:bodyPr/>
        <a:lstStyle/>
        <a:p>
          <a:r>
            <a:rPr lang="el-GR"/>
            <a:t>Οργανωτικές παρεμβάσεις σε σχολικές μονάδες. </a:t>
          </a:r>
          <a:endParaRPr lang="x-none"/>
        </a:p>
      </dgm:t>
    </dgm:pt>
    <dgm:pt modelId="{9436542A-D8C3-9544-8070-24D53E8E583E}" type="parTrans" cxnId="{D67BF6E5-E9DF-024D-9F39-E0380B5B224E}">
      <dgm:prSet/>
      <dgm:spPr/>
      <dgm:t>
        <a:bodyPr/>
        <a:lstStyle/>
        <a:p>
          <a:endParaRPr lang="en-GB"/>
        </a:p>
      </dgm:t>
    </dgm:pt>
    <dgm:pt modelId="{2820E440-E7B1-2C4D-8F92-8F7048621E59}" type="sibTrans" cxnId="{D67BF6E5-E9DF-024D-9F39-E0380B5B224E}">
      <dgm:prSet/>
      <dgm:spPr/>
      <dgm:t>
        <a:bodyPr/>
        <a:lstStyle/>
        <a:p>
          <a:endParaRPr lang="en-GB"/>
        </a:p>
      </dgm:t>
    </dgm:pt>
    <dgm:pt modelId="{7963296E-2787-1A49-959A-770729ABB6BD}">
      <dgm:prSet/>
      <dgm:spPr/>
      <dgm:t>
        <a:bodyPr/>
        <a:lstStyle/>
        <a:p>
          <a:r>
            <a:rPr lang="el-GR"/>
            <a:t>Διεύρυνση και αναβάθμιση της προσχολικής αγωγής. </a:t>
          </a:r>
          <a:endParaRPr lang="x-none"/>
        </a:p>
      </dgm:t>
    </dgm:pt>
    <dgm:pt modelId="{152E8FB6-6DF4-1243-B382-476C79632F79}" type="parTrans" cxnId="{E11A0F49-6A5A-0E49-B7C5-121342AE590B}">
      <dgm:prSet/>
      <dgm:spPr/>
      <dgm:t>
        <a:bodyPr/>
        <a:lstStyle/>
        <a:p>
          <a:endParaRPr lang="en-GB"/>
        </a:p>
      </dgm:t>
    </dgm:pt>
    <dgm:pt modelId="{945DAC6A-B56D-9940-9BA7-CB1892623F4A}" type="sibTrans" cxnId="{E11A0F49-6A5A-0E49-B7C5-121342AE590B}">
      <dgm:prSet/>
      <dgm:spPr/>
      <dgm:t>
        <a:bodyPr/>
        <a:lstStyle/>
        <a:p>
          <a:endParaRPr lang="en-GB"/>
        </a:p>
      </dgm:t>
    </dgm:pt>
    <dgm:pt modelId="{46604367-CD07-2D48-88C1-62483AE2D172}">
      <dgm:prSet/>
      <dgm:spPr/>
      <dgm:t>
        <a:bodyPr/>
        <a:lstStyle/>
        <a:p>
          <a:r>
            <a:rPr lang="el-GR"/>
            <a:t>Διευκόλυνση της πληρέστερης ένταξης των γυναικών στην αγορά εργασίας. </a:t>
          </a:r>
          <a:endParaRPr lang="x-none"/>
        </a:p>
      </dgm:t>
    </dgm:pt>
    <dgm:pt modelId="{747B9D32-4C83-9F4B-A76F-C9D1EE055FA5}" type="parTrans" cxnId="{2BC7AF44-2AFF-3745-AACC-0B3EB5B7055E}">
      <dgm:prSet/>
      <dgm:spPr/>
      <dgm:t>
        <a:bodyPr/>
        <a:lstStyle/>
        <a:p>
          <a:endParaRPr lang="en-GB"/>
        </a:p>
      </dgm:t>
    </dgm:pt>
    <dgm:pt modelId="{5961A5FF-0304-F645-B8CC-24702F8DC2D8}" type="sibTrans" cxnId="{2BC7AF44-2AFF-3745-AACC-0B3EB5B7055E}">
      <dgm:prSet/>
      <dgm:spPr/>
      <dgm:t>
        <a:bodyPr/>
        <a:lstStyle/>
        <a:p>
          <a:endParaRPr lang="en-GB"/>
        </a:p>
      </dgm:t>
    </dgm:pt>
    <dgm:pt modelId="{25BB21F3-2B4B-D447-A18A-214FE0A061F9}">
      <dgm:prSet/>
      <dgm:spPr/>
      <dgm:t>
        <a:bodyPr/>
        <a:lstStyle/>
        <a:p>
          <a:r>
            <a:rPr lang="el-GR" dirty="0"/>
            <a:t>Προσαρμογή του θεσμικού πλαισίου για ενίσχυση έρευνας αιχμής σε πανεπιστήμια και ερευνητικά κέντρα που θα υποστηρίζουν συστάδες (</a:t>
          </a:r>
          <a:r>
            <a:rPr lang="en-US" dirty="0"/>
            <a:t>clusters</a:t>
          </a:r>
          <a:r>
            <a:rPr lang="el-GR" dirty="0"/>
            <a:t>) </a:t>
          </a:r>
          <a:r>
            <a:rPr lang="el-GR" dirty="0" smtClean="0"/>
            <a:t>στην παραγωγή</a:t>
          </a:r>
          <a:r>
            <a:rPr lang="el-GR" dirty="0"/>
            <a:t>.</a:t>
          </a:r>
          <a:endParaRPr lang="x-none" dirty="0"/>
        </a:p>
      </dgm:t>
    </dgm:pt>
    <dgm:pt modelId="{EBA7F005-1406-4043-B54D-EEAB055FEDA5}" type="parTrans" cxnId="{C3B8A70D-92DE-4D47-AB47-D3F9A9E54E0D}">
      <dgm:prSet/>
      <dgm:spPr/>
      <dgm:t>
        <a:bodyPr/>
        <a:lstStyle/>
        <a:p>
          <a:endParaRPr lang="en-GB"/>
        </a:p>
      </dgm:t>
    </dgm:pt>
    <dgm:pt modelId="{F4F11B7F-4A78-984A-B4AB-92D9B4C3964B}" type="sibTrans" cxnId="{C3B8A70D-92DE-4D47-AB47-D3F9A9E54E0D}">
      <dgm:prSet/>
      <dgm:spPr/>
      <dgm:t>
        <a:bodyPr/>
        <a:lstStyle/>
        <a:p>
          <a:endParaRPr lang="en-GB"/>
        </a:p>
      </dgm:t>
    </dgm:pt>
    <dgm:pt modelId="{AEA18FF2-1C5F-7A4B-B765-DF454A271658}">
      <dgm:prSet custT="1"/>
      <dgm:spPr/>
      <dgm:t>
        <a:bodyPr/>
        <a:lstStyle/>
        <a:p>
          <a:r>
            <a:rPr lang="el-GR" sz="2000" b="1" dirty="0"/>
            <a:t>Δημόσιος τομέας και διοίκηση</a:t>
          </a:r>
          <a:endParaRPr lang="x-none" sz="2000" b="1" dirty="0"/>
        </a:p>
      </dgm:t>
    </dgm:pt>
    <dgm:pt modelId="{E49EC318-D767-E74F-89C3-DED5E50DDDB2}" type="parTrans" cxnId="{64DB2854-7729-5040-A494-2CF994471B37}">
      <dgm:prSet/>
      <dgm:spPr/>
      <dgm:t>
        <a:bodyPr/>
        <a:lstStyle/>
        <a:p>
          <a:endParaRPr lang="en-GB"/>
        </a:p>
      </dgm:t>
    </dgm:pt>
    <dgm:pt modelId="{5E54548B-A3E8-EC47-BFB9-F961D9EB7B50}" type="sibTrans" cxnId="{64DB2854-7729-5040-A494-2CF994471B37}">
      <dgm:prSet/>
      <dgm:spPr/>
      <dgm:t>
        <a:bodyPr/>
        <a:lstStyle/>
        <a:p>
          <a:endParaRPr lang="en-GB"/>
        </a:p>
      </dgm:t>
    </dgm:pt>
    <dgm:pt modelId="{5E171E16-3779-5A44-A714-3551E0E1E981}">
      <dgm:prSet/>
      <dgm:spPr/>
      <dgm:t>
        <a:bodyPr/>
        <a:lstStyle/>
        <a:p>
          <a:r>
            <a:rPr lang="el-GR"/>
            <a:t>Επιτάχυνση της ψηφιοποίησης υπηρεσιών του δημόσιου τομέα. </a:t>
          </a:r>
          <a:endParaRPr lang="x-none"/>
        </a:p>
      </dgm:t>
    </dgm:pt>
    <dgm:pt modelId="{D4D2A1F1-0C86-B547-AEAF-5E79A5C9BA45}" type="parTrans" cxnId="{03D2FFD8-38C9-3F48-8BE0-5CFB723F71CB}">
      <dgm:prSet/>
      <dgm:spPr/>
      <dgm:t>
        <a:bodyPr/>
        <a:lstStyle/>
        <a:p>
          <a:endParaRPr lang="en-GB"/>
        </a:p>
      </dgm:t>
    </dgm:pt>
    <dgm:pt modelId="{4AA551D3-B65C-3144-A4C2-374872ECADE6}" type="sibTrans" cxnId="{03D2FFD8-38C9-3F48-8BE0-5CFB723F71CB}">
      <dgm:prSet/>
      <dgm:spPr/>
      <dgm:t>
        <a:bodyPr/>
        <a:lstStyle/>
        <a:p>
          <a:endParaRPr lang="en-GB"/>
        </a:p>
      </dgm:t>
    </dgm:pt>
    <dgm:pt modelId="{B87D704A-40F6-A748-A0C7-131A9139503A}">
      <dgm:prSet/>
      <dgm:spPr/>
      <dgm:t>
        <a:bodyPr/>
        <a:lstStyle/>
        <a:p>
          <a:r>
            <a:rPr lang="el-GR" dirty="0"/>
            <a:t>Ενίσχυση πρωτοβάθμιας φροντίδας υγείας και νοσοκομειακών </a:t>
          </a:r>
          <a:r>
            <a:rPr lang="el-GR" dirty="0" smtClean="0"/>
            <a:t>μονάδων, </a:t>
          </a:r>
          <a:r>
            <a:rPr lang="el-GR" dirty="0"/>
            <a:t>με ισχυρό ρόλο σε συστήματα παρακολούθησης. </a:t>
          </a:r>
          <a:endParaRPr lang="x-none" dirty="0"/>
        </a:p>
      </dgm:t>
    </dgm:pt>
    <dgm:pt modelId="{769359F7-E40A-E741-A2F5-5D9E757C2736}" type="parTrans" cxnId="{1C766209-58B8-9C41-AA3F-D0D79459C652}">
      <dgm:prSet/>
      <dgm:spPr/>
      <dgm:t>
        <a:bodyPr/>
        <a:lstStyle/>
        <a:p>
          <a:endParaRPr lang="en-GB"/>
        </a:p>
      </dgm:t>
    </dgm:pt>
    <dgm:pt modelId="{3FE63732-8F4A-DE4B-833D-8BB8E9359802}" type="sibTrans" cxnId="{1C766209-58B8-9C41-AA3F-D0D79459C652}">
      <dgm:prSet/>
      <dgm:spPr/>
      <dgm:t>
        <a:bodyPr/>
        <a:lstStyle/>
        <a:p>
          <a:endParaRPr lang="en-GB"/>
        </a:p>
      </dgm:t>
    </dgm:pt>
    <dgm:pt modelId="{259D32E4-CC9B-A74B-9AA5-0A4BCD4AA07D}">
      <dgm:prSet/>
      <dgm:spPr/>
      <dgm:t>
        <a:bodyPr/>
        <a:lstStyle/>
        <a:p>
          <a:r>
            <a:rPr lang="el-GR" dirty="0"/>
            <a:t>Επέκταση ειδικών τμημάτων στα δικαστήρια για οικονομικές υποθέσεις.</a:t>
          </a:r>
          <a:endParaRPr lang="x-none" dirty="0"/>
        </a:p>
      </dgm:t>
    </dgm:pt>
    <dgm:pt modelId="{327C8A08-3877-1F4F-8A58-E3F31E214218}" type="parTrans" cxnId="{584217D7-6989-314B-B04F-D0DA09DE3E48}">
      <dgm:prSet/>
      <dgm:spPr/>
      <dgm:t>
        <a:bodyPr/>
        <a:lstStyle/>
        <a:p>
          <a:endParaRPr lang="en-GB"/>
        </a:p>
      </dgm:t>
    </dgm:pt>
    <dgm:pt modelId="{F57653CB-2A1A-D448-85AD-25438F6EBBB2}" type="sibTrans" cxnId="{584217D7-6989-314B-B04F-D0DA09DE3E48}">
      <dgm:prSet/>
      <dgm:spPr/>
      <dgm:t>
        <a:bodyPr/>
        <a:lstStyle/>
        <a:p>
          <a:endParaRPr lang="en-GB"/>
        </a:p>
      </dgm:t>
    </dgm:pt>
    <dgm:pt modelId="{4F3CC675-D032-B34A-B9BF-42743D424195}">
      <dgm:prSet/>
      <dgm:spPr/>
      <dgm:t>
        <a:bodyPr/>
        <a:lstStyle/>
        <a:p>
          <a:r>
            <a:rPr lang="el-GR"/>
            <a:t>Διεύρυνση των μηχανισμών εξωδικαστικής επίλυσης διαφορών. </a:t>
          </a:r>
          <a:endParaRPr lang="x-none"/>
        </a:p>
      </dgm:t>
    </dgm:pt>
    <dgm:pt modelId="{3C9F7106-09DA-DD40-B13B-AD3A5971327B}" type="parTrans" cxnId="{2CE7431E-7EC9-FB4B-B64C-699990883F9D}">
      <dgm:prSet/>
      <dgm:spPr/>
      <dgm:t>
        <a:bodyPr/>
        <a:lstStyle/>
        <a:p>
          <a:endParaRPr lang="en-GB"/>
        </a:p>
      </dgm:t>
    </dgm:pt>
    <dgm:pt modelId="{8A454198-C3FE-6840-9DB9-1EB3B221DB6F}" type="sibTrans" cxnId="{2CE7431E-7EC9-FB4B-B64C-699990883F9D}">
      <dgm:prSet/>
      <dgm:spPr/>
      <dgm:t>
        <a:bodyPr/>
        <a:lstStyle/>
        <a:p>
          <a:endParaRPr lang="en-GB"/>
        </a:p>
      </dgm:t>
    </dgm:pt>
    <dgm:pt modelId="{285C23FD-6D0C-5B4E-B86A-0E7395535FF0}">
      <dgm:prSet/>
      <dgm:spPr/>
      <dgm:t>
        <a:bodyPr/>
        <a:lstStyle/>
        <a:p>
          <a:r>
            <a:rPr lang="el-GR"/>
            <a:t>Ενίσχυση του συστήματος χρηματοπιστωτικής εποπτείας στον τομέα της προστασίας των επενδυτών.</a:t>
          </a:r>
          <a:endParaRPr lang="x-none"/>
        </a:p>
      </dgm:t>
    </dgm:pt>
    <dgm:pt modelId="{5FF521BA-1448-3045-BF5C-D9441E446728}" type="parTrans" cxnId="{20E4EABA-392A-D346-A540-64EB76E70729}">
      <dgm:prSet/>
      <dgm:spPr/>
      <dgm:t>
        <a:bodyPr/>
        <a:lstStyle/>
        <a:p>
          <a:endParaRPr lang="en-GB"/>
        </a:p>
      </dgm:t>
    </dgm:pt>
    <dgm:pt modelId="{BC0815C1-0207-9D43-9ABC-01B230828D71}" type="sibTrans" cxnId="{20E4EABA-392A-D346-A540-64EB76E70729}">
      <dgm:prSet/>
      <dgm:spPr/>
      <dgm:t>
        <a:bodyPr/>
        <a:lstStyle/>
        <a:p>
          <a:endParaRPr lang="en-GB"/>
        </a:p>
      </dgm:t>
    </dgm:pt>
    <dgm:pt modelId="{0368D39E-4A89-4CD8-8687-B07D7C211FAA}">
      <dgm:prSet/>
      <dgm:spPr/>
      <dgm:t>
        <a:bodyPr/>
        <a:lstStyle/>
        <a:p>
          <a:r>
            <a:rPr lang="el-GR" dirty="0" smtClean="0"/>
            <a:t> Ενεργειακή </a:t>
          </a:r>
          <a:r>
            <a:rPr lang="el-GR" dirty="0"/>
            <a:t>αναβάθμιση κτηρίων. </a:t>
          </a:r>
          <a:endParaRPr lang="x-none" dirty="0"/>
        </a:p>
      </dgm:t>
    </dgm:pt>
    <dgm:pt modelId="{4D511BAB-FA15-40A5-9882-C451F6C0B93E}" type="parTrans" cxnId="{73028704-2C04-4D5E-B0FF-EC5DBAD93161}">
      <dgm:prSet/>
      <dgm:spPr/>
      <dgm:t>
        <a:bodyPr/>
        <a:lstStyle/>
        <a:p>
          <a:endParaRPr lang="en-GB"/>
        </a:p>
      </dgm:t>
    </dgm:pt>
    <dgm:pt modelId="{F9200976-55AC-4CC5-82D0-7BDA6FAA4C43}" type="sibTrans" cxnId="{73028704-2C04-4D5E-B0FF-EC5DBAD93161}">
      <dgm:prSet/>
      <dgm:spPr/>
      <dgm:t>
        <a:bodyPr/>
        <a:lstStyle/>
        <a:p>
          <a:endParaRPr lang="en-GB"/>
        </a:p>
      </dgm:t>
    </dgm:pt>
    <dgm:pt modelId="{1E10E44B-FC71-3E4C-BA2F-806B051101B3}" type="pres">
      <dgm:prSet presAssocID="{B2D9677D-AA94-954B-A71F-506F7C4DF4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E6B096-9F38-2145-90A8-6CB05514102A}" type="pres">
      <dgm:prSet presAssocID="{4AA3131D-6C6D-AC4E-857B-A0F7085C83F9}" presName="composite" presStyleCnt="0"/>
      <dgm:spPr/>
    </dgm:pt>
    <dgm:pt modelId="{A2DD1B1E-9E65-A146-B108-2CF12096F8AC}" type="pres">
      <dgm:prSet presAssocID="{4AA3131D-6C6D-AC4E-857B-A0F7085C83F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B6A62-EB1C-4944-ACF9-C09FFE898B62}" type="pres">
      <dgm:prSet presAssocID="{4AA3131D-6C6D-AC4E-857B-A0F7085C83F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08347-6C5E-1A4A-BB33-635CE6D0155D}" type="pres">
      <dgm:prSet presAssocID="{89CFCAF3-6228-BD40-A64C-E1F9C7E3BA56}" presName="space" presStyleCnt="0"/>
      <dgm:spPr/>
    </dgm:pt>
    <dgm:pt modelId="{9A780EDF-25BB-E845-91AA-2C017C626EA7}" type="pres">
      <dgm:prSet presAssocID="{4AE2F6E5-ACAC-144F-98AB-C9854E12A5E0}" presName="composite" presStyleCnt="0"/>
      <dgm:spPr/>
    </dgm:pt>
    <dgm:pt modelId="{C3988907-D028-A94F-99BC-99BFEEB968A7}" type="pres">
      <dgm:prSet presAssocID="{4AE2F6E5-ACAC-144F-98AB-C9854E12A5E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BAA0D-F222-A647-B55C-CA870DB9DC9A}" type="pres">
      <dgm:prSet presAssocID="{4AE2F6E5-ACAC-144F-98AB-C9854E12A5E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BB6C1-999A-DB40-AD08-EB5067BA7E84}" type="pres">
      <dgm:prSet presAssocID="{2B63A4EE-80B3-1042-A568-A23700991D98}" presName="space" presStyleCnt="0"/>
      <dgm:spPr/>
    </dgm:pt>
    <dgm:pt modelId="{71B0FBEE-E198-754E-868D-A8679D2BD182}" type="pres">
      <dgm:prSet presAssocID="{AEA18FF2-1C5F-7A4B-B765-DF454A271658}" presName="composite" presStyleCnt="0"/>
      <dgm:spPr/>
    </dgm:pt>
    <dgm:pt modelId="{3C1A2049-6B4B-5D40-B819-2C5BEE046CA7}" type="pres">
      <dgm:prSet presAssocID="{AEA18FF2-1C5F-7A4B-B765-DF454A27165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9F0FA-391C-5245-A681-64D31318EB49}" type="pres">
      <dgm:prSet presAssocID="{AEA18FF2-1C5F-7A4B-B765-DF454A27165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6E0DF9-375B-2544-A88B-99F39EE1B3D8}" srcId="{4AA3131D-6C6D-AC4E-857B-A0F7085C83F9}" destId="{F9A8283F-32CC-0F41-97BB-CE41DEAF13CF}" srcOrd="5" destOrd="0" parTransId="{F88FAEBD-F383-4A40-B9BA-F43FB44D5230}" sibTransId="{81A070A3-525E-3F40-ACDB-626B5B8A978A}"/>
    <dgm:cxn modelId="{498D32CF-3BC8-014A-AB88-71C136264CF4}" type="presOf" srcId="{285C23FD-6D0C-5B4E-B86A-0E7395535FF0}" destId="{0929F0FA-391C-5245-A681-64D31318EB49}" srcOrd="0" destOrd="4" presId="urn:microsoft.com/office/officeart/2005/8/layout/hList1"/>
    <dgm:cxn modelId="{15DC9465-560D-844D-B36A-86918587D590}" type="presOf" srcId="{4F3CC675-D032-B34A-B9BF-42743D424195}" destId="{0929F0FA-391C-5245-A681-64D31318EB49}" srcOrd="0" destOrd="3" presId="urn:microsoft.com/office/officeart/2005/8/layout/hList1"/>
    <dgm:cxn modelId="{705C433D-785F-0245-96B9-1658D81343A6}" srcId="{4AA3131D-6C6D-AC4E-857B-A0F7085C83F9}" destId="{9BBEB0B3-1740-724A-8BB3-FB407BB23E5D}" srcOrd="1" destOrd="0" parTransId="{8FAA3875-7A48-7D44-B2BD-A51E2CEAD5B1}" sibTransId="{B1C742A3-C78D-0042-A854-F0870AB2F00E}"/>
    <dgm:cxn modelId="{85E4B1A5-4167-6744-AA19-295A9B630F0B}" type="presOf" srcId="{259D32E4-CC9B-A74B-9AA5-0A4BCD4AA07D}" destId="{0929F0FA-391C-5245-A681-64D31318EB49}" srcOrd="0" destOrd="2" presId="urn:microsoft.com/office/officeart/2005/8/layout/hList1"/>
    <dgm:cxn modelId="{F24FD196-1B9F-754C-BF56-57E2CA5B679E}" type="presOf" srcId="{B87D704A-40F6-A748-A0C7-131A9139503A}" destId="{0929F0FA-391C-5245-A681-64D31318EB49}" srcOrd="0" destOrd="1" presId="urn:microsoft.com/office/officeart/2005/8/layout/hList1"/>
    <dgm:cxn modelId="{84362A19-24D5-45FC-A2DF-E07EA9FE185B}" type="presOf" srcId="{0368D39E-4A89-4CD8-8687-B07D7C211FAA}" destId="{037B6A62-EB1C-4944-ACF9-C09FFE898B62}" srcOrd="0" destOrd="2" presId="urn:microsoft.com/office/officeart/2005/8/layout/hList1"/>
    <dgm:cxn modelId="{1D761DFE-D52E-EE49-A326-5C76C0B9B78B}" type="presOf" srcId="{7963296E-2787-1A49-959A-770729ABB6BD}" destId="{542BAA0D-F222-A647-B55C-CA870DB9DC9A}" srcOrd="0" destOrd="2" presId="urn:microsoft.com/office/officeart/2005/8/layout/hList1"/>
    <dgm:cxn modelId="{7C4A1EF6-79AA-3A4B-B920-17AE2E35AC9C}" type="presOf" srcId="{4AE2F6E5-ACAC-144F-98AB-C9854E12A5E0}" destId="{C3988907-D028-A94F-99BC-99BFEEB968A7}" srcOrd="0" destOrd="0" presId="urn:microsoft.com/office/officeart/2005/8/layout/hList1"/>
    <dgm:cxn modelId="{03D2FFD8-38C9-3F48-8BE0-5CFB723F71CB}" srcId="{AEA18FF2-1C5F-7A4B-B765-DF454A271658}" destId="{5E171E16-3779-5A44-A714-3551E0E1E981}" srcOrd="0" destOrd="0" parTransId="{D4D2A1F1-0C86-B547-AEAF-5E79A5C9BA45}" sibTransId="{4AA551D3-B65C-3144-A4C2-374872ECADE6}"/>
    <dgm:cxn modelId="{01BECCB3-B716-2446-AD96-3264003B0C13}" type="presOf" srcId="{26723EDB-F6EB-4640-9107-AEC0C5443CF7}" destId="{037B6A62-EB1C-4944-ACF9-C09FFE898B62}" srcOrd="0" destOrd="4" presId="urn:microsoft.com/office/officeart/2005/8/layout/hList1"/>
    <dgm:cxn modelId="{7D11BF76-2130-AC4D-8406-94CEDF02BE07}" srcId="{4AA3131D-6C6D-AC4E-857B-A0F7085C83F9}" destId="{26723EDB-F6EB-4640-9107-AEC0C5443CF7}" srcOrd="4" destOrd="0" parTransId="{5FCA1DE4-8018-3E48-B092-E7EBF5F80DD0}" sibTransId="{CD5D6A8C-1B71-384D-9951-F50BD9AB7ACE}"/>
    <dgm:cxn modelId="{C4DD7AF9-C0DD-E44F-8CB0-36742B6CA0DD}" type="presOf" srcId="{09E66FFC-F257-AF45-9926-E197EC1BD107}" destId="{037B6A62-EB1C-4944-ACF9-C09FFE898B62}" srcOrd="0" destOrd="3" presId="urn:microsoft.com/office/officeart/2005/8/layout/hList1"/>
    <dgm:cxn modelId="{F20B36CB-EBCA-3B41-876F-73CE0584D363}" srcId="{B2D9677D-AA94-954B-A71F-506F7C4DF4D7}" destId="{4AE2F6E5-ACAC-144F-98AB-C9854E12A5E0}" srcOrd="1" destOrd="0" parTransId="{C8D5F7BA-0124-EF49-A11D-235359C2DF92}" sibTransId="{2B63A4EE-80B3-1042-A568-A23700991D98}"/>
    <dgm:cxn modelId="{F7FC653D-36D9-E44E-9D3B-EF0E904E4507}" type="presOf" srcId="{46604367-CD07-2D48-88C1-62483AE2D172}" destId="{542BAA0D-F222-A647-B55C-CA870DB9DC9A}" srcOrd="0" destOrd="3" presId="urn:microsoft.com/office/officeart/2005/8/layout/hList1"/>
    <dgm:cxn modelId="{DDA1FBAE-FD99-F845-A3F2-DE4E9961DF4D}" type="presOf" srcId="{8D24A6C6-A353-5F4E-8612-50ADC9F2C393}" destId="{037B6A62-EB1C-4944-ACF9-C09FFE898B62}" srcOrd="0" destOrd="0" presId="urn:microsoft.com/office/officeart/2005/8/layout/hList1"/>
    <dgm:cxn modelId="{1D1F1A56-3F02-7448-BE71-DDE48B76F12A}" type="presOf" srcId="{5E171E16-3779-5A44-A714-3551E0E1E981}" destId="{0929F0FA-391C-5245-A681-64D31318EB49}" srcOrd="0" destOrd="0" presId="urn:microsoft.com/office/officeart/2005/8/layout/hList1"/>
    <dgm:cxn modelId="{87A94930-C1E7-7547-9BD4-E958B3F2386F}" type="presOf" srcId="{4AA3131D-6C6D-AC4E-857B-A0F7085C83F9}" destId="{A2DD1B1E-9E65-A146-B108-2CF12096F8AC}" srcOrd="0" destOrd="0" presId="urn:microsoft.com/office/officeart/2005/8/layout/hList1"/>
    <dgm:cxn modelId="{BE6A6ED5-F7E8-134E-A7C7-E263CCF45D5B}" srcId="{4AA3131D-6C6D-AC4E-857B-A0F7085C83F9}" destId="{09E66FFC-F257-AF45-9926-E197EC1BD107}" srcOrd="3" destOrd="0" parTransId="{DBF753DD-A205-D646-BC25-8CCE2A6D7DBF}" sibTransId="{A862EBF6-4832-2749-9571-1388DE2285FB}"/>
    <dgm:cxn modelId="{C3B8A70D-92DE-4D47-AB47-D3F9A9E54E0D}" srcId="{4AE2F6E5-ACAC-144F-98AB-C9854E12A5E0}" destId="{25BB21F3-2B4B-D447-A18A-214FE0A061F9}" srcOrd="4" destOrd="0" parTransId="{EBA7F005-1406-4043-B54D-EEAB055FEDA5}" sibTransId="{F4F11B7F-4A78-984A-B4AB-92D9B4C3964B}"/>
    <dgm:cxn modelId="{3CF5DF05-DBB2-AF49-9647-1B2DF97B515F}" type="presOf" srcId="{25BB21F3-2B4B-D447-A18A-214FE0A061F9}" destId="{542BAA0D-F222-A647-B55C-CA870DB9DC9A}" srcOrd="0" destOrd="4" presId="urn:microsoft.com/office/officeart/2005/8/layout/hList1"/>
    <dgm:cxn modelId="{1C766209-58B8-9C41-AA3F-D0D79459C652}" srcId="{AEA18FF2-1C5F-7A4B-B765-DF454A271658}" destId="{B87D704A-40F6-A748-A0C7-131A9139503A}" srcOrd="1" destOrd="0" parTransId="{769359F7-E40A-E741-A2F5-5D9E757C2736}" sibTransId="{3FE63732-8F4A-DE4B-833D-8BB8E9359802}"/>
    <dgm:cxn modelId="{E1040CEE-94A0-4D42-B613-3AF56AB56C4C}" srcId="{4AE2F6E5-ACAC-144F-98AB-C9854E12A5E0}" destId="{BA4C86FE-0E9B-EE43-91C6-F3696DD9B07E}" srcOrd="0" destOrd="0" parTransId="{13ABA789-C8F5-8542-8089-3C444E824C96}" sibTransId="{7F821849-2138-514D-AE78-27D3D41544E1}"/>
    <dgm:cxn modelId="{D67BF6E5-E9DF-024D-9F39-E0380B5B224E}" srcId="{4AE2F6E5-ACAC-144F-98AB-C9854E12A5E0}" destId="{FBCA3A46-172D-2046-BD16-7A01477A575A}" srcOrd="1" destOrd="0" parTransId="{9436542A-D8C3-9544-8070-24D53E8E583E}" sibTransId="{2820E440-E7B1-2C4D-8F92-8F7048621E59}"/>
    <dgm:cxn modelId="{E11A0F49-6A5A-0E49-B7C5-121342AE590B}" srcId="{4AE2F6E5-ACAC-144F-98AB-C9854E12A5E0}" destId="{7963296E-2787-1A49-959A-770729ABB6BD}" srcOrd="2" destOrd="0" parTransId="{152E8FB6-6DF4-1243-B382-476C79632F79}" sibTransId="{945DAC6A-B56D-9940-9BA7-CB1892623F4A}"/>
    <dgm:cxn modelId="{73028704-2C04-4D5E-B0FF-EC5DBAD93161}" srcId="{4AA3131D-6C6D-AC4E-857B-A0F7085C83F9}" destId="{0368D39E-4A89-4CD8-8687-B07D7C211FAA}" srcOrd="2" destOrd="0" parTransId="{4D511BAB-FA15-40A5-9882-C451F6C0B93E}" sibTransId="{F9200976-55AC-4CC5-82D0-7BDA6FAA4C43}"/>
    <dgm:cxn modelId="{101A6ADC-7F42-B94C-9E8A-C39D3177BD57}" type="presOf" srcId="{F9A8283F-32CC-0F41-97BB-CE41DEAF13CF}" destId="{037B6A62-EB1C-4944-ACF9-C09FFE898B62}" srcOrd="0" destOrd="5" presId="urn:microsoft.com/office/officeart/2005/8/layout/hList1"/>
    <dgm:cxn modelId="{7FA4F1E1-4D4D-0347-BF1E-1948AE40980C}" srcId="{4AA3131D-6C6D-AC4E-857B-A0F7085C83F9}" destId="{8D24A6C6-A353-5F4E-8612-50ADC9F2C393}" srcOrd="0" destOrd="0" parTransId="{75F3CEF5-475C-B447-BEE0-CFBBEA0309FD}" sibTransId="{FB8D6B93-9220-CB44-BF95-66118867E0B3}"/>
    <dgm:cxn modelId="{584217D7-6989-314B-B04F-D0DA09DE3E48}" srcId="{AEA18FF2-1C5F-7A4B-B765-DF454A271658}" destId="{259D32E4-CC9B-A74B-9AA5-0A4BCD4AA07D}" srcOrd="2" destOrd="0" parTransId="{327C8A08-3877-1F4F-8A58-E3F31E214218}" sibTransId="{F57653CB-2A1A-D448-85AD-25438F6EBBB2}"/>
    <dgm:cxn modelId="{20E4EABA-392A-D346-A540-64EB76E70729}" srcId="{AEA18FF2-1C5F-7A4B-B765-DF454A271658}" destId="{285C23FD-6D0C-5B4E-B86A-0E7395535FF0}" srcOrd="4" destOrd="0" parTransId="{5FF521BA-1448-3045-BF5C-D9441E446728}" sibTransId="{BC0815C1-0207-9D43-9ABC-01B230828D71}"/>
    <dgm:cxn modelId="{30BE99DC-77E6-C041-820C-A566A98E58D7}" type="presOf" srcId="{9BBEB0B3-1740-724A-8BB3-FB407BB23E5D}" destId="{037B6A62-EB1C-4944-ACF9-C09FFE898B62}" srcOrd="0" destOrd="1" presId="urn:microsoft.com/office/officeart/2005/8/layout/hList1"/>
    <dgm:cxn modelId="{7AE40060-A00F-AD47-B6D7-F30C285E8D6A}" type="presOf" srcId="{BA4C86FE-0E9B-EE43-91C6-F3696DD9B07E}" destId="{542BAA0D-F222-A647-B55C-CA870DB9DC9A}" srcOrd="0" destOrd="0" presId="urn:microsoft.com/office/officeart/2005/8/layout/hList1"/>
    <dgm:cxn modelId="{1F8A65BE-FCE0-714B-BEEB-82F32C1F5A76}" type="presOf" srcId="{B2D9677D-AA94-954B-A71F-506F7C4DF4D7}" destId="{1E10E44B-FC71-3E4C-BA2F-806B051101B3}" srcOrd="0" destOrd="0" presId="urn:microsoft.com/office/officeart/2005/8/layout/hList1"/>
    <dgm:cxn modelId="{223F810C-1045-5746-90C9-CECD3B362F99}" type="presOf" srcId="{FBCA3A46-172D-2046-BD16-7A01477A575A}" destId="{542BAA0D-F222-A647-B55C-CA870DB9DC9A}" srcOrd="0" destOrd="1" presId="urn:microsoft.com/office/officeart/2005/8/layout/hList1"/>
    <dgm:cxn modelId="{6E7D57CB-56BD-7E46-8E5A-1E6870D99A46}" srcId="{B2D9677D-AA94-954B-A71F-506F7C4DF4D7}" destId="{4AA3131D-6C6D-AC4E-857B-A0F7085C83F9}" srcOrd="0" destOrd="0" parTransId="{27698B7B-B43C-8B44-96DA-533DAF1A0807}" sibTransId="{89CFCAF3-6228-BD40-A64C-E1F9C7E3BA56}"/>
    <dgm:cxn modelId="{64DB2854-7729-5040-A494-2CF994471B37}" srcId="{B2D9677D-AA94-954B-A71F-506F7C4DF4D7}" destId="{AEA18FF2-1C5F-7A4B-B765-DF454A271658}" srcOrd="2" destOrd="0" parTransId="{E49EC318-D767-E74F-89C3-DED5E50DDDB2}" sibTransId="{5E54548B-A3E8-EC47-BFB9-F961D9EB7B50}"/>
    <dgm:cxn modelId="{2CE7431E-7EC9-FB4B-B64C-699990883F9D}" srcId="{AEA18FF2-1C5F-7A4B-B765-DF454A271658}" destId="{4F3CC675-D032-B34A-B9BF-42743D424195}" srcOrd="3" destOrd="0" parTransId="{3C9F7106-09DA-DD40-B13B-AD3A5971327B}" sibTransId="{8A454198-C3FE-6840-9DB9-1EB3B221DB6F}"/>
    <dgm:cxn modelId="{2BC7AF44-2AFF-3745-AACC-0B3EB5B7055E}" srcId="{4AE2F6E5-ACAC-144F-98AB-C9854E12A5E0}" destId="{46604367-CD07-2D48-88C1-62483AE2D172}" srcOrd="3" destOrd="0" parTransId="{747B9D32-4C83-9F4B-A76F-C9D1EE055FA5}" sibTransId="{5961A5FF-0304-F645-B8CC-24702F8DC2D8}"/>
    <dgm:cxn modelId="{515E377B-0C17-F349-9927-6A076A93360F}" type="presOf" srcId="{AEA18FF2-1C5F-7A4B-B765-DF454A271658}" destId="{3C1A2049-6B4B-5D40-B819-2C5BEE046CA7}" srcOrd="0" destOrd="0" presId="urn:microsoft.com/office/officeart/2005/8/layout/hList1"/>
    <dgm:cxn modelId="{AC53C313-6269-4D46-98A1-D373A244AC49}" type="presParOf" srcId="{1E10E44B-FC71-3E4C-BA2F-806B051101B3}" destId="{34E6B096-9F38-2145-90A8-6CB05514102A}" srcOrd="0" destOrd="0" presId="urn:microsoft.com/office/officeart/2005/8/layout/hList1"/>
    <dgm:cxn modelId="{E3692A02-3F87-6046-A3B3-4893F715530E}" type="presParOf" srcId="{34E6B096-9F38-2145-90A8-6CB05514102A}" destId="{A2DD1B1E-9E65-A146-B108-2CF12096F8AC}" srcOrd="0" destOrd="0" presId="urn:microsoft.com/office/officeart/2005/8/layout/hList1"/>
    <dgm:cxn modelId="{9E83BA52-80E8-274E-B4C6-604FE4CD97D9}" type="presParOf" srcId="{34E6B096-9F38-2145-90A8-6CB05514102A}" destId="{037B6A62-EB1C-4944-ACF9-C09FFE898B62}" srcOrd="1" destOrd="0" presId="urn:microsoft.com/office/officeart/2005/8/layout/hList1"/>
    <dgm:cxn modelId="{43E355CA-6CAA-BF4E-AF62-7FA3CF3C5B96}" type="presParOf" srcId="{1E10E44B-FC71-3E4C-BA2F-806B051101B3}" destId="{A4608347-6C5E-1A4A-BB33-635CE6D0155D}" srcOrd="1" destOrd="0" presId="urn:microsoft.com/office/officeart/2005/8/layout/hList1"/>
    <dgm:cxn modelId="{CB868088-C285-1A40-BFEB-DE27678D4663}" type="presParOf" srcId="{1E10E44B-FC71-3E4C-BA2F-806B051101B3}" destId="{9A780EDF-25BB-E845-91AA-2C017C626EA7}" srcOrd="2" destOrd="0" presId="urn:microsoft.com/office/officeart/2005/8/layout/hList1"/>
    <dgm:cxn modelId="{40D7CED8-56BA-EC44-8F47-1DB3273C6735}" type="presParOf" srcId="{9A780EDF-25BB-E845-91AA-2C017C626EA7}" destId="{C3988907-D028-A94F-99BC-99BFEEB968A7}" srcOrd="0" destOrd="0" presId="urn:microsoft.com/office/officeart/2005/8/layout/hList1"/>
    <dgm:cxn modelId="{57BFF9F0-6A86-FC48-8F40-4EA36775D64A}" type="presParOf" srcId="{9A780EDF-25BB-E845-91AA-2C017C626EA7}" destId="{542BAA0D-F222-A647-B55C-CA870DB9DC9A}" srcOrd="1" destOrd="0" presId="urn:microsoft.com/office/officeart/2005/8/layout/hList1"/>
    <dgm:cxn modelId="{47C26C38-8345-0144-9C4A-A4DB0D010BA7}" type="presParOf" srcId="{1E10E44B-FC71-3E4C-BA2F-806B051101B3}" destId="{A28BB6C1-999A-DB40-AD08-EB5067BA7E84}" srcOrd="3" destOrd="0" presId="urn:microsoft.com/office/officeart/2005/8/layout/hList1"/>
    <dgm:cxn modelId="{D2D217C6-694D-2843-8326-58EA11A51DDD}" type="presParOf" srcId="{1E10E44B-FC71-3E4C-BA2F-806B051101B3}" destId="{71B0FBEE-E198-754E-868D-A8679D2BD182}" srcOrd="4" destOrd="0" presId="urn:microsoft.com/office/officeart/2005/8/layout/hList1"/>
    <dgm:cxn modelId="{FABC2A9B-FB7D-264B-9B25-B2D4C3D9FD55}" type="presParOf" srcId="{71B0FBEE-E198-754E-868D-A8679D2BD182}" destId="{3C1A2049-6B4B-5D40-B819-2C5BEE046CA7}" srcOrd="0" destOrd="0" presId="urn:microsoft.com/office/officeart/2005/8/layout/hList1"/>
    <dgm:cxn modelId="{54489B9E-2AC3-9043-800D-7D9E7F112A93}" type="presParOf" srcId="{71B0FBEE-E198-754E-868D-A8679D2BD182}" destId="{0929F0FA-391C-5245-A681-64D31318EB4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14099C1-463C-D44A-8949-2F15F813118D}" type="doc">
      <dgm:prSet loTypeId="urn:microsoft.com/office/officeart/2005/8/layout/process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120CFB7-9005-814B-9752-FBF41D5A7DC3}">
      <dgm:prSet custT="1"/>
      <dgm:spPr/>
      <dgm:t>
        <a:bodyPr/>
        <a:lstStyle/>
        <a:p>
          <a:r>
            <a:rPr lang="el-GR" sz="1800" b="1" u="none" dirty="0"/>
            <a:t>Πρώτο μισό της δεκαετίας</a:t>
          </a:r>
          <a:endParaRPr lang="x-none" sz="1800" b="1" u="none" dirty="0"/>
        </a:p>
      </dgm:t>
    </dgm:pt>
    <dgm:pt modelId="{BB0F813E-2EE5-A349-BA31-0FA67A02BEFB}" type="parTrans" cxnId="{4A2654C2-52B8-844C-AC0E-428EE1BD2A7E}">
      <dgm:prSet/>
      <dgm:spPr/>
      <dgm:t>
        <a:bodyPr/>
        <a:lstStyle/>
        <a:p>
          <a:endParaRPr lang="en-GB"/>
        </a:p>
      </dgm:t>
    </dgm:pt>
    <dgm:pt modelId="{A6445031-7091-B042-AEBB-BD4AD9028226}" type="sibTrans" cxnId="{4A2654C2-52B8-844C-AC0E-428EE1BD2A7E}">
      <dgm:prSet/>
      <dgm:spPr/>
      <dgm:t>
        <a:bodyPr/>
        <a:lstStyle/>
        <a:p>
          <a:endParaRPr lang="en-GB"/>
        </a:p>
      </dgm:t>
    </dgm:pt>
    <dgm:pt modelId="{5926BA25-9039-8F45-8631-389B55CD69C6}">
      <dgm:prSet custT="1"/>
      <dgm:spPr/>
      <dgm:t>
        <a:bodyPr/>
        <a:lstStyle/>
        <a:p>
          <a:r>
            <a:rPr lang="el-GR" sz="1900" u="none" dirty="0"/>
            <a:t>Ευρωπαϊκούς και εθνικούς δημόσιους πόρους.</a:t>
          </a:r>
          <a:endParaRPr lang="x-none" sz="1900" u="none" dirty="0"/>
        </a:p>
      </dgm:t>
    </dgm:pt>
    <dgm:pt modelId="{FC2F7A43-CB04-444C-93A0-C413AA813394}" type="parTrans" cxnId="{6275F648-5ED9-4E40-AE5F-29616165265A}">
      <dgm:prSet/>
      <dgm:spPr/>
      <dgm:t>
        <a:bodyPr/>
        <a:lstStyle/>
        <a:p>
          <a:endParaRPr lang="en-GB"/>
        </a:p>
      </dgm:t>
    </dgm:pt>
    <dgm:pt modelId="{49838DA7-11D2-EA47-952C-C14B0B272141}" type="sibTrans" cxnId="{6275F648-5ED9-4E40-AE5F-29616165265A}">
      <dgm:prSet/>
      <dgm:spPr/>
      <dgm:t>
        <a:bodyPr/>
        <a:lstStyle/>
        <a:p>
          <a:endParaRPr lang="en-GB"/>
        </a:p>
      </dgm:t>
    </dgm:pt>
    <dgm:pt modelId="{6D0B63BA-04D0-2849-93F0-9FC2FC80D0A5}">
      <dgm:prSet custT="1"/>
      <dgm:spPr/>
      <dgm:t>
        <a:bodyPr/>
        <a:lstStyle/>
        <a:p>
          <a:r>
            <a:rPr lang="el-GR" sz="1700" dirty="0"/>
            <a:t>Επενδύσεις σε </a:t>
          </a:r>
          <a:r>
            <a:rPr lang="el-GR" sz="1700" dirty="0" smtClean="0"/>
            <a:t>υποδομές</a:t>
          </a:r>
          <a:r>
            <a:rPr lang="el-GR" sz="1700" dirty="0"/>
            <a:t>.</a:t>
          </a:r>
          <a:endParaRPr lang="x-none" sz="1700" dirty="0"/>
        </a:p>
      </dgm:t>
    </dgm:pt>
    <dgm:pt modelId="{1884FD70-D46D-034D-B70B-D4184D368C6D}" type="parTrans" cxnId="{5F076EF5-DE60-5948-8E2F-5512FAD2CD20}">
      <dgm:prSet/>
      <dgm:spPr/>
      <dgm:t>
        <a:bodyPr/>
        <a:lstStyle/>
        <a:p>
          <a:endParaRPr lang="en-GB"/>
        </a:p>
      </dgm:t>
    </dgm:pt>
    <dgm:pt modelId="{6EDD4E8A-681A-6C4D-941F-9D84281AABF4}" type="sibTrans" cxnId="{5F076EF5-DE60-5948-8E2F-5512FAD2CD20}">
      <dgm:prSet/>
      <dgm:spPr/>
      <dgm:t>
        <a:bodyPr/>
        <a:lstStyle/>
        <a:p>
          <a:endParaRPr lang="en-GB"/>
        </a:p>
      </dgm:t>
    </dgm:pt>
    <dgm:pt modelId="{D68B458F-0339-9947-9FAC-BBA3A303768A}">
      <dgm:prSet custT="1"/>
      <dgm:spPr/>
      <dgm:t>
        <a:bodyPr/>
        <a:lstStyle/>
        <a:p>
          <a:r>
            <a:rPr lang="el-GR" sz="1700" dirty="0"/>
            <a:t>Μεταρρυθμίσεις για την αύξηση της παραγωγικότητας και της συμμετοχής στην αγορά εργασίας.</a:t>
          </a:r>
          <a:endParaRPr lang="x-none" sz="1700" dirty="0"/>
        </a:p>
      </dgm:t>
    </dgm:pt>
    <dgm:pt modelId="{260D8BD4-5C07-FC4A-AA48-02F236AB3F4E}" type="parTrans" cxnId="{D22FC64C-D3B9-2E4A-AEE0-29C01A9765DD}">
      <dgm:prSet/>
      <dgm:spPr/>
      <dgm:t>
        <a:bodyPr/>
        <a:lstStyle/>
        <a:p>
          <a:endParaRPr lang="en-GB"/>
        </a:p>
      </dgm:t>
    </dgm:pt>
    <dgm:pt modelId="{2402DFF1-8AE9-664B-B5FD-426ACC7714D4}" type="sibTrans" cxnId="{D22FC64C-D3B9-2E4A-AEE0-29C01A9765DD}">
      <dgm:prSet/>
      <dgm:spPr/>
      <dgm:t>
        <a:bodyPr/>
        <a:lstStyle/>
        <a:p>
          <a:endParaRPr lang="en-GB"/>
        </a:p>
      </dgm:t>
    </dgm:pt>
    <dgm:pt modelId="{3E2A4E23-5D55-E14A-AF1E-A59213E5ABB6}">
      <dgm:prSet custT="1"/>
      <dgm:spPr/>
      <dgm:t>
        <a:bodyPr/>
        <a:lstStyle/>
        <a:p>
          <a:r>
            <a:rPr lang="el-GR" sz="1700" dirty="0"/>
            <a:t>Μόχλευση ιδιωτικών πόρων </a:t>
          </a:r>
          <a:r>
            <a:rPr lang="el-GR" sz="1700" dirty="0" smtClean="0"/>
            <a:t>(π.χ. ΣΔΙΤ</a:t>
          </a:r>
          <a:r>
            <a:rPr lang="el-GR" sz="1700" dirty="0"/>
            <a:t>, Αναπτυξιακή </a:t>
          </a:r>
          <a:r>
            <a:rPr lang="el-GR" sz="1700" dirty="0" smtClean="0"/>
            <a:t>Τράπεζα).</a:t>
          </a:r>
          <a:endParaRPr lang="x-none" sz="1700" dirty="0"/>
        </a:p>
      </dgm:t>
    </dgm:pt>
    <dgm:pt modelId="{A998ADFA-E9BA-8F46-B510-75731B22C035}" type="parTrans" cxnId="{4359BF3B-4ACA-194E-BFBE-A168E185E625}">
      <dgm:prSet/>
      <dgm:spPr/>
      <dgm:t>
        <a:bodyPr/>
        <a:lstStyle/>
        <a:p>
          <a:endParaRPr lang="en-GB"/>
        </a:p>
      </dgm:t>
    </dgm:pt>
    <dgm:pt modelId="{29D27A8D-3A1E-7D4E-A45B-B4840ADB95A2}" type="sibTrans" cxnId="{4359BF3B-4ACA-194E-BFBE-A168E185E625}">
      <dgm:prSet/>
      <dgm:spPr/>
      <dgm:t>
        <a:bodyPr/>
        <a:lstStyle/>
        <a:p>
          <a:endParaRPr lang="en-GB"/>
        </a:p>
      </dgm:t>
    </dgm:pt>
    <dgm:pt modelId="{CAD1BEE4-F9DE-0847-ACD4-D11FA162EC38}">
      <dgm:prSet custT="1"/>
      <dgm:spPr/>
      <dgm:t>
        <a:bodyPr/>
        <a:lstStyle/>
        <a:p>
          <a:r>
            <a:rPr lang="el-GR" sz="1900" u="none" dirty="0"/>
            <a:t>Μείωση ανεργίας και επενδυτικού κενού.</a:t>
          </a:r>
          <a:endParaRPr lang="x-none" sz="1900" u="none" dirty="0"/>
        </a:p>
      </dgm:t>
    </dgm:pt>
    <dgm:pt modelId="{A953CB6C-C90A-4847-BE65-F8C7C3346FAF}" type="parTrans" cxnId="{982B6BE9-B5EE-924B-91C0-A9273C777E00}">
      <dgm:prSet/>
      <dgm:spPr/>
      <dgm:t>
        <a:bodyPr/>
        <a:lstStyle/>
        <a:p>
          <a:endParaRPr lang="en-GB"/>
        </a:p>
      </dgm:t>
    </dgm:pt>
    <dgm:pt modelId="{0C5451AE-6256-D840-AF1D-0833AF7E47EB}" type="sibTrans" cxnId="{982B6BE9-B5EE-924B-91C0-A9273C777E00}">
      <dgm:prSet/>
      <dgm:spPr/>
      <dgm:t>
        <a:bodyPr/>
        <a:lstStyle/>
        <a:p>
          <a:endParaRPr lang="en-GB"/>
        </a:p>
      </dgm:t>
    </dgm:pt>
    <dgm:pt modelId="{64A070EC-F445-0F44-BF82-E9054DEEC6BA}">
      <dgm:prSet custT="1"/>
      <dgm:spPr/>
      <dgm:t>
        <a:bodyPr/>
        <a:lstStyle/>
        <a:p>
          <a:r>
            <a:rPr lang="el-GR" sz="1800" b="1" u="none" dirty="0"/>
            <a:t>Δεύτερο μισό της δεκαετίας</a:t>
          </a:r>
          <a:endParaRPr lang="x-none" sz="1800" b="1" u="none" dirty="0"/>
        </a:p>
      </dgm:t>
    </dgm:pt>
    <dgm:pt modelId="{21EA2079-467D-E94D-8731-410D0AD9BA0B}" type="parTrans" cxnId="{816F24A6-E7B5-B447-862C-381ECEB35C7D}">
      <dgm:prSet/>
      <dgm:spPr/>
      <dgm:t>
        <a:bodyPr/>
        <a:lstStyle/>
        <a:p>
          <a:endParaRPr lang="en-GB"/>
        </a:p>
      </dgm:t>
    </dgm:pt>
    <dgm:pt modelId="{E2992299-6002-C849-AE76-2F8D8ED6040E}" type="sibTrans" cxnId="{816F24A6-E7B5-B447-862C-381ECEB35C7D}">
      <dgm:prSet/>
      <dgm:spPr/>
      <dgm:t>
        <a:bodyPr/>
        <a:lstStyle/>
        <a:p>
          <a:endParaRPr lang="en-GB"/>
        </a:p>
      </dgm:t>
    </dgm:pt>
    <dgm:pt modelId="{77C2C0E5-3498-FF4A-B3E6-FB2C99679A70}">
      <dgm:prSet custT="1"/>
      <dgm:spPr/>
      <dgm:t>
        <a:bodyPr/>
        <a:lstStyle/>
        <a:p>
          <a:r>
            <a:rPr lang="el-GR" sz="1700" dirty="0"/>
            <a:t>Λιγότεροι Ευρωπαϊκοί πόροι, και αυξημένες απαιτήσεις </a:t>
          </a:r>
          <a:r>
            <a:rPr lang="el-GR" sz="1700" dirty="0" err="1"/>
            <a:t>αναχρηματοδότησης</a:t>
          </a:r>
          <a:r>
            <a:rPr lang="el-GR" sz="1700" dirty="0"/>
            <a:t> του δημόσιου χρέους.</a:t>
          </a:r>
          <a:endParaRPr lang="x-none" sz="1700" dirty="0"/>
        </a:p>
      </dgm:t>
    </dgm:pt>
    <dgm:pt modelId="{4284046B-9A32-8144-9B8E-BBD8C006DE93}" type="parTrans" cxnId="{81AA8608-D2C1-4042-BB83-BB0D2D3F0004}">
      <dgm:prSet/>
      <dgm:spPr/>
      <dgm:t>
        <a:bodyPr/>
        <a:lstStyle/>
        <a:p>
          <a:endParaRPr lang="en-GB"/>
        </a:p>
      </dgm:t>
    </dgm:pt>
    <dgm:pt modelId="{A98F3798-3E0F-9C46-864C-9D5FC1BCF059}" type="sibTrans" cxnId="{81AA8608-D2C1-4042-BB83-BB0D2D3F0004}">
      <dgm:prSet/>
      <dgm:spPr/>
      <dgm:t>
        <a:bodyPr/>
        <a:lstStyle/>
        <a:p>
          <a:endParaRPr lang="en-GB"/>
        </a:p>
      </dgm:t>
    </dgm:pt>
    <dgm:pt modelId="{1BCD9F1E-9BF1-4A43-8BE2-73B5662626D9}">
      <dgm:prSet custT="1"/>
      <dgm:spPr/>
      <dgm:t>
        <a:bodyPr/>
        <a:lstStyle/>
        <a:p>
          <a:r>
            <a:rPr lang="el-GR" sz="1700" dirty="0" smtClean="0"/>
            <a:t>Κρίσιμης σημασίας να </a:t>
          </a:r>
          <a:r>
            <a:rPr lang="el-GR" sz="1700" dirty="0"/>
            <a:t>έχουν υλοποιηθεί </a:t>
          </a:r>
          <a:r>
            <a:rPr lang="el-GR" sz="1700" dirty="0" smtClean="0"/>
            <a:t>οι</a:t>
          </a:r>
          <a:r>
            <a:rPr lang="en-US" sz="1700" dirty="0" smtClean="0"/>
            <a:t> </a:t>
          </a:r>
          <a:r>
            <a:rPr lang="el-GR" sz="1700" dirty="0" smtClean="0"/>
            <a:t>δράσεις ενδυνάμωσης της οικονομίας  </a:t>
          </a:r>
          <a:r>
            <a:rPr lang="el-GR" sz="1700" dirty="0"/>
            <a:t>κατά το πρώτο μισό της δεκαετίας.</a:t>
          </a:r>
          <a:endParaRPr lang="x-none" sz="1700" dirty="0"/>
        </a:p>
      </dgm:t>
    </dgm:pt>
    <dgm:pt modelId="{6DB46BAA-2856-864E-B14A-160348311D22}" type="parTrans" cxnId="{A4DCED54-7B16-494F-A2F9-86652D1516B3}">
      <dgm:prSet/>
      <dgm:spPr/>
      <dgm:t>
        <a:bodyPr/>
        <a:lstStyle/>
        <a:p>
          <a:endParaRPr lang="en-GB"/>
        </a:p>
      </dgm:t>
    </dgm:pt>
    <dgm:pt modelId="{6B8ACAB5-8014-6A4A-AF19-E53011EC9851}" type="sibTrans" cxnId="{A4DCED54-7B16-494F-A2F9-86652D1516B3}">
      <dgm:prSet/>
      <dgm:spPr/>
      <dgm:t>
        <a:bodyPr/>
        <a:lstStyle/>
        <a:p>
          <a:endParaRPr lang="en-GB"/>
        </a:p>
      </dgm:t>
    </dgm:pt>
    <dgm:pt modelId="{EC002AE3-C906-3748-B0E7-A4A6F9F40062}">
      <dgm:prSet custT="1"/>
      <dgm:spPr/>
      <dgm:t>
        <a:bodyPr/>
        <a:lstStyle/>
        <a:p>
          <a:r>
            <a:rPr lang="el-GR" sz="1900" dirty="0"/>
            <a:t>Σημαντική αναπτυξιακή δυναμική </a:t>
          </a:r>
          <a:r>
            <a:rPr lang="el-GR" sz="1900" dirty="0" smtClean="0"/>
            <a:t>από:</a:t>
          </a:r>
          <a:endParaRPr lang="x-none" sz="1900" dirty="0"/>
        </a:p>
      </dgm:t>
    </dgm:pt>
    <dgm:pt modelId="{7002CD2B-3984-7045-BBA0-526A6A5F9666}" type="parTrans" cxnId="{368A833B-AD7F-9D4C-9681-542E63DA9892}">
      <dgm:prSet/>
      <dgm:spPr/>
      <dgm:t>
        <a:bodyPr/>
        <a:lstStyle/>
        <a:p>
          <a:endParaRPr lang="en-GB"/>
        </a:p>
      </dgm:t>
    </dgm:pt>
    <dgm:pt modelId="{A173983A-E0EF-304B-91FD-D559948DC272}" type="sibTrans" cxnId="{368A833B-AD7F-9D4C-9681-542E63DA9892}">
      <dgm:prSet/>
      <dgm:spPr/>
      <dgm:t>
        <a:bodyPr/>
        <a:lstStyle/>
        <a:p>
          <a:endParaRPr lang="en-GB"/>
        </a:p>
      </dgm:t>
    </dgm:pt>
    <dgm:pt modelId="{1CCC51ED-3BCE-5146-B4B3-596FB9C4DE26}">
      <dgm:prSet custT="1"/>
      <dgm:spPr/>
      <dgm:t>
        <a:bodyPr/>
        <a:lstStyle/>
        <a:p>
          <a:r>
            <a:rPr lang="el-GR" sz="1900" u="none" dirty="0" smtClean="0"/>
            <a:t>Αναπτυξιακή </a:t>
          </a:r>
          <a:r>
            <a:rPr lang="el-GR" sz="1900" u="none" dirty="0"/>
            <a:t>δυναμική </a:t>
          </a:r>
          <a:r>
            <a:rPr lang="el-GR" sz="1900" u="none" dirty="0" smtClean="0"/>
            <a:t>κυρίως </a:t>
          </a:r>
          <a:r>
            <a:rPr lang="el-GR" sz="1900" u="none" dirty="0"/>
            <a:t>από ιδιωτικούς πόρους.</a:t>
          </a:r>
          <a:endParaRPr lang="x-none" sz="1900" u="none" dirty="0"/>
        </a:p>
      </dgm:t>
    </dgm:pt>
    <dgm:pt modelId="{843F7B5C-23BB-0D47-8DA6-EE345A83F64D}" type="parTrans" cxnId="{8FC0A462-0062-8F47-AC3F-E5C6A296A88E}">
      <dgm:prSet/>
      <dgm:spPr/>
      <dgm:t>
        <a:bodyPr/>
        <a:lstStyle/>
        <a:p>
          <a:endParaRPr lang="en-GB"/>
        </a:p>
      </dgm:t>
    </dgm:pt>
    <dgm:pt modelId="{A15BF626-4148-E545-8903-0F9693A187EA}" type="sibTrans" cxnId="{8FC0A462-0062-8F47-AC3F-E5C6A296A88E}">
      <dgm:prSet/>
      <dgm:spPr/>
      <dgm:t>
        <a:bodyPr/>
        <a:lstStyle/>
        <a:p>
          <a:endParaRPr lang="en-GB"/>
        </a:p>
      </dgm:t>
    </dgm:pt>
    <dgm:pt modelId="{3C8C591F-341D-4481-B068-30221D933E9F}">
      <dgm:prSet custT="1"/>
      <dgm:spPr/>
      <dgm:t>
        <a:bodyPr/>
        <a:lstStyle/>
        <a:p>
          <a:r>
            <a:rPr lang="el-GR" sz="1700" dirty="0" smtClean="0"/>
            <a:t>Προσέλκυση επενδύσεων και ανθρώπινου κεφαλαίου</a:t>
          </a:r>
          <a:endParaRPr lang="x-none" sz="1700" dirty="0"/>
        </a:p>
      </dgm:t>
    </dgm:pt>
    <dgm:pt modelId="{44C4209A-7D9E-4059-8F51-424C87FAD8FD}" type="parTrans" cxnId="{25BBEF37-44E5-4BE5-8AD6-85CC2A15FA56}">
      <dgm:prSet/>
      <dgm:spPr/>
    </dgm:pt>
    <dgm:pt modelId="{8B0B9BAA-6DB0-40DC-908C-AF845FC1F0FF}" type="sibTrans" cxnId="{25BBEF37-44E5-4BE5-8AD6-85CC2A15FA56}">
      <dgm:prSet/>
      <dgm:spPr/>
    </dgm:pt>
    <dgm:pt modelId="{6A119D60-0C1E-0B44-A12A-823F137B7C00}" type="pres">
      <dgm:prSet presAssocID="{E14099C1-463C-D44A-8949-2F15F813118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860444-AA10-304A-A6C0-BE44C53E0ADD}" type="pres">
      <dgm:prSet presAssocID="{E120CFB7-9005-814B-9752-FBF41D5A7DC3}" presName="composite" presStyleCnt="0"/>
      <dgm:spPr/>
    </dgm:pt>
    <dgm:pt modelId="{50241A24-152A-EB48-BE70-9EE2E5A6F930}" type="pres">
      <dgm:prSet presAssocID="{E120CFB7-9005-814B-9752-FBF41D5A7DC3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52DBBD-48B6-8343-A004-DDD5F1F7FD9E}" type="pres">
      <dgm:prSet presAssocID="{E120CFB7-9005-814B-9752-FBF41D5A7DC3}" presName="parSh" presStyleLbl="node1" presStyleIdx="0" presStyleCnt="2"/>
      <dgm:spPr/>
      <dgm:t>
        <a:bodyPr/>
        <a:lstStyle/>
        <a:p>
          <a:endParaRPr lang="en-US"/>
        </a:p>
      </dgm:t>
    </dgm:pt>
    <dgm:pt modelId="{EA5460CC-8F00-2945-B62C-35786B4522C2}" type="pres">
      <dgm:prSet presAssocID="{E120CFB7-9005-814B-9752-FBF41D5A7DC3}" presName="desTx" presStyleLbl="fgAcc1" presStyleIdx="0" presStyleCnt="2" custScaleY="990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83789-1611-0C4E-B067-41D6A715079E}" type="pres">
      <dgm:prSet presAssocID="{A6445031-7091-B042-AEBB-BD4AD902822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54171425-57B2-B743-A584-C6C9F85B1D30}" type="pres">
      <dgm:prSet presAssocID="{A6445031-7091-B042-AEBB-BD4AD9028226}" presName="connTx" presStyleLbl="sibTrans2D1" presStyleIdx="0" presStyleCnt="1"/>
      <dgm:spPr/>
      <dgm:t>
        <a:bodyPr/>
        <a:lstStyle/>
        <a:p>
          <a:endParaRPr lang="en-US"/>
        </a:p>
      </dgm:t>
    </dgm:pt>
    <dgm:pt modelId="{BAA307F8-2FA1-8B49-91EB-3CA9780DB269}" type="pres">
      <dgm:prSet presAssocID="{64A070EC-F445-0F44-BF82-E9054DEEC6BA}" presName="composite" presStyleCnt="0"/>
      <dgm:spPr/>
    </dgm:pt>
    <dgm:pt modelId="{020655F4-61A8-7842-85E4-81A49D7706B8}" type="pres">
      <dgm:prSet presAssocID="{64A070EC-F445-0F44-BF82-E9054DEEC6BA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4641E-1A14-1848-BB51-7F91C641AF13}" type="pres">
      <dgm:prSet presAssocID="{64A070EC-F445-0F44-BF82-E9054DEEC6BA}" presName="parSh" presStyleLbl="node1" presStyleIdx="1" presStyleCnt="2"/>
      <dgm:spPr/>
      <dgm:t>
        <a:bodyPr/>
        <a:lstStyle/>
        <a:p>
          <a:endParaRPr lang="en-US"/>
        </a:p>
      </dgm:t>
    </dgm:pt>
    <dgm:pt modelId="{C2812D01-C093-8F49-8993-EA0CB9374999}" type="pres">
      <dgm:prSet presAssocID="{64A070EC-F445-0F44-BF82-E9054DEEC6BA}" presName="desTx" presStyleLbl="fgAcc1" presStyleIdx="1" presStyleCnt="2" custScaleY="997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8A833B-AD7F-9D4C-9681-542E63DA9892}" srcId="{E120CFB7-9005-814B-9752-FBF41D5A7DC3}" destId="{EC002AE3-C906-3748-B0E7-A4A6F9F40062}" srcOrd="0" destOrd="0" parTransId="{7002CD2B-3984-7045-BBA0-526A6A5F9666}" sibTransId="{A173983A-E0EF-304B-91FD-D559948DC272}"/>
    <dgm:cxn modelId="{752A3C22-7709-2148-A92D-5092C5AA6B2F}" type="presOf" srcId="{3E2A4E23-5D55-E14A-AF1E-A59213E5ABB6}" destId="{EA5460CC-8F00-2945-B62C-35786B4522C2}" srcOrd="0" destOrd="4" presId="urn:microsoft.com/office/officeart/2005/8/layout/process3"/>
    <dgm:cxn modelId="{65D96514-372D-D346-9EC1-B1ABA008F10A}" type="presOf" srcId="{E14099C1-463C-D44A-8949-2F15F813118D}" destId="{6A119D60-0C1E-0B44-A12A-823F137B7C00}" srcOrd="0" destOrd="0" presId="urn:microsoft.com/office/officeart/2005/8/layout/process3"/>
    <dgm:cxn modelId="{ADB5385B-5C0A-4944-A613-78F1EAF26B90}" type="presOf" srcId="{CAD1BEE4-F9DE-0847-ACD4-D11FA162EC38}" destId="{EA5460CC-8F00-2945-B62C-35786B4522C2}" srcOrd="0" destOrd="5" presId="urn:microsoft.com/office/officeart/2005/8/layout/process3"/>
    <dgm:cxn modelId="{982B6BE9-B5EE-924B-91C0-A9273C777E00}" srcId="{EC002AE3-C906-3748-B0E7-A4A6F9F40062}" destId="{CAD1BEE4-F9DE-0847-ACD4-D11FA162EC38}" srcOrd="1" destOrd="0" parTransId="{A953CB6C-C90A-4847-BE65-F8C7C3346FAF}" sibTransId="{0C5451AE-6256-D840-AF1D-0833AF7E47EB}"/>
    <dgm:cxn modelId="{D24FB58F-3AD2-774B-A637-CD26F2DB86BA}" type="presOf" srcId="{E120CFB7-9005-814B-9752-FBF41D5A7DC3}" destId="{AD52DBBD-48B6-8343-A004-DDD5F1F7FD9E}" srcOrd="1" destOrd="0" presId="urn:microsoft.com/office/officeart/2005/8/layout/process3"/>
    <dgm:cxn modelId="{CE9C4B98-D3C2-2349-A875-53A878D7E246}" type="presOf" srcId="{5926BA25-9039-8F45-8631-389B55CD69C6}" destId="{EA5460CC-8F00-2945-B62C-35786B4522C2}" srcOrd="0" destOrd="1" presId="urn:microsoft.com/office/officeart/2005/8/layout/process3"/>
    <dgm:cxn modelId="{3A251B7C-459E-4C38-9771-0D88AEE6CC76}" type="presOf" srcId="{3C8C591F-341D-4481-B068-30221D933E9F}" destId="{C2812D01-C093-8F49-8993-EA0CB9374999}" srcOrd="0" destOrd="2" presId="urn:microsoft.com/office/officeart/2005/8/layout/process3"/>
    <dgm:cxn modelId="{4359BF3B-4ACA-194E-BFBE-A168E185E625}" srcId="{5926BA25-9039-8F45-8631-389B55CD69C6}" destId="{3E2A4E23-5D55-E14A-AF1E-A59213E5ABB6}" srcOrd="2" destOrd="0" parTransId="{A998ADFA-E9BA-8F46-B510-75731B22C035}" sibTransId="{29D27A8D-3A1E-7D4E-A45B-B4840ADB95A2}"/>
    <dgm:cxn modelId="{61F13EA4-1187-584C-AA27-F1C035536DCC}" type="presOf" srcId="{A6445031-7091-B042-AEBB-BD4AD9028226}" destId="{54171425-57B2-B743-A584-C6C9F85B1D30}" srcOrd="1" destOrd="0" presId="urn:microsoft.com/office/officeart/2005/8/layout/process3"/>
    <dgm:cxn modelId="{595DB241-B572-2B4F-B971-4D4092FEA565}" type="presOf" srcId="{1CCC51ED-3BCE-5146-B4B3-596FB9C4DE26}" destId="{C2812D01-C093-8F49-8993-EA0CB9374999}" srcOrd="0" destOrd="0" presId="urn:microsoft.com/office/officeart/2005/8/layout/process3"/>
    <dgm:cxn modelId="{31F431AD-3B86-6440-86B5-CDDB20303662}" type="presOf" srcId="{D68B458F-0339-9947-9FAC-BBA3A303768A}" destId="{EA5460CC-8F00-2945-B62C-35786B4522C2}" srcOrd="0" destOrd="3" presId="urn:microsoft.com/office/officeart/2005/8/layout/process3"/>
    <dgm:cxn modelId="{4A2654C2-52B8-844C-AC0E-428EE1BD2A7E}" srcId="{E14099C1-463C-D44A-8949-2F15F813118D}" destId="{E120CFB7-9005-814B-9752-FBF41D5A7DC3}" srcOrd="0" destOrd="0" parTransId="{BB0F813E-2EE5-A349-BA31-0FA67A02BEFB}" sibTransId="{A6445031-7091-B042-AEBB-BD4AD9028226}"/>
    <dgm:cxn modelId="{5512E25B-AF98-5942-82D3-C44C0870F3D4}" type="presOf" srcId="{1BCD9F1E-9BF1-4A43-8BE2-73B5662626D9}" destId="{C2812D01-C093-8F49-8993-EA0CB9374999}" srcOrd="0" destOrd="3" presId="urn:microsoft.com/office/officeart/2005/8/layout/process3"/>
    <dgm:cxn modelId="{816F24A6-E7B5-B447-862C-381ECEB35C7D}" srcId="{E14099C1-463C-D44A-8949-2F15F813118D}" destId="{64A070EC-F445-0F44-BF82-E9054DEEC6BA}" srcOrd="1" destOrd="0" parTransId="{21EA2079-467D-E94D-8731-410D0AD9BA0B}" sibTransId="{E2992299-6002-C849-AE76-2F8D8ED6040E}"/>
    <dgm:cxn modelId="{5F076EF5-DE60-5948-8E2F-5512FAD2CD20}" srcId="{5926BA25-9039-8F45-8631-389B55CD69C6}" destId="{6D0B63BA-04D0-2849-93F0-9FC2FC80D0A5}" srcOrd="0" destOrd="0" parTransId="{1884FD70-D46D-034D-B70B-D4184D368C6D}" sibTransId="{6EDD4E8A-681A-6C4D-941F-9D84281AABF4}"/>
    <dgm:cxn modelId="{C5E4F265-F0E9-DC4F-BC42-8F62329B003A}" type="presOf" srcId="{77C2C0E5-3498-FF4A-B3E6-FB2C99679A70}" destId="{C2812D01-C093-8F49-8993-EA0CB9374999}" srcOrd="0" destOrd="1" presId="urn:microsoft.com/office/officeart/2005/8/layout/process3"/>
    <dgm:cxn modelId="{25BBEF37-44E5-4BE5-8AD6-85CC2A15FA56}" srcId="{1CCC51ED-3BCE-5146-B4B3-596FB9C4DE26}" destId="{3C8C591F-341D-4481-B068-30221D933E9F}" srcOrd="1" destOrd="0" parTransId="{44C4209A-7D9E-4059-8F51-424C87FAD8FD}" sibTransId="{8B0B9BAA-6DB0-40DC-908C-AF845FC1F0FF}"/>
    <dgm:cxn modelId="{B1103C7F-A894-A34F-9E0E-16AB179E2D65}" type="presOf" srcId="{A6445031-7091-B042-AEBB-BD4AD9028226}" destId="{35083789-1611-0C4E-B067-41D6A715079E}" srcOrd="0" destOrd="0" presId="urn:microsoft.com/office/officeart/2005/8/layout/process3"/>
    <dgm:cxn modelId="{81AA8608-D2C1-4042-BB83-BB0D2D3F0004}" srcId="{1CCC51ED-3BCE-5146-B4B3-596FB9C4DE26}" destId="{77C2C0E5-3498-FF4A-B3E6-FB2C99679A70}" srcOrd="0" destOrd="0" parTransId="{4284046B-9A32-8144-9B8E-BBD8C006DE93}" sibTransId="{A98F3798-3E0F-9C46-864C-9D5FC1BCF059}"/>
    <dgm:cxn modelId="{96CF43C5-DBD1-EC4F-9B05-90C474B3273D}" type="presOf" srcId="{64A070EC-F445-0F44-BF82-E9054DEEC6BA}" destId="{ED44641E-1A14-1848-BB51-7F91C641AF13}" srcOrd="1" destOrd="0" presId="urn:microsoft.com/office/officeart/2005/8/layout/process3"/>
    <dgm:cxn modelId="{48F59817-B71D-0A4F-844D-16DCD3039A74}" type="presOf" srcId="{E120CFB7-9005-814B-9752-FBF41D5A7DC3}" destId="{50241A24-152A-EB48-BE70-9EE2E5A6F930}" srcOrd="0" destOrd="0" presId="urn:microsoft.com/office/officeart/2005/8/layout/process3"/>
    <dgm:cxn modelId="{D22FC64C-D3B9-2E4A-AEE0-29C01A9765DD}" srcId="{5926BA25-9039-8F45-8631-389B55CD69C6}" destId="{D68B458F-0339-9947-9FAC-BBA3A303768A}" srcOrd="1" destOrd="0" parTransId="{260D8BD4-5C07-FC4A-AA48-02F236AB3F4E}" sibTransId="{2402DFF1-8AE9-664B-B5FD-426ACC7714D4}"/>
    <dgm:cxn modelId="{6275F648-5ED9-4E40-AE5F-29616165265A}" srcId="{EC002AE3-C906-3748-B0E7-A4A6F9F40062}" destId="{5926BA25-9039-8F45-8631-389B55CD69C6}" srcOrd="0" destOrd="0" parTransId="{FC2F7A43-CB04-444C-93A0-C413AA813394}" sibTransId="{49838DA7-11D2-EA47-952C-C14B0B272141}"/>
    <dgm:cxn modelId="{225D69EA-FD6B-B847-B726-EB16E36C814E}" type="presOf" srcId="{EC002AE3-C906-3748-B0E7-A4A6F9F40062}" destId="{EA5460CC-8F00-2945-B62C-35786B4522C2}" srcOrd="0" destOrd="0" presId="urn:microsoft.com/office/officeart/2005/8/layout/process3"/>
    <dgm:cxn modelId="{A4DCED54-7B16-494F-A2F9-86652D1516B3}" srcId="{1CCC51ED-3BCE-5146-B4B3-596FB9C4DE26}" destId="{1BCD9F1E-9BF1-4A43-8BE2-73B5662626D9}" srcOrd="2" destOrd="0" parTransId="{6DB46BAA-2856-864E-B14A-160348311D22}" sibTransId="{6B8ACAB5-8014-6A4A-AF19-E53011EC9851}"/>
    <dgm:cxn modelId="{8FC0A462-0062-8F47-AC3F-E5C6A296A88E}" srcId="{64A070EC-F445-0F44-BF82-E9054DEEC6BA}" destId="{1CCC51ED-3BCE-5146-B4B3-596FB9C4DE26}" srcOrd="0" destOrd="0" parTransId="{843F7B5C-23BB-0D47-8DA6-EE345A83F64D}" sibTransId="{A15BF626-4148-E545-8903-0F9693A187EA}"/>
    <dgm:cxn modelId="{8B1794C3-4E9C-FC48-A5F0-74ED24D34787}" type="presOf" srcId="{6D0B63BA-04D0-2849-93F0-9FC2FC80D0A5}" destId="{EA5460CC-8F00-2945-B62C-35786B4522C2}" srcOrd="0" destOrd="2" presId="urn:microsoft.com/office/officeart/2005/8/layout/process3"/>
    <dgm:cxn modelId="{1EFA3AD7-21A2-B24B-9FDB-145C0ABE871A}" type="presOf" srcId="{64A070EC-F445-0F44-BF82-E9054DEEC6BA}" destId="{020655F4-61A8-7842-85E4-81A49D7706B8}" srcOrd="0" destOrd="0" presId="urn:microsoft.com/office/officeart/2005/8/layout/process3"/>
    <dgm:cxn modelId="{2F9D62B8-AE77-1144-BFFD-0992B11DF516}" type="presParOf" srcId="{6A119D60-0C1E-0B44-A12A-823F137B7C00}" destId="{77860444-AA10-304A-A6C0-BE44C53E0ADD}" srcOrd="0" destOrd="0" presId="urn:microsoft.com/office/officeart/2005/8/layout/process3"/>
    <dgm:cxn modelId="{E0A0D03E-208F-6544-8F9D-C1C4D9867C81}" type="presParOf" srcId="{77860444-AA10-304A-A6C0-BE44C53E0ADD}" destId="{50241A24-152A-EB48-BE70-9EE2E5A6F930}" srcOrd="0" destOrd="0" presId="urn:microsoft.com/office/officeart/2005/8/layout/process3"/>
    <dgm:cxn modelId="{5D12F22A-C0BC-B64B-9286-B9378B502351}" type="presParOf" srcId="{77860444-AA10-304A-A6C0-BE44C53E0ADD}" destId="{AD52DBBD-48B6-8343-A004-DDD5F1F7FD9E}" srcOrd="1" destOrd="0" presId="urn:microsoft.com/office/officeart/2005/8/layout/process3"/>
    <dgm:cxn modelId="{EE53723C-9DA9-E941-87E5-07420C441D46}" type="presParOf" srcId="{77860444-AA10-304A-A6C0-BE44C53E0ADD}" destId="{EA5460CC-8F00-2945-B62C-35786B4522C2}" srcOrd="2" destOrd="0" presId="urn:microsoft.com/office/officeart/2005/8/layout/process3"/>
    <dgm:cxn modelId="{AF1797B3-DF2C-9247-AFEB-D1E370DD7531}" type="presParOf" srcId="{6A119D60-0C1E-0B44-A12A-823F137B7C00}" destId="{35083789-1611-0C4E-B067-41D6A715079E}" srcOrd="1" destOrd="0" presId="urn:microsoft.com/office/officeart/2005/8/layout/process3"/>
    <dgm:cxn modelId="{C27EDDF2-4555-CD42-8E38-6CB2F57ABC3B}" type="presParOf" srcId="{35083789-1611-0C4E-B067-41D6A715079E}" destId="{54171425-57B2-B743-A584-C6C9F85B1D30}" srcOrd="0" destOrd="0" presId="urn:microsoft.com/office/officeart/2005/8/layout/process3"/>
    <dgm:cxn modelId="{7C74C6A6-2F22-7048-92DE-87E50707B7D2}" type="presParOf" srcId="{6A119D60-0C1E-0B44-A12A-823F137B7C00}" destId="{BAA307F8-2FA1-8B49-91EB-3CA9780DB269}" srcOrd="2" destOrd="0" presId="urn:microsoft.com/office/officeart/2005/8/layout/process3"/>
    <dgm:cxn modelId="{9093997D-4008-6F4D-B2B0-D80D167E48EE}" type="presParOf" srcId="{BAA307F8-2FA1-8B49-91EB-3CA9780DB269}" destId="{020655F4-61A8-7842-85E4-81A49D7706B8}" srcOrd="0" destOrd="0" presId="urn:microsoft.com/office/officeart/2005/8/layout/process3"/>
    <dgm:cxn modelId="{C038EC6E-84AE-E849-93BD-36E701C3F5D3}" type="presParOf" srcId="{BAA307F8-2FA1-8B49-91EB-3CA9780DB269}" destId="{ED44641E-1A14-1848-BB51-7F91C641AF13}" srcOrd="1" destOrd="0" presId="urn:microsoft.com/office/officeart/2005/8/layout/process3"/>
    <dgm:cxn modelId="{11F2A56A-B3AC-2644-A6C0-BA29CF2E0666}" type="presParOf" srcId="{BAA307F8-2FA1-8B49-91EB-3CA9780DB269}" destId="{C2812D01-C093-8F49-8993-EA0CB937499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DD465-D9AD-5447-9A81-727A5E1D09A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BDF3EBC-0A9E-6C46-9FC0-0B21847ECC67}">
      <dgm:prSet custT="1"/>
      <dgm:spPr/>
      <dgm:t>
        <a:bodyPr/>
        <a:lstStyle/>
        <a:p>
          <a:r>
            <a:rPr lang="el-GR" sz="2800" u="none" dirty="0"/>
            <a:t>Αύξηση του % απασχόλησης</a:t>
          </a:r>
          <a:r>
            <a:rPr lang="en-GB" sz="2800" u="none" dirty="0"/>
            <a:t> </a:t>
          </a:r>
          <a:endParaRPr lang="x-none" sz="2800" u="none" dirty="0"/>
        </a:p>
      </dgm:t>
    </dgm:pt>
    <dgm:pt modelId="{D2054F0B-F052-2D43-951F-A6616249385E}" type="parTrans" cxnId="{E94C0015-6DBB-B14A-BC26-FE9FE2743A70}">
      <dgm:prSet/>
      <dgm:spPr/>
      <dgm:t>
        <a:bodyPr/>
        <a:lstStyle/>
        <a:p>
          <a:endParaRPr lang="en-GB"/>
        </a:p>
      </dgm:t>
    </dgm:pt>
    <dgm:pt modelId="{324C8E19-F5E4-E141-B469-522768B1F779}" type="sibTrans" cxnId="{E94C0015-6DBB-B14A-BC26-FE9FE2743A70}">
      <dgm:prSet/>
      <dgm:spPr/>
      <dgm:t>
        <a:bodyPr/>
        <a:lstStyle/>
        <a:p>
          <a:endParaRPr lang="en-GB"/>
        </a:p>
      </dgm:t>
    </dgm:pt>
    <dgm:pt modelId="{D9C28096-20DA-D64F-B933-681D8CDD4AC2}">
      <dgm:prSet custT="1"/>
      <dgm:spPr/>
      <dgm:t>
        <a:bodyPr/>
        <a:lstStyle/>
        <a:p>
          <a:r>
            <a:rPr lang="el-GR" sz="1800" dirty="0"/>
            <a:t>Μείωση της ανεργίας: 17,2% </a:t>
          </a:r>
          <a:r>
            <a:rPr lang="el-GR" sz="1800" dirty="0">
              <a:sym typeface="Wingdings" pitchFamily="2" charset="2"/>
            </a:rPr>
            <a:t></a:t>
          </a:r>
          <a:r>
            <a:rPr lang="el-GR" sz="1800" dirty="0"/>
            <a:t> 7%</a:t>
          </a:r>
          <a:r>
            <a:rPr lang="en-GB" sz="1800" dirty="0"/>
            <a:t>.</a:t>
          </a:r>
          <a:endParaRPr lang="x-none" sz="1800" dirty="0"/>
        </a:p>
      </dgm:t>
    </dgm:pt>
    <dgm:pt modelId="{2D599B5A-D615-8442-AE8F-7E0C56F61D49}" type="parTrans" cxnId="{8EE4DC3C-593F-4F43-BC3C-ED83716054E1}">
      <dgm:prSet/>
      <dgm:spPr/>
      <dgm:t>
        <a:bodyPr/>
        <a:lstStyle/>
        <a:p>
          <a:endParaRPr lang="en-GB"/>
        </a:p>
      </dgm:t>
    </dgm:pt>
    <dgm:pt modelId="{FDB465FE-7929-6647-896B-F5C161042599}" type="sibTrans" cxnId="{8EE4DC3C-593F-4F43-BC3C-ED83716054E1}">
      <dgm:prSet/>
      <dgm:spPr/>
      <dgm:t>
        <a:bodyPr/>
        <a:lstStyle/>
        <a:p>
          <a:endParaRPr lang="en-GB"/>
        </a:p>
      </dgm:t>
    </dgm:pt>
    <dgm:pt modelId="{295293DF-1704-D548-8BBB-A24F787E604F}">
      <dgm:prSet custT="1"/>
      <dgm:spPr/>
      <dgm:t>
        <a:bodyPr/>
        <a:lstStyle/>
        <a:p>
          <a:r>
            <a:rPr lang="el-GR" sz="1800" dirty="0"/>
            <a:t>Μείωση του πληθυσμού ηλικίας εργασίας: Κατά 7,5%</a:t>
          </a:r>
          <a:r>
            <a:rPr lang="en-GB" sz="1800" dirty="0"/>
            <a:t>.</a:t>
          </a:r>
          <a:endParaRPr lang="x-none" sz="1800" dirty="0"/>
        </a:p>
      </dgm:t>
    </dgm:pt>
    <dgm:pt modelId="{F4EFB805-A32A-3E48-A878-57F089D69843}" type="parTrans" cxnId="{74194C0A-AD56-F247-BFC3-6455F1A1285C}">
      <dgm:prSet/>
      <dgm:spPr/>
      <dgm:t>
        <a:bodyPr/>
        <a:lstStyle/>
        <a:p>
          <a:endParaRPr lang="en-GB"/>
        </a:p>
      </dgm:t>
    </dgm:pt>
    <dgm:pt modelId="{296011D7-75AB-7A40-8CE2-6AE7E57CE6D9}" type="sibTrans" cxnId="{74194C0A-AD56-F247-BFC3-6455F1A1285C}">
      <dgm:prSet/>
      <dgm:spPr/>
      <dgm:t>
        <a:bodyPr/>
        <a:lstStyle/>
        <a:p>
          <a:endParaRPr lang="en-GB"/>
        </a:p>
      </dgm:t>
    </dgm:pt>
    <dgm:pt modelId="{334EA2AB-D66C-4F4B-AC4A-488B7109EDB7}">
      <dgm:prSet custT="1"/>
      <dgm:spPr/>
      <dgm:t>
        <a:bodyPr/>
        <a:lstStyle/>
        <a:p>
          <a:r>
            <a:rPr lang="el-GR" sz="2800" u="none" dirty="0"/>
            <a:t>Αύξηση της παραγωγικότητας της εργασίας</a:t>
          </a:r>
          <a:endParaRPr lang="x-none" sz="2800" u="none" dirty="0"/>
        </a:p>
      </dgm:t>
    </dgm:pt>
    <dgm:pt modelId="{BD49B43B-DB47-5B4C-8B76-05AE4C617C4C}" type="parTrans" cxnId="{4184A227-AF7D-8241-87A1-C4193E398D55}">
      <dgm:prSet/>
      <dgm:spPr/>
      <dgm:t>
        <a:bodyPr/>
        <a:lstStyle/>
        <a:p>
          <a:endParaRPr lang="en-GB"/>
        </a:p>
      </dgm:t>
    </dgm:pt>
    <dgm:pt modelId="{1BC093D4-BF60-504C-93FA-ECC4DC755CD4}" type="sibTrans" cxnId="{4184A227-AF7D-8241-87A1-C4193E398D55}">
      <dgm:prSet/>
      <dgm:spPr/>
      <dgm:t>
        <a:bodyPr/>
        <a:lstStyle/>
        <a:p>
          <a:endParaRPr lang="en-GB"/>
        </a:p>
      </dgm:t>
    </dgm:pt>
    <dgm:pt modelId="{0E55BE7F-E952-9A41-B3CC-0FB17BB2B91C}">
      <dgm:prSet/>
      <dgm:spPr/>
      <dgm:t>
        <a:bodyPr/>
        <a:lstStyle/>
        <a:p>
          <a:r>
            <a:rPr lang="el-GR" sz="1800" dirty="0"/>
            <a:t>Αύξηση της συνολικής παραγωγικότητας των συντελεστών παραγωγής </a:t>
          </a:r>
          <a:r>
            <a:rPr lang="en-GB" sz="1800" dirty="0"/>
            <a:t>(TFP): 1% </a:t>
          </a:r>
          <a:r>
            <a:rPr lang="el-GR" sz="1800" dirty="0"/>
            <a:t>ετησίως.</a:t>
          </a:r>
          <a:endParaRPr lang="x-none" sz="1800" dirty="0"/>
        </a:p>
      </dgm:t>
    </dgm:pt>
    <dgm:pt modelId="{4736A9D5-5F3B-3D4C-A30C-BED6D071E0A4}" type="parTrans" cxnId="{8551691A-44E1-3B42-B314-76683A501151}">
      <dgm:prSet/>
      <dgm:spPr/>
      <dgm:t>
        <a:bodyPr/>
        <a:lstStyle/>
        <a:p>
          <a:endParaRPr lang="en-GB"/>
        </a:p>
      </dgm:t>
    </dgm:pt>
    <dgm:pt modelId="{40D5F8BB-9219-2A4F-807E-136B0601B3D7}" type="sibTrans" cxnId="{8551691A-44E1-3B42-B314-76683A501151}">
      <dgm:prSet/>
      <dgm:spPr/>
      <dgm:t>
        <a:bodyPr/>
        <a:lstStyle/>
        <a:p>
          <a:endParaRPr lang="en-GB"/>
        </a:p>
      </dgm:t>
    </dgm:pt>
    <dgm:pt modelId="{981CB074-22CD-724A-8A0A-232B2B5D7E30}">
      <dgm:prSet custT="1"/>
      <dgm:spPr/>
      <dgm:t>
        <a:bodyPr/>
        <a:lstStyle/>
        <a:p>
          <a:r>
            <a:rPr lang="el-GR" sz="1600" dirty="0"/>
            <a:t>Εφικτός στόχος – επιτεύχθηκε την περίοδο </a:t>
          </a:r>
          <a:r>
            <a:rPr lang="en-GB" sz="1600" dirty="0"/>
            <a:t>1995-2002.</a:t>
          </a:r>
          <a:endParaRPr lang="x-none" sz="1600" dirty="0"/>
        </a:p>
      </dgm:t>
    </dgm:pt>
    <dgm:pt modelId="{B7E2804B-1FAE-864A-879F-3BCB62CA7232}" type="parTrans" cxnId="{9C422900-3407-9842-8D24-122B734946F5}">
      <dgm:prSet/>
      <dgm:spPr/>
      <dgm:t>
        <a:bodyPr/>
        <a:lstStyle/>
        <a:p>
          <a:endParaRPr lang="en-GB"/>
        </a:p>
      </dgm:t>
    </dgm:pt>
    <dgm:pt modelId="{817C6855-17A4-0D47-84F2-149A54AE4314}" type="sibTrans" cxnId="{9C422900-3407-9842-8D24-122B734946F5}">
      <dgm:prSet/>
      <dgm:spPr/>
      <dgm:t>
        <a:bodyPr/>
        <a:lstStyle/>
        <a:p>
          <a:endParaRPr lang="en-GB"/>
        </a:p>
      </dgm:t>
    </dgm:pt>
    <dgm:pt modelId="{E68B0309-596E-46DB-B200-74C252E1B39A}">
      <dgm:prSet custT="1"/>
      <dgm:spPr/>
      <dgm:t>
        <a:bodyPr/>
        <a:lstStyle/>
        <a:p>
          <a:r>
            <a:rPr lang="el-GR" sz="1800" dirty="0" smtClean="0"/>
            <a:t>Αύξηση του % συμμετοχής στην αγορά εργασίας: Γυναίκες και ηλικιακές ομάδες 20-24 και 55-64 </a:t>
          </a:r>
          <a:r>
            <a:rPr lang="el-GR" sz="1800" dirty="0" smtClean="0">
              <a:sym typeface="Wingdings" pitchFamily="2" charset="2"/>
            </a:rPr>
            <a:t></a:t>
          </a:r>
          <a:r>
            <a:rPr lang="el-GR" sz="1800" dirty="0" smtClean="0"/>
            <a:t> μ.ο. ΕΕ</a:t>
          </a:r>
          <a:r>
            <a:rPr lang="en-GB" sz="1800" dirty="0" smtClean="0"/>
            <a:t>. </a:t>
          </a:r>
          <a:endParaRPr lang="x-none" sz="1800" dirty="0"/>
        </a:p>
      </dgm:t>
    </dgm:pt>
    <dgm:pt modelId="{DDC4A7B2-A655-4B4C-8D2D-8AFBC992CE6A}" type="parTrans" cxnId="{6716CFFF-E413-4094-A9E8-57922D83F42E}">
      <dgm:prSet/>
      <dgm:spPr/>
      <dgm:t>
        <a:bodyPr/>
        <a:lstStyle/>
        <a:p>
          <a:endParaRPr lang="en-GB"/>
        </a:p>
      </dgm:t>
    </dgm:pt>
    <dgm:pt modelId="{2970C4BB-5054-41FB-99E3-AA7B7BD79870}" type="sibTrans" cxnId="{6716CFFF-E413-4094-A9E8-57922D83F42E}">
      <dgm:prSet/>
      <dgm:spPr/>
      <dgm:t>
        <a:bodyPr/>
        <a:lstStyle/>
        <a:p>
          <a:endParaRPr lang="en-GB"/>
        </a:p>
      </dgm:t>
    </dgm:pt>
    <dgm:pt modelId="{C9788CFB-EC0D-4714-AB10-39482C860E05}">
      <dgm:prSet custT="1"/>
      <dgm:spPr/>
      <dgm:t>
        <a:bodyPr/>
        <a:lstStyle/>
        <a:p>
          <a:endParaRPr lang="x-none" sz="1800" dirty="0"/>
        </a:p>
      </dgm:t>
    </dgm:pt>
    <dgm:pt modelId="{DE0CD72A-C5DD-467C-A34F-D954CD8B008F}" type="parTrans" cxnId="{BF4B55A1-ACDD-438C-8FD5-48BA1BFF3C36}">
      <dgm:prSet/>
      <dgm:spPr/>
      <dgm:t>
        <a:bodyPr/>
        <a:lstStyle/>
        <a:p>
          <a:endParaRPr lang="en-GB"/>
        </a:p>
      </dgm:t>
    </dgm:pt>
    <dgm:pt modelId="{58907A06-AD75-4724-8AF3-1A5B80CCAA84}" type="sibTrans" cxnId="{BF4B55A1-ACDD-438C-8FD5-48BA1BFF3C36}">
      <dgm:prSet/>
      <dgm:spPr/>
      <dgm:t>
        <a:bodyPr/>
        <a:lstStyle/>
        <a:p>
          <a:endParaRPr lang="en-GB"/>
        </a:p>
      </dgm:t>
    </dgm:pt>
    <dgm:pt modelId="{54FE0B05-9EF0-4209-AF81-CD32616A9138}">
      <dgm:prSet custT="1"/>
      <dgm:spPr/>
      <dgm:t>
        <a:bodyPr/>
        <a:lstStyle/>
        <a:p>
          <a:endParaRPr lang="x-none" sz="1800" dirty="0"/>
        </a:p>
      </dgm:t>
    </dgm:pt>
    <dgm:pt modelId="{124E0029-19AC-4C5A-A347-0C9BDD9326F6}" type="parTrans" cxnId="{E6EFA592-09EE-4FE9-BBF2-3A21DA342483}">
      <dgm:prSet/>
      <dgm:spPr/>
      <dgm:t>
        <a:bodyPr/>
        <a:lstStyle/>
        <a:p>
          <a:endParaRPr lang="en-GB"/>
        </a:p>
      </dgm:t>
    </dgm:pt>
    <dgm:pt modelId="{D1594E31-FA67-4471-9756-651974F8E4A3}" type="sibTrans" cxnId="{E6EFA592-09EE-4FE9-BBF2-3A21DA342483}">
      <dgm:prSet/>
      <dgm:spPr/>
      <dgm:t>
        <a:bodyPr/>
        <a:lstStyle/>
        <a:p>
          <a:endParaRPr lang="en-GB"/>
        </a:p>
      </dgm:t>
    </dgm:pt>
    <dgm:pt modelId="{08481C62-4E8F-4F62-BC5A-855EE3756BF6}">
      <dgm:prSet custT="1"/>
      <dgm:spPr/>
      <dgm:t>
        <a:bodyPr/>
        <a:lstStyle/>
        <a:p>
          <a:r>
            <a:rPr lang="el-GR" sz="1800" dirty="0" smtClean="0"/>
            <a:t>Αύξηση των παραγωγικών επενδύσεων (δημοσίων και ιδιωτικών)</a:t>
          </a:r>
          <a:r>
            <a:rPr lang="en-GB" sz="1800" dirty="0" smtClean="0"/>
            <a:t>: </a:t>
          </a:r>
          <a:r>
            <a:rPr lang="el-GR" sz="1800" dirty="0" smtClean="0"/>
            <a:t>12,3% του ΑΕΠ </a:t>
          </a:r>
          <a:r>
            <a:rPr lang="el-GR" sz="1800" dirty="0" smtClean="0">
              <a:sym typeface="Wingdings" pitchFamily="2" charset="2"/>
            </a:rPr>
            <a:t></a:t>
          </a:r>
          <a:r>
            <a:rPr lang="el-GR" sz="1800" dirty="0" smtClean="0"/>
            <a:t> </a:t>
          </a:r>
          <a:r>
            <a:rPr lang="en-GB" sz="1800" dirty="0" smtClean="0"/>
            <a:t>17</a:t>
          </a:r>
          <a:r>
            <a:rPr lang="el-GR" sz="1800" dirty="0" smtClean="0"/>
            <a:t>,</a:t>
          </a:r>
          <a:r>
            <a:rPr lang="en-GB" sz="1800" dirty="0" smtClean="0"/>
            <a:t>5%</a:t>
          </a:r>
          <a:r>
            <a:rPr lang="el-GR" sz="1800" dirty="0" smtClean="0"/>
            <a:t> (μ.ο. ΕΕ).</a:t>
          </a:r>
          <a:endParaRPr lang="x-none" sz="1600" dirty="0"/>
        </a:p>
      </dgm:t>
    </dgm:pt>
    <dgm:pt modelId="{33A23EC0-C96D-4837-9437-B74B8C0F19BA}" type="parTrans" cxnId="{9220E4C2-7AFE-4CC0-A402-1A81B9A3D3BD}">
      <dgm:prSet/>
      <dgm:spPr/>
      <dgm:t>
        <a:bodyPr/>
        <a:lstStyle/>
        <a:p>
          <a:endParaRPr lang="en-GB"/>
        </a:p>
      </dgm:t>
    </dgm:pt>
    <dgm:pt modelId="{FD24DB88-D594-4A8E-A398-F6C0C208129F}" type="sibTrans" cxnId="{9220E4C2-7AFE-4CC0-A402-1A81B9A3D3BD}">
      <dgm:prSet/>
      <dgm:spPr/>
      <dgm:t>
        <a:bodyPr/>
        <a:lstStyle/>
        <a:p>
          <a:endParaRPr lang="en-GB"/>
        </a:p>
      </dgm:t>
    </dgm:pt>
    <dgm:pt modelId="{8E103481-2923-4D61-BF4F-896E8C5F1ACC}">
      <dgm:prSet custT="1"/>
      <dgm:spPr/>
      <dgm:t>
        <a:bodyPr/>
        <a:lstStyle/>
        <a:p>
          <a:endParaRPr lang="x-none" sz="1600" dirty="0"/>
        </a:p>
      </dgm:t>
    </dgm:pt>
    <dgm:pt modelId="{EDAAB47D-2BD0-4DF0-AB5F-0DB41C29B40A}" type="parTrans" cxnId="{0BE0A1F5-8DC5-41CC-9CDA-BB69C3635115}">
      <dgm:prSet/>
      <dgm:spPr/>
      <dgm:t>
        <a:bodyPr/>
        <a:lstStyle/>
        <a:p>
          <a:endParaRPr lang="en-GB"/>
        </a:p>
      </dgm:t>
    </dgm:pt>
    <dgm:pt modelId="{00B089D1-2098-4BA3-A2C1-FCF98B918D24}" type="sibTrans" cxnId="{0BE0A1F5-8DC5-41CC-9CDA-BB69C3635115}">
      <dgm:prSet/>
      <dgm:spPr/>
      <dgm:t>
        <a:bodyPr/>
        <a:lstStyle/>
        <a:p>
          <a:endParaRPr lang="en-GB"/>
        </a:p>
      </dgm:t>
    </dgm:pt>
    <dgm:pt modelId="{6CA2976A-A663-1A45-A626-556236BD6313}" type="pres">
      <dgm:prSet presAssocID="{220DD465-D9AD-5447-9A81-727A5E1D09A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333950C-AB67-A641-A563-FBC15F460F9A}" type="pres">
      <dgm:prSet presAssocID="{2BDF3EBC-0A9E-6C46-9FC0-0B21847ECC67}" presName="linNode" presStyleCnt="0"/>
      <dgm:spPr/>
    </dgm:pt>
    <dgm:pt modelId="{26523230-483D-3048-BF28-C072536A1CA3}" type="pres">
      <dgm:prSet presAssocID="{2BDF3EBC-0A9E-6C46-9FC0-0B21847ECC67}" presName="parentShp" presStyleLbl="node1" presStyleIdx="0" presStyleCnt="2" custLinFactNeighborY="1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BAC082-E8E4-0140-998D-A15E983B688A}" type="pres">
      <dgm:prSet presAssocID="{2BDF3EBC-0A9E-6C46-9FC0-0B21847ECC6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082DC-EF74-3E4E-9AAB-E48AF718F9B5}" type="pres">
      <dgm:prSet presAssocID="{324C8E19-F5E4-E141-B469-522768B1F779}" presName="spacing" presStyleCnt="0"/>
      <dgm:spPr/>
    </dgm:pt>
    <dgm:pt modelId="{BB14906C-D33F-D444-8167-61B9F86CDCF4}" type="pres">
      <dgm:prSet presAssocID="{334EA2AB-D66C-4F4B-AC4A-488B7109EDB7}" presName="linNode" presStyleCnt="0"/>
      <dgm:spPr/>
    </dgm:pt>
    <dgm:pt modelId="{7743319D-7342-D546-9D3E-5BF5FCA8EF0A}" type="pres">
      <dgm:prSet presAssocID="{334EA2AB-D66C-4F4B-AC4A-488B7109EDB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B9C04-6965-7849-9CFC-7DFE0849E537}" type="pres">
      <dgm:prSet presAssocID="{334EA2AB-D66C-4F4B-AC4A-488B7109EDB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E0A1F5-8DC5-41CC-9CDA-BB69C3635115}" srcId="{0E55BE7F-E952-9A41-B3CC-0FB17BB2B91C}" destId="{8E103481-2923-4D61-BF4F-896E8C5F1ACC}" srcOrd="1" destOrd="0" parTransId="{EDAAB47D-2BD0-4DF0-AB5F-0DB41C29B40A}" sibTransId="{00B089D1-2098-4BA3-A2C1-FCF98B918D24}"/>
    <dgm:cxn modelId="{D731FC08-5F5B-4CA7-AEA1-72FF4AD9C136}" type="presOf" srcId="{E68B0309-596E-46DB-B200-74C252E1B39A}" destId="{8ABAC082-E8E4-0140-998D-A15E983B688A}" srcOrd="0" destOrd="2" presId="urn:microsoft.com/office/officeart/2005/8/layout/vList6"/>
    <dgm:cxn modelId="{AFAEFFBA-AD24-423B-AE95-26C6AD02145F}" type="presOf" srcId="{C9788CFB-EC0D-4714-AB10-39482C860E05}" destId="{8ABAC082-E8E4-0140-998D-A15E983B688A}" srcOrd="0" destOrd="1" presId="urn:microsoft.com/office/officeart/2005/8/layout/vList6"/>
    <dgm:cxn modelId="{52D99F70-C1FF-4789-B8F0-13B009EB3582}" type="presOf" srcId="{08481C62-4E8F-4F62-BC5A-855EE3756BF6}" destId="{B97B9C04-6965-7849-9CFC-7DFE0849E537}" srcOrd="0" destOrd="3" presId="urn:microsoft.com/office/officeart/2005/8/layout/vList6"/>
    <dgm:cxn modelId="{A7E3A16F-23A9-5846-A968-ECCBF8FEE8C2}" type="presOf" srcId="{0E55BE7F-E952-9A41-B3CC-0FB17BB2B91C}" destId="{B97B9C04-6965-7849-9CFC-7DFE0849E537}" srcOrd="0" destOrd="0" presId="urn:microsoft.com/office/officeart/2005/8/layout/vList6"/>
    <dgm:cxn modelId="{E6EFA592-09EE-4FE9-BBF2-3A21DA342483}" srcId="{2BDF3EBC-0A9E-6C46-9FC0-0B21847ECC67}" destId="{54FE0B05-9EF0-4209-AF81-CD32616A9138}" srcOrd="3" destOrd="0" parTransId="{124E0029-19AC-4C5A-A347-0C9BDD9326F6}" sibTransId="{D1594E31-FA67-4471-9756-651974F8E4A3}"/>
    <dgm:cxn modelId="{7C37C0AE-D413-4FC4-ADDC-B38D827B4C45}" type="presOf" srcId="{54FE0B05-9EF0-4209-AF81-CD32616A9138}" destId="{8ABAC082-E8E4-0140-998D-A15E983B688A}" srcOrd="0" destOrd="3" presId="urn:microsoft.com/office/officeart/2005/8/layout/vList6"/>
    <dgm:cxn modelId="{6716CFFF-E413-4094-A9E8-57922D83F42E}" srcId="{2BDF3EBC-0A9E-6C46-9FC0-0B21847ECC67}" destId="{E68B0309-596E-46DB-B200-74C252E1B39A}" srcOrd="2" destOrd="0" parTransId="{DDC4A7B2-A655-4B4C-8D2D-8AFBC992CE6A}" sibTransId="{2970C4BB-5054-41FB-99E3-AA7B7BD79870}"/>
    <dgm:cxn modelId="{9C422900-3407-9842-8D24-122B734946F5}" srcId="{0E55BE7F-E952-9A41-B3CC-0FB17BB2B91C}" destId="{981CB074-22CD-724A-8A0A-232B2B5D7E30}" srcOrd="0" destOrd="0" parTransId="{B7E2804B-1FAE-864A-879F-3BCB62CA7232}" sibTransId="{817C6855-17A4-0D47-84F2-149A54AE4314}"/>
    <dgm:cxn modelId="{E94C0015-6DBB-B14A-BC26-FE9FE2743A70}" srcId="{220DD465-D9AD-5447-9A81-727A5E1D09AE}" destId="{2BDF3EBC-0A9E-6C46-9FC0-0B21847ECC67}" srcOrd="0" destOrd="0" parTransId="{D2054F0B-F052-2D43-951F-A6616249385E}" sibTransId="{324C8E19-F5E4-E141-B469-522768B1F779}"/>
    <dgm:cxn modelId="{BF4B55A1-ACDD-438C-8FD5-48BA1BFF3C36}" srcId="{2BDF3EBC-0A9E-6C46-9FC0-0B21847ECC67}" destId="{C9788CFB-EC0D-4714-AB10-39482C860E05}" srcOrd="1" destOrd="0" parTransId="{DE0CD72A-C5DD-467C-A34F-D954CD8B008F}" sibTransId="{58907A06-AD75-4724-8AF3-1A5B80CCAA84}"/>
    <dgm:cxn modelId="{B643D4A5-7C9E-A047-8140-BA628566C491}" type="presOf" srcId="{295293DF-1704-D548-8BBB-A24F787E604F}" destId="{8ABAC082-E8E4-0140-998D-A15E983B688A}" srcOrd="0" destOrd="4" presId="urn:microsoft.com/office/officeart/2005/8/layout/vList6"/>
    <dgm:cxn modelId="{7C869BE2-4F55-5E41-B5E2-1A5F341DBB36}" type="presOf" srcId="{2BDF3EBC-0A9E-6C46-9FC0-0B21847ECC67}" destId="{26523230-483D-3048-BF28-C072536A1CA3}" srcOrd="0" destOrd="0" presId="urn:microsoft.com/office/officeart/2005/8/layout/vList6"/>
    <dgm:cxn modelId="{74194C0A-AD56-F247-BFC3-6455F1A1285C}" srcId="{2BDF3EBC-0A9E-6C46-9FC0-0B21847ECC67}" destId="{295293DF-1704-D548-8BBB-A24F787E604F}" srcOrd="4" destOrd="0" parTransId="{F4EFB805-A32A-3E48-A878-57F089D69843}" sibTransId="{296011D7-75AB-7A40-8CE2-6AE7E57CE6D9}"/>
    <dgm:cxn modelId="{8F98738C-572B-7547-9AA8-542D327530E0}" type="presOf" srcId="{334EA2AB-D66C-4F4B-AC4A-488B7109EDB7}" destId="{7743319D-7342-D546-9D3E-5BF5FCA8EF0A}" srcOrd="0" destOrd="0" presId="urn:microsoft.com/office/officeart/2005/8/layout/vList6"/>
    <dgm:cxn modelId="{8551691A-44E1-3B42-B314-76683A501151}" srcId="{334EA2AB-D66C-4F4B-AC4A-488B7109EDB7}" destId="{0E55BE7F-E952-9A41-B3CC-0FB17BB2B91C}" srcOrd="0" destOrd="0" parTransId="{4736A9D5-5F3B-3D4C-A30C-BED6D071E0A4}" sibTransId="{40D5F8BB-9219-2A4F-807E-136B0601B3D7}"/>
    <dgm:cxn modelId="{DF4D2FAE-77E8-A44F-8A4A-D44ECDAB1C21}" type="presOf" srcId="{D9C28096-20DA-D64F-B933-681D8CDD4AC2}" destId="{8ABAC082-E8E4-0140-998D-A15E983B688A}" srcOrd="0" destOrd="0" presId="urn:microsoft.com/office/officeart/2005/8/layout/vList6"/>
    <dgm:cxn modelId="{4184A227-AF7D-8241-87A1-C4193E398D55}" srcId="{220DD465-D9AD-5447-9A81-727A5E1D09AE}" destId="{334EA2AB-D66C-4F4B-AC4A-488B7109EDB7}" srcOrd="1" destOrd="0" parTransId="{BD49B43B-DB47-5B4C-8B76-05AE4C617C4C}" sibTransId="{1BC093D4-BF60-504C-93FA-ECC4DC755CD4}"/>
    <dgm:cxn modelId="{35137053-4C97-4845-B1F2-5D1BAF4E9002}" type="presOf" srcId="{220DD465-D9AD-5447-9A81-727A5E1D09AE}" destId="{6CA2976A-A663-1A45-A626-556236BD6313}" srcOrd="0" destOrd="0" presId="urn:microsoft.com/office/officeart/2005/8/layout/vList6"/>
    <dgm:cxn modelId="{9220E4C2-7AFE-4CC0-A402-1A81B9A3D3BD}" srcId="{334EA2AB-D66C-4F4B-AC4A-488B7109EDB7}" destId="{08481C62-4E8F-4F62-BC5A-855EE3756BF6}" srcOrd="1" destOrd="0" parTransId="{33A23EC0-C96D-4837-9437-B74B8C0F19BA}" sibTransId="{FD24DB88-D594-4A8E-A398-F6C0C208129F}"/>
    <dgm:cxn modelId="{60E19016-218D-4EC1-AC18-D50589641E8D}" type="presOf" srcId="{8E103481-2923-4D61-BF4F-896E8C5F1ACC}" destId="{B97B9C04-6965-7849-9CFC-7DFE0849E537}" srcOrd="0" destOrd="2" presId="urn:microsoft.com/office/officeart/2005/8/layout/vList6"/>
    <dgm:cxn modelId="{20BF5482-7ABD-EA43-AD5A-5A0C60265629}" type="presOf" srcId="{981CB074-22CD-724A-8A0A-232B2B5D7E30}" destId="{B97B9C04-6965-7849-9CFC-7DFE0849E537}" srcOrd="0" destOrd="1" presId="urn:microsoft.com/office/officeart/2005/8/layout/vList6"/>
    <dgm:cxn modelId="{8EE4DC3C-593F-4F43-BC3C-ED83716054E1}" srcId="{2BDF3EBC-0A9E-6C46-9FC0-0B21847ECC67}" destId="{D9C28096-20DA-D64F-B933-681D8CDD4AC2}" srcOrd="0" destOrd="0" parTransId="{2D599B5A-D615-8442-AE8F-7E0C56F61D49}" sibTransId="{FDB465FE-7929-6647-896B-F5C161042599}"/>
    <dgm:cxn modelId="{41C1BAFB-D316-7A4C-B925-E752D24D9E10}" type="presParOf" srcId="{6CA2976A-A663-1A45-A626-556236BD6313}" destId="{A333950C-AB67-A641-A563-FBC15F460F9A}" srcOrd="0" destOrd="0" presId="urn:microsoft.com/office/officeart/2005/8/layout/vList6"/>
    <dgm:cxn modelId="{FBF6BCE8-E799-3D4A-8C51-AC1432CE8118}" type="presParOf" srcId="{A333950C-AB67-A641-A563-FBC15F460F9A}" destId="{26523230-483D-3048-BF28-C072536A1CA3}" srcOrd="0" destOrd="0" presId="urn:microsoft.com/office/officeart/2005/8/layout/vList6"/>
    <dgm:cxn modelId="{948D9C5E-F9F2-E94A-BC17-17F5796B0392}" type="presParOf" srcId="{A333950C-AB67-A641-A563-FBC15F460F9A}" destId="{8ABAC082-E8E4-0140-998D-A15E983B688A}" srcOrd="1" destOrd="0" presId="urn:microsoft.com/office/officeart/2005/8/layout/vList6"/>
    <dgm:cxn modelId="{DAD90DBB-41CB-0A4C-BD4B-B2F56BB2B2B9}" type="presParOf" srcId="{6CA2976A-A663-1A45-A626-556236BD6313}" destId="{93B082DC-EF74-3E4E-9AAB-E48AF718F9B5}" srcOrd="1" destOrd="0" presId="urn:microsoft.com/office/officeart/2005/8/layout/vList6"/>
    <dgm:cxn modelId="{183A84A8-7CEC-E144-BB7E-999C8873DA04}" type="presParOf" srcId="{6CA2976A-A663-1A45-A626-556236BD6313}" destId="{BB14906C-D33F-D444-8167-61B9F86CDCF4}" srcOrd="2" destOrd="0" presId="urn:microsoft.com/office/officeart/2005/8/layout/vList6"/>
    <dgm:cxn modelId="{2A424DF0-0A76-2744-A4A1-AD289F090665}" type="presParOf" srcId="{BB14906C-D33F-D444-8167-61B9F86CDCF4}" destId="{7743319D-7342-D546-9D3E-5BF5FCA8EF0A}" srcOrd="0" destOrd="0" presId="urn:microsoft.com/office/officeart/2005/8/layout/vList6"/>
    <dgm:cxn modelId="{B1D1622B-3A4B-194F-8E0C-95C1B4B18564}" type="presParOf" srcId="{BB14906C-D33F-D444-8167-61B9F86CDCF4}" destId="{B97B9C04-6965-7849-9CFC-7DFE0849E53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l-GR" sz="1600" b="1" dirty="0"/>
            <a:t> Φορολογία</a:t>
          </a:r>
          <a:r>
            <a:rPr lang="en-US" sz="1600" b="1" dirty="0"/>
            <a:t>: </a:t>
          </a:r>
          <a:r>
            <a:rPr lang="el-GR" sz="1600" b="1" dirty="0"/>
            <a:t>Μείωση του βάρους στη μισθωτή εργασία</a:t>
          </a:r>
          <a:endParaRPr lang="en-GB" sz="1600" b="1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Μείωση ασφαλιστικών εισφορών (ενδεικτικά, μέσω </a:t>
          </a:r>
          <a:r>
            <a:rPr lang="el-GR" dirty="0" smtClean="0"/>
            <a:t>σταθερών εισφορών </a:t>
          </a:r>
          <a:r>
            <a:rPr lang="el-GR" dirty="0"/>
            <a:t>υγείας) και ανώτατου ορίου ασφαλιστέου εισοδήματος.</a:t>
          </a:r>
          <a:endParaRPr lang="x-none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Μείωση συντελεστών </a:t>
          </a:r>
          <a:r>
            <a:rPr lang="en-US" dirty="0" smtClean="0"/>
            <a:t>(</a:t>
          </a:r>
          <a:r>
            <a:rPr lang="el-GR" dirty="0" smtClean="0"/>
            <a:t>μετά </a:t>
          </a:r>
          <a:r>
            <a:rPr lang="el-GR" dirty="0"/>
            <a:t>τα πρώτα </a:t>
          </a:r>
          <a:r>
            <a:rPr lang="el-GR" dirty="0" smtClean="0"/>
            <a:t>κλιμάκια</a:t>
          </a:r>
          <a:r>
            <a:rPr lang="en-US" dirty="0" smtClean="0"/>
            <a:t> - </a:t>
          </a:r>
          <a:r>
            <a:rPr lang="el-GR" dirty="0" smtClean="0"/>
            <a:t>ενδεικτικά</a:t>
          </a:r>
          <a:r>
            <a:rPr lang="el-GR" dirty="0"/>
            <a:t>, απάλειψη «εισφοράς αλληλεγγύης</a:t>
          </a:r>
          <a:r>
            <a:rPr lang="el-GR" dirty="0" smtClean="0"/>
            <a:t>»).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E0E33B4F-2EEB-DD49-B666-A91165B7D848}">
      <dgm:prSet custT="1"/>
      <dgm:spPr/>
      <dgm:t>
        <a:bodyPr/>
        <a:lstStyle/>
        <a:p>
          <a:pPr>
            <a:buFont typeface="+mj-lt"/>
            <a:buNone/>
          </a:pPr>
          <a:r>
            <a:rPr lang="en-US" sz="1600" b="1" dirty="0"/>
            <a:t>2.  </a:t>
          </a:r>
          <a:r>
            <a:rPr lang="el-GR" sz="1600" b="1" dirty="0"/>
            <a:t>Ασφαλιστικό</a:t>
          </a:r>
          <a:r>
            <a:rPr lang="en-US" sz="1600" b="1" dirty="0"/>
            <a:t>:  </a:t>
          </a:r>
          <a:r>
            <a:rPr lang="el-GR" sz="1600" b="1" dirty="0"/>
            <a:t>Κίνητρα για εργασία και αποταμίευση</a:t>
          </a:r>
          <a:endParaRPr lang="x-none" sz="1600" b="1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034DB622-560B-8E40-8D84-F77F280B675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Μετάβαση από διανεμητικό σε κεφαλαιοποιητικό σύστημα επικουρικής σύνταξης, με άμεση εφαρμογή για όσους εισέρχονται στην αγορά εργασίας και εθελοντικά για όσους άλλους εργαζόμενους το επιθυμούν.</a:t>
          </a:r>
          <a:endParaRPr lang="x-none" dirty="0"/>
        </a:p>
      </dgm:t>
    </dgm:pt>
    <dgm:pt modelId="{319B4F06-11BB-2A42-B267-D913039C3DCC}" type="parTrans" cxnId="{9D0795DE-700B-BF44-8772-6304358499B5}">
      <dgm:prSet/>
      <dgm:spPr/>
      <dgm:t>
        <a:bodyPr/>
        <a:lstStyle/>
        <a:p>
          <a:endParaRPr lang="en-GB"/>
        </a:p>
      </dgm:t>
    </dgm:pt>
    <dgm:pt modelId="{7C19DA86-9DB7-5F49-BB86-36063C28865A}" type="sibTrans" cxnId="{9D0795DE-700B-BF44-8772-6304358499B5}">
      <dgm:prSet/>
      <dgm:spPr/>
      <dgm:t>
        <a:bodyPr/>
        <a:lstStyle/>
        <a:p>
          <a:endParaRPr lang="en-GB"/>
        </a:p>
      </dgm:t>
    </dgm:pt>
    <dgm:pt modelId="{98D397D8-0CFA-D84F-8157-5FCE1B4162C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Πλαίσιο εποπτείας για ασφαλιστικά ταμεία, συμπεριλαμβανομένου και ενός δημόσιου ταμείου.</a:t>
          </a:r>
          <a:endParaRPr lang="x-none" dirty="0"/>
        </a:p>
      </dgm:t>
    </dgm:pt>
    <dgm:pt modelId="{9B765E1C-C0A9-F544-9F32-8F686E2D2DE3}" type="parTrans" cxnId="{9697D718-0DEB-F447-8D72-455D92EBDFD9}">
      <dgm:prSet/>
      <dgm:spPr/>
      <dgm:t>
        <a:bodyPr/>
        <a:lstStyle/>
        <a:p>
          <a:endParaRPr lang="en-GB"/>
        </a:p>
      </dgm:t>
    </dgm:pt>
    <dgm:pt modelId="{A33727FB-BF82-3B47-9BA5-FB689BB55101}" type="sibTrans" cxnId="{9697D718-0DEB-F447-8D72-455D92EBDFD9}">
      <dgm:prSet/>
      <dgm:spPr/>
      <dgm:t>
        <a:bodyPr/>
        <a:lstStyle/>
        <a:p>
          <a:endParaRPr lang="en-GB"/>
        </a:p>
      </dgm:t>
    </dgm:pt>
    <dgm:pt modelId="{1D4EFB7D-A45F-48A2-9B6B-6C7EF19BF40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αναλογικότητας δημόσιου διανεμητικού πυλώνα ασφάλισης. Ανάπτυξη δεύτερου και τρίτου πυλώνα με κίνητρα με ιδιωτικές αποφάσεις.</a:t>
          </a:r>
          <a:endParaRPr lang="x-none" dirty="0"/>
        </a:p>
      </dgm:t>
    </dgm:pt>
    <dgm:pt modelId="{6FBEAB67-6CB0-45D5-A49E-A64BDB42CA34}" type="parTrans" cxnId="{C1602634-9D76-4F63-BB29-5B3E64D495A2}">
      <dgm:prSet/>
      <dgm:spPr/>
      <dgm:t>
        <a:bodyPr/>
        <a:lstStyle/>
        <a:p>
          <a:endParaRPr lang="en-GB"/>
        </a:p>
      </dgm:t>
    </dgm:pt>
    <dgm:pt modelId="{EDA7B0D3-BFDC-4B84-BDB7-C3A86040E1DB}" type="sibTrans" cxnId="{C1602634-9D76-4F63-BB29-5B3E64D495A2}">
      <dgm:prSet/>
      <dgm:spPr/>
      <dgm:t>
        <a:bodyPr/>
        <a:lstStyle/>
        <a:p>
          <a:endParaRPr lang="en-GB"/>
        </a:p>
      </dgm:t>
    </dgm:pt>
    <dgm:pt modelId="{CBC23C31-912D-4B29-B5AE-106E474EC533}">
      <dgm:prSet phldrT="[Text]" custT="1"/>
      <dgm:spPr/>
      <dgm:t>
        <a:bodyPr/>
        <a:lstStyle/>
        <a:p>
          <a:pPr>
            <a:buFont typeface="Arial" panose="020B0604020202020204" pitchFamily="34" charset="0"/>
          </a:pPr>
          <a:r>
            <a:rPr lang="el-GR" sz="1500" b="1" dirty="0"/>
            <a:t>3. </a:t>
          </a:r>
          <a:r>
            <a:rPr lang="el-GR" sz="1600" b="1" dirty="0"/>
            <a:t>Δημόσια διοίκηση</a:t>
          </a:r>
          <a:r>
            <a:rPr lang="en-US" sz="1600" b="1" dirty="0"/>
            <a:t>:</a:t>
          </a:r>
          <a:r>
            <a:rPr lang="el-GR" sz="1600" b="1" dirty="0"/>
            <a:t> Βελτίωση της διακυβέρνησης</a:t>
          </a:r>
          <a:r>
            <a:rPr lang="en-US" sz="1600" b="1" dirty="0"/>
            <a:t> </a:t>
          </a:r>
          <a:endParaRPr lang="en-GB" sz="1500" b="1" dirty="0"/>
        </a:p>
      </dgm:t>
    </dgm:pt>
    <dgm:pt modelId="{F4A9BCC7-99CB-44CA-8984-5578BC0283E7}" type="parTrans" cxnId="{D3047034-0FEC-4DD2-99CE-D443BF21B63C}">
      <dgm:prSet/>
      <dgm:spPr/>
      <dgm:t>
        <a:bodyPr/>
        <a:lstStyle/>
        <a:p>
          <a:endParaRPr lang="en-GB"/>
        </a:p>
      </dgm:t>
    </dgm:pt>
    <dgm:pt modelId="{3E4D5D3F-3D3A-4FFA-A19F-09564D3B3D2B}" type="sibTrans" cxnId="{D3047034-0FEC-4DD2-99CE-D443BF21B63C}">
      <dgm:prSet/>
      <dgm:spPr/>
      <dgm:t>
        <a:bodyPr/>
        <a:lstStyle/>
        <a:p>
          <a:endParaRPr lang="en-GB"/>
        </a:p>
      </dgm:t>
    </dgm:pt>
    <dgm:pt modelId="{208C58A8-6DB8-44BD-A470-22C1B6F8ECB2}">
      <dgm:prSet/>
      <dgm:spPr/>
      <dgm:t>
        <a:bodyPr/>
        <a:lstStyle/>
        <a:p>
          <a:r>
            <a:rPr lang="el-GR" dirty="0"/>
            <a:t>Συνέχιση και εμβάθυνση των διαδικασιών αξιολόγησης και κωδικοποίησης της νομοθεσίας.</a:t>
          </a:r>
          <a:endParaRPr lang="en-GB" dirty="0"/>
        </a:p>
      </dgm:t>
    </dgm:pt>
    <dgm:pt modelId="{6137F8E5-026E-42D6-8097-F39421B77570}" type="parTrans" cxnId="{BD322D21-7337-4C4D-9C8F-52310F9ADB4B}">
      <dgm:prSet/>
      <dgm:spPr/>
      <dgm:t>
        <a:bodyPr/>
        <a:lstStyle/>
        <a:p>
          <a:endParaRPr lang="en-GB"/>
        </a:p>
      </dgm:t>
    </dgm:pt>
    <dgm:pt modelId="{C6FA2B99-BFA6-48FA-A740-60B76C2F7029}" type="sibTrans" cxnId="{BD322D21-7337-4C4D-9C8F-52310F9ADB4B}">
      <dgm:prSet/>
      <dgm:spPr/>
      <dgm:t>
        <a:bodyPr/>
        <a:lstStyle/>
        <a:p>
          <a:endParaRPr lang="en-GB"/>
        </a:p>
      </dgm:t>
    </dgm:pt>
    <dgm:pt modelId="{B24179C2-F37C-4FA0-9180-AF20DC309C5A}">
      <dgm:prSet/>
      <dgm:spPr/>
      <dgm:t>
        <a:bodyPr/>
        <a:lstStyle/>
        <a:p>
          <a:r>
            <a:rPr lang="el-GR" dirty="0"/>
            <a:t>Αναβάθμιση του ΑΣΕΠ σε διεύθυνση διαχείρισης ανθρώπινου δυναμικού.</a:t>
          </a:r>
          <a:endParaRPr lang="x-none" dirty="0"/>
        </a:p>
      </dgm:t>
    </dgm:pt>
    <dgm:pt modelId="{25F14D64-F128-4D51-AB9E-B9250A155B7E}" type="parTrans" cxnId="{92A6AD92-D156-480C-B72C-BD49F39FA2EF}">
      <dgm:prSet/>
      <dgm:spPr/>
      <dgm:t>
        <a:bodyPr/>
        <a:lstStyle/>
        <a:p>
          <a:endParaRPr lang="en-GB"/>
        </a:p>
      </dgm:t>
    </dgm:pt>
    <dgm:pt modelId="{2574F19F-271E-4FF7-9217-382334D95C6E}" type="sibTrans" cxnId="{92A6AD92-D156-480C-B72C-BD49F39FA2EF}">
      <dgm:prSet/>
      <dgm:spPr/>
      <dgm:t>
        <a:bodyPr/>
        <a:lstStyle/>
        <a:p>
          <a:endParaRPr lang="en-GB"/>
        </a:p>
      </dgm:t>
    </dgm:pt>
    <dgm:pt modelId="{37A0181E-040E-4960-897F-14921DE8F5F2}">
      <dgm:prSet/>
      <dgm:spPr/>
      <dgm:t>
        <a:bodyPr/>
        <a:lstStyle/>
        <a:p>
          <a:r>
            <a:rPr lang="el-GR" dirty="0"/>
            <a:t>Μείωση του φορμαλισμού στις διαδικασίες προσλήψεων και καθολική εφαρμογή αξιολόγησης.</a:t>
          </a:r>
          <a:endParaRPr lang="x-none" dirty="0"/>
        </a:p>
      </dgm:t>
    </dgm:pt>
    <dgm:pt modelId="{2F8E189D-48AE-4338-BCB6-EDDCB99E368D}" type="parTrans" cxnId="{E6367510-E071-49AB-A4D0-49CA591B1B31}">
      <dgm:prSet/>
      <dgm:spPr/>
      <dgm:t>
        <a:bodyPr/>
        <a:lstStyle/>
        <a:p>
          <a:endParaRPr lang="en-GB"/>
        </a:p>
      </dgm:t>
    </dgm:pt>
    <dgm:pt modelId="{393D830B-FE98-4A58-B904-CA09C0CBFDC0}" type="sibTrans" cxnId="{E6367510-E071-49AB-A4D0-49CA591B1B31}">
      <dgm:prSet/>
      <dgm:spPr/>
      <dgm:t>
        <a:bodyPr/>
        <a:lstStyle/>
        <a:p>
          <a:endParaRPr lang="en-GB"/>
        </a:p>
      </dgm:t>
    </dgm:pt>
    <dgm:pt modelId="{0DCD66C7-ED7C-475F-AD9C-E21D437BDA3A}">
      <dgm:prSet/>
      <dgm:spPr/>
      <dgm:t>
        <a:bodyPr/>
        <a:lstStyle/>
        <a:p>
          <a:r>
            <a:rPr lang="el-GR" dirty="0"/>
            <a:t>Συνέχιση των διαδικασιών ψηφιοποίησης.</a:t>
          </a:r>
          <a:endParaRPr lang="en-GB" dirty="0"/>
        </a:p>
      </dgm:t>
    </dgm:pt>
    <dgm:pt modelId="{3EAAF9D2-F639-45E5-B284-2FB9C00AEF7B}" type="parTrans" cxnId="{115FE444-4C66-4DCD-ACFE-A1F69391B28C}">
      <dgm:prSet/>
      <dgm:spPr/>
      <dgm:t>
        <a:bodyPr/>
        <a:lstStyle/>
        <a:p>
          <a:endParaRPr lang="en-GB"/>
        </a:p>
      </dgm:t>
    </dgm:pt>
    <dgm:pt modelId="{9CC6BBF9-B533-46E6-9272-0CE0C4BBD77C}" type="sibTrans" cxnId="{115FE444-4C66-4DCD-ACFE-A1F69391B28C}">
      <dgm:prSet/>
      <dgm:spPr/>
      <dgm:t>
        <a:bodyPr/>
        <a:lstStyle/>
        <a:p>
          <a:endParaRPr lang="en-GB"/>
        </a:p>
      </dgm:t>
    </dgm:pt>
    <dgm:pt modelId="{E778E99A-A25B-49A7-AFC4-7D2AD1ED5B74}">
      <dgm:prSet/>
      <dgm:spPr/>
      <dgm:t>
        <a:bodyPr/>
        <a:lstStyle/>
        <a:p>
          <a:r>
            <a:rPr lang="el-GR" dirty="0"/>
            <a:t>Θεσμική ενίσχυση των ανώτερων διοικητικών θέσεων, μέσω αύξησης της θητείας και της κινητικότητας.</a:t>
          </a:r>
          <a:endParaRPr lang="en-GB" dirty="0"/>
        </a:p>
      </dgm:t>
    </dgm:pt>
    <dgm:pt modelId="{B3973CCA-004B-4878-9E3C-407CCBC956F8}" type="parTrans" cxnId="{5B1ACCAD-EBA8-47B6-A6E5-1FBA6960A686}">
      <dgm:prSet/>
      <dgm:spPr/>
      <dgm:t>
        <a:bodyPr/>
        <a:lstStyle/>
        <a:p>
          <a:endParaRPr lang="en-GB"/>
        </a:p>
      </dgm:t>
    </dgm:pt>
    <dgm:pt modelId="{2EDE5433-E4B9-4F30-BE8A-7956D05CDA46}" type="sibTrans" cxnId="{5B1ACCAD-EBA8-47B6-A6E5-1FBA6960A686}">
      <dgm:prSet/>
      <dgm:spPr/>
      <dgm:t>
        <a:bodyPr/>
        <a:lstStyle/>
        <a:p>
          <a:endParaRPr lang="en-GB"/>
        </a:p>
      </dgm:t>
    </dgm:pt>
    <dgm:pt modelId="{F8AA8250-BB2E-4E69-B15A-3E88FFB384FD}">
      <dgm:prSet/>
      <dgm:spPr/>
      <dgm:t>
        <a:bodyPr/>
        <a:lstStyle/>
        <a:p>
          <a:r>
            <a:rPr lang="el-GR" dirty="0" smtClean="0"/>
            <a:t>Ενσωμάτωση εισοδημάτων σε ενιαία κλίμακα φορολογίας, ανεξάρτητα από την πηγή.</a:t>
          </a:r>
          <a:endParaRPr lang="en-GB" dirty="0"/>
        </a:p>
      </dgm:t>
    </dgm:pt>
    <dgm:pt modelId="{7FD18845-2754-41DD-9ACB-29FEE8453544}" type="parTrans" cxnId="{5B07A314-8787-48E4-9430-9CD5901DC494}">
      <dgm:prSet/>
      <dgm:spPr/>
      <dgm:t>
        <a:bodyPr/>
        <a:lstStyle/>
        <a:p>
          <a:endParaRPr lang="en-US"/>
        </a:p>
      </dgm:t>
    </dgm:pt>
    <dgm:pt modelId="{6C395C71-D404-40B6-A687-F33962A8B9C4}" type="sibTrans" cxnId="{5B07A314-8787-48E4-9430-9CD5901DC494}">
      <dgm:prSet/>
      <dgm:spPr/>
      <dgm:t>
        <a:bodyPr/>
        <a:lstStyle/>
        <a:p>
          <a:endParaRPr lang="en-US"/>
        </a:p>
      </dgm:t>
    </dgm:pt>
    <dgm:pt modelId="{0AD80B72-91DB-4CA7-968A-9800031CB949}">
      <dgm:prSet/>
      <dgm:spPr/>
      <dgm:t>
        <a:bodyPr/>
        <a:lstStyle/>
        <a:p>
          <a:r>
            <a:rPr lang="el-GR" smtClean="0"/>
            <a:t>Ενίσχυση διαφάνειας στις συναλλαγές με θετικά στοχευμένα κίνητρα για χρήση ηλεκτρονικών πληρωμών.</a:t>
          </a:r>
          <a:endParaRPr lang="en-GB" dirty="0"/>
        </a:p>
      </dgm:t>
    </dgm:pt>
    <dgm:pt modelId="{C9B66E1C-10A7-4629-B361-40D802818638}" type="parTrans" cxnId="{31F604E2-D9A9-4600-A6A2-F9D8A2A0A228}">
      <dgm:prSet/>
      <dgm:spPr/>
      <dgm:t>
        <a:bodyPr/>
        <a:lstStyle/>
        <a:p>
          <a:endParaRPr lang="en-US"/>
        </a:p>
      </dgm:t>
    </dgm:pt>
    <dgm:pt modelId="{0D15166E-4D4C-49E2-889B-18ADAE0AD003}" type="sibTrans" cxnId="{31F604E2-D9A9-4600-A6A2-F9D8A2A0A228}">
      <dgm:prSet/>
      <dgm:spPr/>
      <dgm:t>
        <a:bodyPr/>
        <a:lstStyle/>
        <a:p>
          <a:endParaRPr lang="en-US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C2324-3890-46DE-8C06-CB37B75204D1}" type="pres">
      <dgm:prSet presAssocID="{1C1C7AC8-2525-054E-AE2D-902143A0E8EA}" presName="spaceBetweenRectangles" presStyleCnt="0"/>
      <dgm:spPr/>
    </dgm:pt>
    <dgm:pt modelId="{E1E224F5-B7B8-4288-9AFC-0E09A338B3F3}" type="pres">
      <dgm:prSet presAssocID="{CBC23C31-912D-4B29-B5AE-106E474EC533}" presName="parentLin" presStyleCnt="0"/>
      <dgm:spPr/>
    </dgm:pt>
    <dgm:pt modelId="{70BC864E-8C61-4F1E-AFD2-2D0F424250FE}" type="pres">
      <dgm:prSet presAssocID="{CBC23C31-912D-4B29-B5AE-106E474EC53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EDF7C3C-2221-4C14-A25E-D402D8AE2E84}" type="pres">
      <dgm:prSet presAssocID="{CBC23C31-912D-4B29-B5AE-106E474EC53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93173-AD76-408E-A795-726667038BD7}" type="pres">
      <dgm:prSet presAssocID="{CBC23C31-912D-4B29-B5AE-106E474EC533}" presName="negativeSpace" presStyleCnt="0"/>
      <dgm:spPr/>
    </dgm:pt>
    <dgm:pt modelId="{19BC2C88-ED0D-4E4B-A639-5C4A4A91C4AE}" type="pres">
      <dgm:prSet presAssocID="{CBC23C31-912D-4B29-B5AE-106E474EC53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F604E2-D9A9-4600-A6A2-F9D8A2A0A228}" srcId="{9BA21130-4B34-6E4F-85F4-E9D4058132E0}" destId="{0AD80B72-91DB-4CA7-968A-9800031CB949}" srcOrd="1" destOrd="0" parTransId="{C9B66E1C-10A7-4629-B361-40D802818638}" sibTransId="{0D15166E-4D4C-49E2-889B-18ADAE0AD003}"/>
    <dgm:cxn modelId="{4ECA6A70-A341-4140-A82A-6849BAE14426}" type="presOf" srcId="{9BA21130-4B34-6E4F-85F4-E9D4058132E0}" destId="{0C37C17F-747F-8D4C-89BC-08225F94493E}" srcOrd="1" destOrd="0" presId="urn:microsoft.com/office/officeart/2005/8/layout/list1"/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2AC6AF1E-2916-4FC3-B30D-E5ADE89841B8}" type="presOf" srcId="{CBC23C31-912D-4B29-B5AE-106E474EC533}" destId="{5EDF7C3C-2221-4C14-A25E-D402D8AE2E84}" srcOrd="1" destOrd="0" presId="urn:microsoft.com/office/officeart/2005/8/layout/list1"/>
    <dgm:cxn modelId="{D3047034-0FEC-4DD2-99CE-D443BF21B63C}" srcId="{F48BC274-19F4-E943-AA25-079BBB24F5F7}" destId="{CBC23C31-912D-4B29-B5AE-106E474EC533}" srcOrd="2" destOrd="0" parTransId="{F4A9BCC7-99CB-44CA-8984-5578BC0283E7}" sibTransId="{3E4D5D3F-3D3A-4FFA-A19F-09564D3B3D2B}"/>
    <dgm:cxn modelId="{EA7DC445-654E-40DE-B0CC-9E43AB8A6B75}" type="presOf" srcId="{9BA21130-4B34-6E4F-85F4-E9D4058132E0}" destId="{26AE31DE-9408-5548-9D19-F1618F093162}" srcOrd="0" destOrd="0" presId="urn:microsoft.com/office/officeart/2005/8/layout/list1"/>
    <dgm:cxn modelId="{B8F1021D-6F82-4BC6-B5D9-FB3FF3E225CD}" type="presOf" srcId="{E0E33B4F-2EEB-DD49-B666-A91165B7D848}" destId="{C8121935-5B27-8148-A086-4D217492238A}" srcOrd="0" destOrd="0" presId="urn:microsoft.com/office/officeart/2005/8/layout/list1"/>
    <dgm:cxn modelId="{92A6AD92-D156-480C-B72C-BD49F39FA2EF}" srcId="{CBC23C31-912D-4B29-B5AE-106E474EC533}" destId="{B24179C2-F37C-4FA0-9180-AF20DC309C5A}" srcOrd="2" destOrd="0" parTransId="{25F14D64-F128-4D51-AB9E-B9250A155B7E}" sibTransId="{2574F19F-271E-4FF7-9217-382334D95C6E}"/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5A7F0CD7-7421-469C-AF41-7DBF25F03F0E}" type="presOf" srcId="{1D4EFB7D-A45F-48A2-9B6B-6C7EF19BF40A}" destId="{0A1090D9-2CB7-4D4B-8A14-EA718E1E7393}" srcOrd="0" destOrd="1" presId="urn:microsoft.com/office/officeart/2005/8/layout/list1"/>
    <dgm:cxn modelId="{BD322D21-7337-4C4D-9C8F-52310F9ADB4B}" srcId="{CBC23C31-912D-4B29-B5AE-106E474EC533}" destId="{208C58A8-6DB8-44BD-A470-22C1B6F8ECB2}" srcOrd="0" destOrd="0" parTransId="{6137F8E5-026E-42D6-8097-F39421B77570}" sibTransId="{C6FA2B99-BFA6-48FA-A740-60B76C2F7029}"/>
    <dgm:cxn modelId="{E6367510-E071-49AB-A4D0-49CA591B1B31}" srcId="{CBC23C31-912D-4B29-B5AE-106E474EC533}" destId="{37A0181E-040E-4960-897F-14921DE8F5F2}" srcOrd="3" destOrd="0" parTransId="{2F8E189D-48AE-4338-BCB6-EDDCB99E368D}" sibTransId="{393D830B-FE98-4A58-B904-CA09C0CBFDC0}"/>
    <dgm:cxn modelId="{E92D1D6D-361E-46AA-B811-C11AA56A38AD}" type="presOf" srcId="{208C58A8-6DB8-44BD-A470-22C1B6F8ECB2}" destId="{19BC2C88-ED0D-4E4B-A639-5C4A4A91C4AE}" srcOrd="0" destOrd="0" presId="urn:microsoft.com/office/officeart/2005/8/layout/list1"/>
    <dgm:cxn modelId="{65B6C72C-C10B-4C58-BCA6-8C164E669D79}" type="presOf" srcId="{034DB622-560B-8E40-8D84-F77F280B675C}" destId="{0A1090D9-2CB7-4D4B-8A14-EA718E1E7393}" srcOrd="0" destOrd="2" presId="urn:microsoft.com/office/officeart/2005/8/layout/list1"/>
    <dgm:cxn modelId="{697E6507-4D1F-4758-9616-C6C464492AF3}" type="presOf" srcId="{E7B07F01-1E6B-C244-8F1A-5ABC05330DEC}" destId="{6E466660-8905-3B42-9308-F75529502011}" srcOrd="0" destOrd="0" presId="urn:microsoft.com/office/officeart/2005/8/layout/list1"/>
    <dgm:cxn modelId="{05487065-063E-4A3A-9426-10E3F5F7047B}" type="presOf" srcId="{F8AA8250-BB2E-4E69-B15A-3E88FFB384FD}" destId="{6E466660-8905-3B42-9308-F75529502011}" srcOrd="0" destOrd="2" presId="urn:microsoft.com/office/officeart/2005/8/layout/list1"/>
    <dgm:cxn modelId="{5A223D24-36EE-4798-BDBA-9F340BF00484}" type="presOf" srcId="{0AD80B72-91DB-4CA7-968A-9800031CB949}" destId="{6E466660-8905-3B42-9308-F75529502011}" srcOrd="0" destOrd="1" presId="urn:microsoft.com/office/officeart/2005/8/layout/list1"/>
    <dgm:cxn modelId="{FB650B1F-F3F0-4D71-8E14-841D9F6929EA}" type="presOf" srcId="{0DCD66C7-ED7C-475F-AD9C-E21D437BDA3A}" destId="{19BC2C88-ED0D-4E4B-A639-5C4A4A91C4AE}" srcOrd="0" destOrd="4" presId="urn:microsoft.com/office/officeart/2005/8/layout/list1"/>
    <dgm:cxn modelId="{5B1ACCAD-EBA8-47B6-A6E5-1FBA6960A686}" srcId="{CBC23C31-912D-4B29-B5AE-106E474EC533}" destId="{E778E99A-A25B-49A7-AFC4-7D2AD1ED5B74}" srcOrd="1" destOrd="0" parTransId="{B3973CCA-004B-4878-9E3C-407CCBC956F8}" sibTransId="{2EDE5433-E4B9-4F30-BE8A-7956D05CDA46}"/>
    <dgm:cxn modelId="{50FEE105-FCAD-4DBC-8336-FBB4A92B9E9C}" type="presOf" srcId="{CBC23C31-912D-4B29-B5AE-106E474EC533}" destId="{70BC864E-8C61-4F1E-AFD2-2D0F424250FE}" srcOrd="0" destOrd="0" presId="urn:microsoft.com/office/officeart/2005/8/layout/list1"/>
    <dgm:cxn modelId="{C1602634-9D76-4F63-BB29-5B3E64D495A2}" srcId="{E0E33B4F-2EEB-DD49-B666-A91165B7D848}" destId="{1D4EFB7D-A45F-48A2-9B6B-6C7EF19BF40A}" srcOrd="1" destOrd="0" parTransId="{6FBEAB67-6CB0-45D5-A49E-A64BDB42CA34}" sibTransId="{EDA7B0D3-BFDC-4B84-BDB7-C3A86040E1DB}"/>
    <dgm:cxn modelId="{9697D718-0DEB-F447-8D72-455D92EBDFD9}" srcId="{E0E33B4F-2EEB-DD49-B666-A91165B7D848}" destId="{98D397D8-0CFA-D84F-8157-5FCE1B4162CF}" srcOrd="3" destOrd="0" parTransId="{9B765E1C-C0A9-F544-9F32-8F686E2D2DE3}" sibTransId="{A33727FB-BF82-3B47-9BA5-FB689BB55101}"/>
    <dgm:cxn modelId="{2E4955A9-B55C-49FC-A35B-1408E458F13D}" type="presOf" srcId="{E778E99A-A25B-49A7-AFC4-7D2AD1ED5B74}" destId="{19BC2C88-ED0D-4E4B-A639-5C4A4A91C4AE}" srcOrd="0" destOrd="1" presId="urn:microsoft.com/office/officeart/2005/8/layout/list1"/>
    <dgm:cxn modelId="{CD9900BC-0746-405E-8FD3-A8EDB4180856}" type="presOf" srcId="{37A0181E-040E-4960-897F-14921DE8F5F2}" destId="{19BC2C88-ED0D-4E4B-A639-5C4A4A91C4AE}" srcOrd="0" destOrd="3" presId="urn:microsoft.com/office/officeart/2005/8/layout/list1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3176B898-E6E1-4E9B-8D72-B9A7F5499DDC}" type="presOf" srcId="{F48BC274-19F4-E943-AA25-079BBB24F5F7}" destId="{1D082B1D-DA29-7946-A49B-3556CEFA606D}" srcOrd="0" destOrd="0" presId="urn:microsoft.com/office/officeart/2005/8/layout/list1"/>
    <dgm:cxn modelId="{5B07A314-8787-48E4-9430-9CD5901DC494}" srcId="{9BA21130-4B34-6E4F-85F4-E9D4058132E0}" destId="{F8AA8250-BB2E-4E69-B15A-3E88FFB384FD}" srcOrd="2" destOrd="0" parTransId="{7FD18845-2754-41DD-9ACB-29FEE8453544}" sibTransId="{6C395C71-D404-40B6-A687-F33962A8B9C4}"/>
    <dgm:cxn modelId="{607C4DA6-AB1C-460F-9339-C6F5EAFD405B}" type="presOf" srcId="{B24179C2-F37C-4FA0-9180-AF20DC309C5A}" destId="{19BC2C88-ED0D-4E4B-A639-5C4A4A91C4AE}" srcOrd="0" destOrd="2" presId="urn:microsoft.com/office/officeart/2005/8/layout/list1"/>
    <dgm:cxn modelId="{8C4B84E1-EE3D-4C51-BE96-BFCC3DFDE2C5}" type="presOf" srcId="{E0E33B4F-2EEB-DD49-B666-A91165B7D848}" destId="{916C9177-596D-8548-8B5B-264D1B0236A7}" srcOrd="1" destOrd="0" presId="urn:microsoft.com/office/officeart/2005/8/layout/list1"/>
    <dgm:cxn modelId="{2F4E5E4A-F028-417E-80DD-07502DA6EEE6}" type="presOf" srcId="{83D4445F-ED89-3844-9498-E9D82D24FA56}" destId="{0A1090D9-2CB7-4D4B-8A14-EA718E1E7393}" srcOrd="0" destOrd="0" presId="urn:microsoft.com/office/officeart/2005/8/layout/list1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DF353E87-D201-4C0F-AA02-D9192EBA2523}" type="presOf" srcId="{98D397D8-0CFA-D84F-8157-5FCE1B4162CF}" destId="{0A1090D9-2CB7-4D4B-8A14-EA718E1E7393}" srcOrd="0" destOrd="3" presId="urn:microsoft.com/office/officeart/2005/8/layout/list1"/>
    <dgm:cxn modelId="{9D0795DE-700B-BF44-8772-6304358499B5}" srcId="{E0E33B4F-2EEB-DD49-B666-A91165B7D848}" destId="{034DB622-560B-8E40-8D84-F77F280B675C}" srcOrd="2" destOrd="0" parTransId="{319B4F06-11BB-2A42-B267-D913039C3DCC}" sibTransId="{7C19DA86-9DB7-5F49-BB86-36063C28865A}"/>
    <dgm:cxn modelId="{115FE444-4C66-4DCD-ACFE-A1F69391B28C}" srcId="{CBC23C31-912D-4B29-B5AE-106E474EC533}" destId="{0DCD66C7-ED7C-475F-AD9C-E21D437BDA3A}" srcOrd="4" destOrd="0" parTransId="{3EAAF9D2-F639-45E5-B284-2FB9C00AEF7B}" sibTransId="{9CC6BBF9-B533-46E6-9272-0CE0C4BBD77C}"/>
    <dgm:cxn modelId="{7D20E3C1-1B81-4856-A203-DB556C1694C9}" type="presParOf" srcId="{1D082B1D-DA29-7946-A49B-3556CEFA606D}" destId="{F08ADB31-E126-FB4D-94E3-684DA2A61AE8}" srcOrd="0" destOrd="0" presId="urn:microsoft.com/office/officeart/2005/8/layout/list1"/>
    <dgm:cxn modelId="{26B2929B-DFA8-4BA0-AE0F-D15E7F76F6C1}" type="presParOf" srcId="{F08ADB31-E126-FB4D-94E3-684DA2A61AE8}" destId="{26AE31DE-9408-5548-9D19-F1618F093162}" srcOrd="0" destOrd="0" presId="urn:microsoft.com/office/officeart/2005/8/layout/list1"/>
    <dgm:cxn modelId="{52F52AF2-136D-4999-8EE1-242E236818BB}" type="presParOf" srcId="{F08ADB31-E126-FB4D-94E3-684DA2A61AE8}" destId="{0C37C17F-747F-8D4C-89BC-08225F94493E}" srcOrd="1" destOrd="0" presId="urn:microsoft.com/office/officeart/2005/8/layout/list1"/>
    <dgm:cxn modelId="{BC800C4C-2954-4D71-A073-8BE96E211283}" type="presParOf" srcId="{1D082B1D-DA29-7946-A49B-3556CEFA606D}" destId="{725A046C-E093-4047-B5B5-07503944AE14}" srcOrd="1" destOrd="0" presId="urn:microsoft.com/office/officeart/2005/8/layout/list1"/>
    <dgm:cxn modelId="{94DC817B-AA0B-47E0-9726-A69819B62AB4}" type="presParOf" srcId="{1D082B1D-DA29-7946-A49B-3556CEFA606D}" destId="{6E466660-8905-3B42-9308-F75529502011}" srcOrd="2" destOrd="0" presId="urn:microsoft.com/office/officeart/2005/8/layout/list1"/>
    <dgm:cxn modelId="{E527CC58-FC65-4453-A42E-8F721BF11208}" type="presParOf" srcId="{1D082B1D-DA29-7946-A49B-3556CEFA606D}" destId="{C3FEFCA7-6A24-CB4B-99FD-247CA9447FCF}" srcOrd="3" destOrd="0" presId="urn:microsoft.com/office/officeart/2005/8/layout/list1"/>
    <dgm:cxn modelId="{45E79773-8178-4487-8655-3FCCE3AA69B0}" type="presParOf" srcId="{1D082B1D-DA29-7946-A49B-3556CEFA606D}" destId="{BEC48707-E935-FD40-A31D-261658579474}" srcOrd="4" destOrd="0" presId="urn:microsoft.com/office/officeart/2005/8/layout/list1"/>
    <dgm:cxn modelId="{D4199D1C-EFAE-42B2-A443-A3CC9AECCB64}" type="presParOf" srcId="{BEC48707-E935-FD40-A31D-261658579474}" destId="{C8121935-5B27-8148-A086-4D217492238A}" srcOrd="0" destOrd="0" presId="urn:microsoft.com/office/officeart/2005/8/layout/list1"/>
    <dgm:cxn modelId="{FC97A679-2BA5-4C86-99CB-BEA1C7BB6158}" type="presParOf" srcId="{BEC48707-E935-FD40-A31D-261658579474}" destId="{916C9177-596D-8548-8B5B-264D1B0236A7}" srcOrd="1" destOrd="0" presId="urn:microsoft.com/office/officeart/2005/8/layout/list1"/>
    <dgm:cxn modelId="{1551E6BC-6F6F-435C-BA36-8073640FF47F}" type="presParOf" srcId="{1D082B1D-DA29-7946-A49B-3556CEFA606D}" destId="{8A4F9431-47E3-7640-9965-E693FB3B3C8D}" srcOrd="5" destOrd="0" presId="urn:microsoft.com/office/officeart/2005/8/layout/list1"/>
    <dgm:cxn modelId="{3E6E1FB4-797F-4D56-A6A6-ECFDA86821E4}" type="presParOf" srcId="{1D082B1D-DA29-7946-A49B-3556CEFA606D}" destId="{0A1090D9-2CB7-4D4B-8A14-EA718E1E7393}" srcOrd="6" destOrd="0" presId="urn:microsoft.com/office/officeart/2005/8/layout/list1"/>
    <dgm:cxn modelId="{A853729F-96F2-49C1-AE2E-43013245333C}" type="presParOf" srcId="{1D082B1D-DA29-7946-A49B-3556CEFA606D}" destId="{6C3C2324-3890-46DE-8C06-CB37B75204D1}" srcOrd="7" destOrd="0" presId="urn:microsoft.com/office/officeart/2005/8/layout/list1"/>
    <dgm:cxn modelId="{6C2219E7-15FA-43D7-8B8D-FFA4A14089BC}" type="presParOf" srcId="{1D082B1D-DA29-7946-A49B-3556CEFA606D}" destId="{E1E224F5-B7B8-4288-9AFC-0E09A338B3F3}" srcOrd="8" destOrd="0" presId="urn:microsoft.com/office/officeart/2005/8/layout/list1"/>
    <dgm:cxn modelId="{758D1D84-A238-4171-B623-F3885FD86F74}" type="presParOf" srcId="{E1E224F5-B7B8-4288-9AFC-0E09A338B3F3}" destId="{70BC864E-8C61-4F1E-AFD2-2D0F424250FE}" srcOrd="0" destOrd="0" presId="urn:microsoft.com/office/officeart/2005/8/layout/list1"/>
    <dgm:cxn modelId="{EE037B72-626E-4DEA-9AFC-F8AC21B658B5}" type="presParOf" srcId="{E1E224F5-B7B8-4288-9AFC-0E09A338B3F3}" destId="{5EDF7C3C-2221-4C14-A25E-D402D8AE2E84}" srcOrd="1" destOrd="0" presId="urn:microsoft.com/office/officeart/2005/8/layout/list1"/>
    <dgm:cxn modelId="{47259846-2D31-4BDE-B415-8FAFE197AECF}" type="presParOf" srcId="{1D082B1D-DA29-7946-A49B-3556CEFA606D}" destId="{AB193173-AD76-408E-A795-726667038BD7}" srcOrd="9" destOrd="0" presId="urn:microsoft.com/office/officeart/2005/8/layout/list1"/>
    <dgm:cxn modelId="{ED92838F-9550-486B-9EA7-896726717C1B}" type="presParOf" srcId="{1D082B1D-DA29-7946-A49B-3556CEFA606D}" destId="{19BC2C88-ED0D-4E4B-A639-5C4A4A91C4A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4. Δικαιοσύνη</a:t>
          </a:r>
          <a:r>
            <a:rPr lang="el-GR" sz="1600" b="1" baseline="0" dirty="0"/>
            <a:t>: Μείωση χρόνου εκδίκασης υποθέσεων</a:t>
          </a:r>
          <a:endParaRPr lang="en-GB" sz="1600" b="1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του συστήματος χρηματοπιστωτικής εποπτείας στον τομέα της προστασίας των επενδυτών.</a:t>
          </a:r>
          <a:endParaRPr lang="x-none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l-GR" dirty="0" smtClean="0"/>
            <a:t>Επέκταση των </a:t>
          </a:r>
          <a:r>
            <a:rPr lang="el-GR" dirty="0"/>
            <a:t>ειδικών τμημάτων στα δικαστήρια για οικονομικές υποθέσεις που απαιτούν εξειδίκευση.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E0E33B4F-2EEB-DD49-B666-A91165B7D848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5. Χρηματοδότηση</a:t>
          </a:r>
          <a:r>
            <a:rPr lang="en-US" sz="1600" b="1" dirty="0"/>
            <a:t>:</a:t>
          </a:r>
          <a:r>
            <a:rPr lang="el-GR" sz="1600" b="1" dirty="0"/>
            <a:t> </a:t>
          </a:r>
          <a:r>
            <a:rPr lang="el-GR" sz="1600" b="1" baseline="0" dirty="0"/>
            <a:t>Ανάπτυξη της κεφαλαιαγοράς</a:t>
          </a:r>
          <a:endParaRPr lang="x-none" sz="1600" b="1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CBC23C31-912D-4B29-B5AE-106E474EC533}">
      <dgm:prSet phldrT="[Text]" custT="1"/>
      <dgm:spPr/>
      <dgm:t>
        <a:bodyPr/>
        <a:lstStyle/>
        <a:p>
          <a:pPr>
            <a:buFont typeface="Arial" panose="020B0604020202020204" pitchFamily="34" charset="0"/>
          </a:pPr>
          <a:r>
            <a:rPr lang="el-GR" sz="1600" b="1" dirty="0"/>
            <a:t>6. Χωροταξία</a:t>
          </a:r>
          <a:r>
            <a:rPr lang="en-US" sz="1600" b="1" dirty="0"/>
            <a:t>:</a:t>
          </a:r>
          <a:r>
            <a:rPr lang="el-GR" sz="1600" b="1" dirty="0"/>
            <a:t> Καθορισμός ιδιοκτησίας και χρήσεων γης</a:t>
          </a:r>
          <a:endParaRPr lang="en-GB" sz="1600" b="1" dirty="0"/>
        </a:p>
      </dgm:t>
    </dgm:pt>
    <dgm:pt modelId="{3E4D5D3F-3D3A-4FFA-A19F-09564D3B3D2B}" type="sibTrans" cxnId="{D3047034-0FEC-4DD2-99CE-D443BF21B63C}">
      <dgm:prSet/>
      <dgm:spPr/>
      <dgm:t>
        <a:bodyPr/>
        <a:lstStyle/>
        <a:p>
          <a:endParaRPr lang="en-GB"/>
        </a:p>
      </dgm:t>
    </dgm:pt>
    <dgm:pt modelId="{F4A9BCC7-99CB-44CA-8984-5578BC0283E7}" type="parTrans" cxnId="{D3047034-0FEC-4DD2-99CE-D443BF21B63C}">
      <dgm:prSet/>
      <dgm:spPr/>
      <dgm:t>
        <a:bodyPr/>
        <a:lstStyle/>
        <a:p>
          <a:endParaRPr lang="en-GB"/>
        </a:p>
      </dgm:t>
    </dgm:pt>
    <dgm:pt modelId="{7D09B773-D675-4E76-8387-AD9A1C9EAE6C}">
      <dgm:prSet/>
      <dgm:spPr/>
      <dgm:t>
        <a:bodyPr/>
        <a:lstStyle/>
        <a:p>
          <a:r>
            <a:rPr lang="el-GR" dirty="0"/>
            <a:t>Ταχεία ολοκλήρωση του κτηματολογίου, των δασικών χαρτών και </a:t>
          </a:r>
          <a:r>
            <a:rPr lang="el-GR" dirty="0" smtClean="0"/>
            <a:t>του </a:t>
          </a:r>
          <a:r>
            <a:rPr lang="el-GR" dirty="0"/>
            <a:t>καθορισμού χρήσεων γης μέσω των </a:t>
          </a:r>
          <a:r>
            <a:rPr lang="el-GR" dirty="0" smtClean="0"/>
            <a:t>Τοπικών Χωρικών Σχεδίων. </a:t>
          </a:r>
          <a:endParaRPr lang="en-GB" dirty="0"/>
        </a:p>
      </dgm:t>
    </dgm:pt>
    <dgm:pt modelId="{7E7867EC-E535-425D-B2F1-5011D934E5FE}" type="parTrans" cxnId="{B5AD34B0-0137-4350-9D1C-AAABCA4D6541}">
      <dgm:prSet/>
      <dgm:spPr/>
      <dgm:t>
        <a:bodyPr/>
        <a:lstStyle/>
        <a:p>
          <a:endParaRPr lang="en-GB"/>
        </a:p>
      </dgm:t>
    </dgm:pt>
    <dgm:pt modelId="{46063144-4D60-4E56-86B9-E9F1BF83467A}" type="sibTrans" cxnId="{B5AD34B0-0137-4350-9D1C-AAABCA4D6541}">
      <dgm:prSet/>
      <dgm:spPr/>
      <dgm:t>
        <a:bodyPr/>
        <a:lstStyle/>
        <a:p>
          <a:endParaRPr lang="en-GB"/>
        </a:p>
      </dgm:t>
    </dgm:pt>
    <dgm:pt modelId="{ADE57C0A-DB8B-4E47-BBAD-5887C8596E78}">
      <dgm:prSet/>
      <dgm:spPr/>
      <dgm:t>
        <a:bodyPr/>
        <a:lstStyle/>
        <a:p>
          <a:r>
            <a:rPr lang="el-GR" dirty="0"/>
            <a:t>Βελτίωση της εταιρικής διακυβέρνησης και της διαφάνειας στην αγορά πίστεως.</a:t>
          </a:r>
          <a:endParaRPr lang="en-GB" dirty="0"/>
        </a:p>
      </dgm:t>
    </dgm:pt>
    <dgm:pt modelId="{F69DC489-B542-4DF6-A144-FA5BC7B30A27}" type="parTrans" cxnId="{12359963-1070-4571-9D0C-C211D2A31939}">
      <dgm:prSet/>
      <dgm:spPr/>
      <dgm:t>
        <a:bodyPr/>
        <a:lstStyle/>
        <a:p>
          <a:endParaRPr lang="en-GB"/>
        </a:p>
      </dgm:t>
    </dgm:pt>
    <dgm:pt modelId="{80453DCD-FF0F-4345-A830-9896A4F0E3CD}" type="sibTrans" cxnId="{12359963-1070-4571-9D0C-C211D2A31939}">
      <dgm:prSet/>
      <dgm:spPr/>
      <dgm:t>
        <a:bodyPr/>
        <a:lstStyle/>
        <a:p>
          <a:endParaRPr lang="en-GB"/>
        </a:p>
      </dgm:t>
    </dgm:pt>
    <dgm:pt modelId="{8A4F8D3E-48BB-4BDD-8DA1-A7D2E47D0DA9}">
      <dgm:prSet/>
      <dgm:spPr/>
      <dgm:t>
        <a:bodyPr/>
        <a:lstStyle/>
        <a:p>
          <a:r>
            <a:rPr lang="el-GR" dirty="0"/>
            <a:t>Στοχοθεσία για ταχύτερη μείωση των προβληματικών δανείων από τις τράπεζες.</a:t>
          </a:r>
          <a:endParaRPr lang="x-none" dirty="0"/>
        </a:p>
      </dgm:t>
    </dgm:pt>
    <dgm:pt modelId="{0BE98A23-E142-4894-BFD8-EFEF6E25F180}" type="parTrans" cxnId="{0DCAF2A3-452D-441A-A188-54FEB4A53EDE}">
      <dgm:prSet/>
      <dgm:spPr/>
      <dgm:t>
        <a:bodyPr/>
        <a:lstStyle/>
        <a:p>
          <a:endParaRPr lang="en-GB"/>
        </a:p>
      </dgm:t>
    </dgm:pt>
    <dgm:pt modelId="{28024EDC-6D5D-4A86-9D0D-B09B56321DE2}" type="sibTrans" cxnId="{0DCAF2A3-452D-441A-A188-54FEB4A53EDE}">
      <dgm:prSet/>
      <dgm:spPr/>
      <dgm:t>
        <a:bodyPr/>
        <a:lstStyle/>
        <a:p>
          <a:endParaRPr lang="en-GB"/>
        </a:p>
      </dgm:t>
    </dgm:pt>
    <dgm:pt modelId="{1A700B09-6BF2-4385-8F95-41A02C799D07}">
      <dgm:prSet/>
      <dgm:spPr/>
      <dgm:t>
        <a:bodyPr/>
        <a:lstStyle/>
        <a:p>
          <a:r>
            <a:rPr lang="el-GR" dirty="0"/>
            <a:t>Φορολογικά κίνητρα για εισαγωγή επιχειρήσεων στο Χρηματιστήριο και για μακροχρόνια αποταμίευση μέσω αυτού.</a:t>
          </a:r>
          <a:endParaRPr lang="x-none" dirty="0"/>
        </a:p>
      </dgm:t>
    </dgm:pt>
    <dgm:pt modelId="{8051D8B1-946E-4F40-A154-2860C4C9B5A6}" type="parTrans" cxnId="{E7561EDB-539F-424E-8CCA-1E01F31E87BB}">
      <dgm:prSet/>
      <dgm:spPr/>
      <dgm:t>
        <a:bodyPr/>
        <a:lstStyle/>
        <a:p>
          <a:endParaRPr lang="en-GB"/>
        </a:p>
      </dgm:t>
    </dgm:pt>
    <dgm:pt modelId="{1E8EA040-A3BF-46F3-930A-ED4BD58F4A31}" type="sibTrans" cxnId="{E7561EDB-539F-424E-8CCA-1E01F31E87BB}">
      <dgm:prSet/>
      <dgm:spPr/>
      <dgm:t>
        <a:bodyPr/>
        <a:lstStyle/>
        <a:p>
          <a:endParaRPr lang="en-GB"/>
        </a:p>
      </dgm:t>
    </dgm:pt>
    <dgm:pt modelId="{938E910F-082A-469E-BE41-84504FE58E18}">
      <dgm:prSet/>
      <dgm:spPr/>
      <dgm:t>
        <a:bodyPr/>
        <a:lstStyle/>
        <a:p>
          <a:r>
            <a:rPr lang="el-GR" dirty="0"/>
            <a:t>Έμφαση στην αποτελεσματική εφαρμογή του νέου πτωχευτικού κώδικα.</a:t>
          </a:r>
          <a:endParaRPr lang="x-none" dirty="0"/>
        </a:p>
      </dgm:t>
    </dgm:pt>
    <dgm:pt modelId="{2AA85642-BE56-4E11-A114-E0695EF5DD31}" type="parTrans" cxnId="{4FE0C725-914F-4593-A2D2-2A5298080816}">
      <dgm:prSet/>
      <dgm:spPr/>
      <dgm:t>
        <a:bodyPr/>
        <a:lstStyle/>
        <a:p>
          <a:endParaRPr lang="en-GB"/>
        </a:p>
      </dgm:t>
    </dgm:pt>
    <dgm:pt modelId="{B4D76FEE-7118-477D-8A7C-075C7576F3A3}" type="sibTrans" cxnId="{4FE0C725-914F-4593-A2D2-2A5298080816}">
      <dgm:prSet/>
      <dgm:spPr/>
      <dgm:t>
        <a:bodyPr/>
        <a:lstStyle/>
        <a:p>
          <a:endParaRPr lang="en-GB"/>
        </a:p>
      </dgm:t>
    </dgm:pt>
    <dgm:pt modelId="{710D0DA2-F12E-417D-8EBE-7FA13F4EAE73}">
      <dgm:prSet/>
      <dgm:spPr/>
      <dgm:t>
        <a:bodyPr/>
        <a:lstStyle/>
        <a:p>
          <a:pPr>
            <a:buNone/>
          </a:pPr>
          <a:r>
            <a:rPr lang="el-GR" dirty="0"/>
            <a:t>Διεύρυνση και υποστήριξη των μηχανισμών εξωδικαστικής επίλυσης διαφορών.</a:t>
          </a:r>
          <a:endParaRPr lang="x-none" dirty="0"/>
        </a:p>
      </dgm:t>
    </dgm:pt>
    <dgm:pt modelId="{FD4584FA-465B-4BA3-8DEB-5F5D5B517261}" type="parTrans" cxnId="{52E3D215-202B-4F70-A3C2-5E303A0909D5}">
      <dgm:prSet/>
      <dgm:spPr/>
      <dgm:t>
        <a:bodyPr/>
        <a:lstStyle/>
        <a:p>
          <a:endParaRPr lang="en-GB"/>
        </a:p>
      </dgm:t>
    </dgm:pt>
    <dgm:pt modelId="{42354BCB-14C2-4227-A242-AC1DB36D3B8B}" type="sibTrans" cxnId="{52E3D215-202B-4F70-A3C2-5E303A0909D5}">
      <dgm:prSet/>
      <dgm:spPr/>
      <dgm:t>
        <a:bodyPr/>
        <a:lstStyle/>
        <a:p>
          <a:endParaRPr lang="en-GB"/>
        </a:p>
      </dgm:t>
    </dgm:pt>
    <dgm:pt modelId="{0C25B930-EC6C-4A04-AB1C-98128FC29EAE}">
      <dgm:prSet/>
      <dgm:spPr/>
      <dgm:t>
        <a:bodyPr/>
        <a:lstStyle/>
        <a:p>
          <a:pPr>
            <a:buNone/>
          </a:pPr>
          <a:r>
            <a:rPr lang="el-GR" dirty="0" smtClean="0"/>
            <a:t>Συστηματική υποβοήθηση </a:t>
          </a:r>
          <a:r>
            <a:rPr lang="el-GR" dirty="0"/>
            <a:t>των δικαστών μέσω της πρόσληψης δικαστικών υπαλλήλων και της εισαγωγής του θεσμού των επίκουρων.</a:t>
          </a:r>
          <a:endParaRPr lang="x-none" dirty="0"/>
        </a:p>
      </dgm:t>
    </dgm:pt>
    <dgm:pt modelId="{2CAF6721-77E1-404D-A035-F118610E7BA1}" type="parTrans" cxnId="{C31122B2-0D47-4BDB-999A-25E898B5A35E}">
      <dgm:prSet/>
      <dgm:spPr/>
      <dgm:t>
        <a:bodyPr/>
        <a:lstStyle/>
        <a:p>
          <a:endParaRPr lang="en-GB"/>
        </a:p>
      </dgm:t>
    </dgm:pt>
    <dgm:pt modelId="{8C27826F-DE03-465B-BFD7-C2E7F0ABC55B}" type="sibTrans" cxnId="{C31122B2-0D47-4BDB-999A-25E898B5A35E}">
      <dgm:prSet/>
      <dgm:spPr/>
      <dgm:t>
        <a:bodyPr/>
        <a:lstStyle/>
        <a:p>
          <a:endParaRPr lang="en-GB"/>
        </a:p>
      </dgm:t>
    </dgm:pt>
    <dgm:pt modelId="{F391DA4F-24AF-4AFD-A42F-F97ECC4576E3}">
      <dgm:prSet/>
      <dgm:spPr/>
      <dgm:t>
        <a:bodyPr/>
        <a:lstStyle/>
        <a:p>
          <a:pPr>
            <a:buNone/>
          </a:pPr>
          <a:r>
            <a:rPr lang="el-GR" dirty="0"/>
            <a:t>Βέλτίωση του συστήματος εκπαίδευσης, κατάρτισης, αξιολόγησης και εξέλιξης των δικαστών.</a:t>
          </a:r>
          <a:endParaRPr lang="x-none" dirty="0"/>
        </a:p>
      </dgm:t>
    </dgm:pt>
    <dgm:pt modelId="{1A851BBA-9048-43DC-80CE-EE39AE32B367}" type="parTrans" cxnId="{282AFBCC-5995-4EF3-880B-94789748F2C3}">
      <dgm:prSet/>
      <dgm:spPr/>
      <dgm:t>
        <a:bodyPr/>
        <a:lstStyle/>
        <a:p>
          <a:endParaRPr lang="en-GB"/>
        </a:p>
      </dgm:t>
    </dgm:pt>
    <dgm:pt modelId="{4CF28BAB-B4F4-4386-BB1D-23D85A49D94C}" type="sibTrans" cxnId="{282AFBCC-5995-4EF3-880B-94789748F2C3}">
      <dgm:prSet/>
      <dgm:spPr/>
      <dgm:t>
        <a:bodyPr/>
        <a:lstStyle/>
        <a:p>
          <a:endParaRPr lang="en-GB"/>
        </a:p>
      </dgm:t>
    </dgm:pt>
    <dgm:pt modelId="{A6F061AE-F043-4C64-8D1E-554BB73B55DB}">
      <dgm:prSet/>
      <dgm:spPr/>
      <dgm:t>
        <a:bodyPr/>
        <a:lstStyle/>
        <a:p>
          <a:r>
            <a:rPr lang="el-GR" dirty="0"/>
            <a:t>Περιορισμός της εκτός σχεδίου δόμησης.</a:t>
          </a:r>
          <a:endParaRPr lang="en-GB" dirty="0"/>
        </a:p>
      </dgm:t>
    </dgm:pt>
    <dgm:pt modelId="{5E688CCF-9540-4007-A828-56771831CABB}" type="parTrans" cxnId="{39C38978-8305-4259-BDB1-465059DDAE4F}">
      <dgm:prSet/>
      <dgm:spPr/>
      <dgm:t>
        <a:bodyPr/>
        <a:lstStyle/>
        <a:p>
          <a:endParaRPr lang="en-GB"/>
        </a:p>
      </dgm:t>
    </dgm:pt>
    <dgm:pt modelId="{65D5ACDE-D634-45FE-A97F-D3482B46D557}" type="sibTrans" cxnId="{39C38978-8305-4259-BDB1-465059DDAE4F}">
      <dgm:prSet/>
      <dgm:spPr/>
      <dgm:t>
        <a:bodyPr/>
        <a:lstStyle/>
        <a:p>
          <a:endParaRPr lang="en-GB"/>
        </a:p>
      </dgm:t>
    </dgm:pt>
    <dgm:pt modelId="{86B69F82-A461-4F9A-BB3A-ECF5C3C6E07A}">
      <dgm:prSet/>
      <dgm:spPr/>
      <dgm:t>
        <a:bodyPr/>
        <a:lstStyle/>
        <a:p>
          <a:r>
            <a:rPr lang="el-GR" dirty="0"/>
            <a:t>Βελτίωση της διαφάνειας για χωροταξικά και περιβαλλοντικά δεδομένα.</a:t>
          </a:r>
          <a:endParaRPr lang="en-GB" dirty="0"/>
        </a:p>
      </dgm:t>
    </dgm:pt>
    <dgm:pt modelId="{E9F86F9D-DD12-4089-8CD2-D8A1B276457D}" type="parTrans" cxnId="{2F6A03B7-F705-4E8A-AA3E-36E4EB144881}">
      <dgm:prSet/>
      <dgm:spPr/>
      <dgm:t>
        <a:bodyPr/>
        <a:lstStyle/>
        <a:p>
          <a:endParaRPr lang="en-GB"/>
        </a:p>
      </dgm:t>
    </dgm:pt>
    <dgm:pt modelId="{8375AEB4-D43F-4922-8042-730A42606877}" type="sibTrans" cxnId="{2F6A03B7-F705-4E8A-AA3E-36E4EB144881}">
      <dgm:prSet/>
      <dgm:spPr/>
      <dgm:t>
        <a:bodyPr/>
        <a:lstStyle/>
        <a:p>
          <a:endParaRPr lang="en-GB"/>
        </a:p>
      </dgm:t>
    </dgm:pt>
    <dgm:pt modelId="{2F87A5E8-5B1D-4736-9EB0-815E0532FF26}">
      <dgm:prSet/>
      <dgm:spPr/>
      <dgm:t>
        <a:bodyPr/>
        <a:lstStyle/>
        <a:p>
          <a:r>
            <a:rPr lang="el-GR" dirty="0"/>
            <a:t>Αναβάθμιση της Επιθεώρησης Περιβάλλοντος σε Ανεξάρτητη Αρχή.</a:t>
          </a:r>
          <a:endParaRPr lang="en-GB" dirty="0"/>
        </a:p>
      </dgm:t>
    </dgm:pt>
    <dgm:pt modelId="{453B6ED2-01DF-4935-BC53-EAF494DADBE2}" type="parTrans" cxnId="{03854557-BECF-4EDE-9895-B5951797EA60}">
      <dgm:prSet/>
      <dgm:spPr/>
      <dgm:t>
        <a:bodyPr/>
        <a:lstStyle/>
        <a:p>
          <a:endParaRPr lang="en-GB"/>
        </a:p>
      </dgm:t>
    </dgm:pt>
    <dgm:pt modelId="{54577027-5D9F-4233-A86B-3E348E5B8C0E}" type="sibTrans" cxnId="{03854557-BECF-4EDE-9895-B5951797EA60}">
      <dgm:prSet/>
      <dgm:spPr/>
      <dgm:t>
        <a:bodyPr/>
        <a:lstStyle/>
        <a:p>
          <a:endParaRPr lang="en-GB"/>
        </a:p>
      </dgm:t>
    </dgm:pt>
    <dgm:pt modelId="{E8A040A4-CF51-4CF3-8B28-F691681BF048}">
      <dgm:prSet custT="1"/>
      <dgm:spPr/>
      <dgm:t>
        <a:bodyPr/>
        <a:lstStyle/>
        <a:p>
          <a:r>
            <a:rPr lang="el-GR" sz="1600" b="1" dirty="0"/>
            <a:t>7. Τοπική Αυτοδιοίκηση: Μεταφορά αρμοδιοτήτων και πόρων </a:t>
          </a:r>
          <a:endParaRPr lang="en-GB" sz="1600" b="1" dirty="0"/>
        </a:p>
      </dgm:t>
    </dgm:pt>
    <dgm:pt modelId="{54054BFC-A13E-492B-BDF4-28EE938698BC}" type="parTrans" cxnId="{6798B7FB-AACE-4BD0-962F-A1301218BDD4}">
      <dgm:prSet/>
      <dgm:spPr/>
      <dgm:t>
        <a:bodyPr/>
        <a:lstStyle/>
        <a:p>
          <a:endParaRPr lang="en-GB"/>
        </a:p>
      </dgm:t>
    </dgm:pt>
    <dgm:pt modelId="{2993BEAD-785B-451B-8E21-47EF7FC43E94}" type="sibTrans" cxnId="{6798B7FB-AACE-4BD0-962F-A1301218BDD4}">
      <dgm:prSet/>
      <dgm:spPr/>
      <dgm:t>
        <a:bodyPr/>
        <a:lstStyle/>
        <a:p>
          <a:endParaRPr lang="en-GB"/>
        </a:p>
      </dgm:t>
    </dgm:pt>
    <dgm:pt modelId="{87CE168B-8F1D-4453-8FAA-73CFD9ACB20B}">
      <dgm:prSet/>
      <dgm:spPr/>
      <dgm:t>
        <a:bodyPr/>
        <a:lstStyle/>
        <a:p>
          <a:r>
            <a:rPr lang="el-GR" dirty="0"/>
            <a:t>Μεταφορά αρμοδιοτήτων σε τοπικό επίπεδο σε τομείς όπως η εκπαίδευση και η χωροταξία.</a:t>
          </a:r>
          <a:endParaRPr lang="en-GB" dirty="0"/>
        </a:p>
      </dgm:t>
    </dgm:pt>
    <dgm:pt modelId="{1C1CBBE2-04A9-42F7-A381-EB0FB3FB371D}" type="parTrans" cxnId="{F6974B15-5F50-4441-BB52-CD0602B9C43C}">
      <dgm:prSet/>
      <dgm:spPr/>
      <dgm:t>
        <a:bodyPr/>
        <a:lstStyle/>
        <a:p>
          <a:endParaRPr lang="en-GB"/>
        </a:p>
      </dgm:t>
    </dgm:pt>
    <dgm:pt modelId="{204F6683-A850-47DB-AE4C-6E1F065BA0A4}" type="sibTrans" cxnId="{F6974B15-5F50-4441-BB52-CD0602B9C43C}">
      <dgm:prSet/>
      <dgm:spPr/>
      <dgm:t>
        <a:bodyPr/>
        <a:lstStyle/>
        <a:p>
          <a:endParaRPr lang="en-GB"/>
        </a:p>
      </dgm:t>
    </dgm:pt>
    <dgm:pt modelId="{5F59BEFB-FB91-4BC2-A44D-4BDE3830C15C}">
      <dgm:prSet/>
      <dgm:spPr/>
      <dgm:t>
        <a:bodyPr/>
        <a:lstStyle/>
        <a:p>
          <a:r>
            <a:rPr lang="el-GR" dirty="0"/>
            <a:t>Συγχώνευση και απλούστευση όλων των φόρων για την ακίνητη περιουσία και μεταφορά μέρους τους σε τοπικό επίπεδο.</a:t>
          </a:r>
          <a:endParaRPr lang="en-GB" dirty="0"/>
        </a:p>
      </dgm:t>
    </dgm:pt>
    <dgm:pt modelId="{B4C45D59-47D3-4166-AE7C-5D5403634E3D}" type="parTrans" cxnId="{BB7BFFD1-9085-4B1F-B0C8-716726DE7D51}">
      <dgm:prSet/>
      <dgm:spPr/>
      <dgm:t>
        <a:bodyPr/>
        <a:lstStyle/>
        <a:p>
          <a:endParaRPr lang="en-GB"/>
        </a:p>
      </dgm:t>
    </dgm:pt>
    <dgm:pt modelId="{1FDE7913-C691-4E36-9688-A889166F74FA}" type="sibTrans" cxnId="{BB7BFFD1-9085-4B1F-B0C8-716726DE7D51}">
      <dgm:prSet/>
      <dgm:spPr/>
      <dgm:t>
        <a:bodyPr/>
        <a:lstStyle/>
        <a:p>
          <a:endParaRPr lang="en-GB"/>
        </a:p>
      </dgm:t>
    </dgm:pt>
    <dgm:pt modelId="{44409C4F-8C90-4633-BD9A-CDBD0E506CE1}">
      <dgm:prSet/>
      <dgm:spPr/>
      <dgm:t>
        <a:bodyPr/>
        <a:lstStyle/>
        <a:p>
          <a:r>
            <a:rPr lang="el-GR" dirty="0" smtClean="0"/>
            <a:t>Μεταφορά πόρων, ανάλογα </a:t>
          </a:r>
          <a:r>
            <a:rPr lang="el-GR" dirty="0"/>
            <a:t>με τις αρμοδιότητες, </a:t>
          </a:r>
          <a:r>
            <a:rPr lang="el-GR" dirty="0" smtClean="0"/>
            <a:t>με </a:t>
          </a:r>
          <a:r>
            <a:rPr lang="el-GR" dirty="0"/>
            <a:t>βάση διαφανείς διαδικασίες και παραμέτρους.</a:t>
          </a:r>
          <a:endParaRPr lang="en-GB" dirty="0"/>
        </a:p>
      </dgm:t>
    </dgm:pt>
    <dgm:pt modelId="{74E52842-9B0E-4D67-BF02-05055F304648}" type="parTrans" cxnId="{866C4230-8EFC-419A-9322-D519A4C5408B}">
      <dgm:prSet/>
      <dgm:spPr/>
      <dgm:t>
        <a:bodyPr/>
        <a:lstStyle/>
        <a:p>
          <a:endParaRPr lang="en-GB"/>
        </a:p>
      </dgm:t>
    </dgm:pt>
    <dgm:pt modelId="{4D933894-D969-408E-AE1C-A9236F22D988}" type="sibTrans" cxnId="{866C4230-8EFC-419A-9322-D519A4C5408B}">
      <dgm:prSet/>
      <dgm:spPr/>
      <dgm:t>
        <a:bodyPr/>
        <a:lstStyle/>
        <a:p>
          <a:endParaRPr lang="en-GB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4" custLinFactNeighborY="15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C2324-3890-46DE-8C06-CB37B75204D1}" type="pres">
      <dgm:prSet presAssocID="{1C1C7AC8-2525-054E-AE2D-902143A0E8EA}" presName="spaceBetweenRectangles" presStyleCnt="0"/>
      <dgm:spPr/>
    </dgm:pt>
    <dgm:pt modelId="{E1E224F5-B7B8-4288-9AFC-0E09A338B3F3}" type="pres">
      <dgm:prSet presAssocID="{CBC23C31-912D-4B29-B5AE-106E474EC533}" presName="parentLin" presStyleCnt="0"/>
      <dgm:spPr/>
    </dgm:pt>
    <dgm:pt modelId="{70BC864E-8C61-4F1E-AFD2-2D0F424250FE}" type="pres">
      <dgm:prSet presAssocID="{CBC23C31-912D-4B29-B5AE-106E474EC533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5EDF7C3C-2221-4C14-A25E-D402D8AE2E84}" type="pres">
      <dgm:prSet presAssocID="{CBC23C31-912D-4B29-B5AE-106E474EC53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93173-AD76-408E-A795-726667038BD7}" type="pres">
      <dgm:prSet presAssocID="{CBC23C31-912D-4B29-B5AE-106E474EC533}" presName="negativeSpace" presStyleCnt="0"/>
      <dgm:spPr/>
    </dgm:pt>
    <dgm:pt modelId="{19BC2C88-ED0D-4E4B-A639-5C4A4A91C4AE}" type="pres">
      <dgm:prSet presAssocID="{CBC23C31-912D-4B29-B5AE-106E474EC53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5DFD65-4F34-41E7-8055-AFCD79599A90}" type="pres">
      <dgm:prSet presAssocID="{3E4D5D3F-3D3A-4FFA-A19F-09564D3B3D2B}" presName="spaceBetweenRectangles" presStyleCnt="0"/>
      <dgm:spPr/>
    </dgm:pt>
    <dgm:pt modelId="{DCA81F9C-5797-48CA-A586-FA79807E734F}" type="pres">
      <dgm:prSet presAssocID="{E8A040A4-CF51-4CF3-8B28-F691681BF048}" presName="parentLin" presStyleCnt="0"/>
      <dgm:spPr/>
    </dgm:pt>
    <dgm:pt modelId="{D7D6DF33-2264-4494-BEBA-E17E2A2EEE9F}" type="pres">
      <dgm:prSet presAssocID="{E8A040A4-CF51-4CF3-8B28-F691681BF048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724EB093-F9F5-46DD-8185-1651561EEDFF}" type="pres">
      <dgm:prSet presAssocID="{E8A040A4-CF51-4CF3-8B28-F691681BF04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DD022-F3B5-4EFE-8A73-8FC232CED988}" type="pres">
      <dgm:prSet presAssocID="{E8A040A4-CF51-4CF3-8B28-F691681BF048}" presName="negativeSpace" presStyleCnt="0"/>
      <dgm:spPr/>
    </dgm:pt>
    <dgm:pt modelId="{D4ED275C-DED2-4A2B-BEA8-55ECDA403C10}" type="pres">
      <dgm:prSet presAssocID="{E8A040A4-CF51-4CF3-8B28-F691681BF048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CAF2A3-452D-441A-A188-54FEB4A53EDE}" srcId="{E0E33B4F-2EEB-DD49-B666-A91165B7D848}" destId="{8A4F8D3E-48BB-4BDD-8DA1-A7D2E47D0DA9}" srcOrd="2" destOrd="0" parTransId="{0BE98A23-E142-4894-BFD8-EFEF6E25F180}" sibTransId="{28024EDC-6D5D-4A86-9D0D-B09B56321DE2}"/>
    <dgm:cxn modelId="{C94EDBA5-7868-415E-9FE4-8EB52204CD41}" type="presOf" srcId="{710D0DA2-F12E-417D-8EBE-7FA13F4EAE73}" destId="{6E466660-8905-3B42-9308-F75529502011}" srcOrd="0" destOrd="1" presId="urn:microsoft.com/office/officeart/2005/8/layout/list1"/>
    <dgm:cxn modelId="{39C38978-8305-4259-BDB1-465059DDAE4F}" srcId="{CBC23C31-912D-4B29-B5AE-106E474EC533}" destId="{A6F061AE-F043-4C64-8D1E-554BB73B55DB}" srcOrd="1" destOrd="0" parTransId="{5E688CCF-9540-4007-A828-56771831CABB}" sibTransId="{65D5ACDE-D634-45FE-A97F-D3482B46D557}"/>
    <dgm:cxn modelId="{12359963-1070-4571-9D0C-C211D2A31939}" srcId="{E0E33B4F-2EEB-DD49-B666-A91165B7D848}" destId="{ADE57C0A-DB8B-4E47-BBAD-5887C8596E78}" srcOrd="1" destOrd="0" parTransId="{F69DC489-B542-4DF6-A144-FA5BC7B30A27}" sibTransId="{80453DCD-FF0F-4345-A830-9896A4F0E3CD}"/>
    <dgm:cxn modelId="{1BE89844-1FE3-47A7-9CE0-3FCA6055E68F}" type="presOf" srcId="{0C25B930-EC6C-4A04-AB1C-98128FC29EAE}" destId="{6E466660-8905-3B42-9308-F75529502011}" srcOrd="0" destOrd="2" presId="urn:microsoft.com/office/officeart/2005/8/layout/list1"/>
    <dgm:cxn modelId="{D3047034-0FEC-4DD2-99CE-D443BF21B63C}" srcId="{F48BC274-19F4-E943-AA25-079BBB24F5F7}" destId="{CBC23C31-912D-4B29-B5AE-106E474EC533}" srcOrd="2" destOrd="0" parTransId="{F4A9BCC7-99CB-44CA-8984-5578BC0283E7}" sibTransId="{3E4D5D3F-3D3A-4FFA-A19F-09564D3B3D2B}"/>
    <dgm:cxn modelId="{F6974B15-5F50-4441-BB52-CD0602B9C43C}" srcId="{E8A040A4-CF51-4CF3-8B28-F691681BF048}" destId="{87CE168B-8F1D-4453-8FAA-73CFD9ACB20B}" srcOrd="0" destOrd="0" parTransId="{1C1CBBE2-04A9-42F7-A381-EB0FB3FB371D}" sibTransId="{204F6683-A850-47DB-AE4C-6E1F065BA0A4}"/>
    <dgm:cxn modelId="{BBCBADBE-195F-41EE-B147-5DC40A1D9C75}" type="presOf" srcId="{1A700B09-6BF2-4385-8F95-41A02C799D07}" destId="{0A1090D9-2CB7-4D4B-8A14-EA718E1E7393}" srcOrd="0" destOrd="4" presId="urn:microsoft.com/office/officeart/2005/8/layout/list1"/>
    <dgm:cxn modelId="{75C63AE6-5C7A-465C-9623-84B2E7DED3AF}" type="presOf" srcId="{83D4445F-ED89-3844-9498-E9D82D24FA56}" destId="{0A1090D9-2CB7-4D4B-8A14-EA718E1E7393}" srcOrd="0" destOrd="0" presId="urn:microsoft.com/office/officeart/2005/8/layout/list1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2B5AF2C7-1085-4ACB-A9F7-53D5F59DC253}" type="presOf" srcId="{F391DA4F-24AF-4AFD-A42F-F97ECC4576E3}" destId="{6E466660-8905-3B42-9308-F75529502011}" srcOrd="0" destOrd="3" presId="urn:microsoft.com/office/officeart/2005/8/layout/list1"/>
    <dgm:cxn modelId="{0F4A5CDA-97BF-4D3F-98F5-0327F40C868D}" type="presOf" srcId="{CBC23C31-912D-4B29-B5AE-106E474EC533}" destId="{5EDF7C3C-2221-4C14-A25E-D402D8AE2E84}" srcOrd="1" destOrd="0" presId="urn:microsoft.com/office/officeart/2005/8/layout/list1"/>
    <dgm:cxn modelId="{57545B67-C161-4F0D-A9B4-99716BDA7906}" type="presOf" srcId="{CBC23C31-912D-4B29-B5AE-106E474EC533}" destId="{70BC864E-8C61-4F1E-AFD2-2D0F424250FE}" srcOrd="0" destOrd="0" presId="urn:microsoft.com/office/officeart/2005/8/layout/list1"/>
    <dgm:cxn modelId="{282AFBCC-5995-4EF3-880B-94789748F2C3}" srcId="{9BA21130-4B34-6E4F-85F4-E9D4058132E0}" destId="{F391DA4F-24AF-4AFD-A42F-F97ECC4576E3}" srcOrd="3" destOrd="0" parTransId="{1A851BBA-9048-43DC-80CE-EE39AE32B367}" sibTransId="{4CF28BAB-B4F4-4386-BB1D-23D85A49D94C}"/>
    <dgm:cxn modelId="{A189717C-C520-4D80-B034-FDED1F9B7B0A}" type="presOf" srcId="{E8A040A4-CF51-4CF3-8B28-F691681BF048}" destId="{724EB093-F9F5-46DD-8185-1651561EEDFF}" srcOrd="1" destOrd="0" presId="urn:microsoft.com/office/officeart/2005/8/layout/list1"/>
    <dgm:cxn modelId="{39C86DCD-FC4D-4557-A04B-9A9ECB4E9021}" type="presOf" srcId="{8A4F8D3E-48BB-4BDD-8DA1-A7D2E47D0DA9}" destId="{0A1090D9-2CB7-4D4B-8A14-EA718E1E7393}" srcOrd="0" destOrd="2" presId="urn:microsoft.com/office/officeart/2005/8/layout/list1"/>
    <dgm:cxn modelId="{A28EFD2C-CDA7-43E7-BB68-D2A75DC41759}" type="presOf" srcId="{A6F061AE-F043-4C64-8D1E-554BB73B55DB}" destId="{19BC2C88-ED0D-4E4B-A639-5C4A4A91C4AE}" srcOrd="0" destOrd="1" presId="urn:microsoft.com/office/officeart/2005/8/layout/list1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6798B7FB-AACE-4BD0-962F-A1301218BDD4}" srcId="{F48BC274-19F4-E943-AA25-079BBB24F5F7}" destId="{E8A040A4-CF51-4CF3-8B28-F691681BF048}" srcOrd="3" destOrd="0" parTransId="{54054BFC-A13E-492B-BDF4-28EE938698BC}" sibTransId="{2993BEAD-785B-451B-8E21-47EF7FC43E94}"/>
    <dgm:cxn modelId="{009D62B4-78D1-4168-A923-016E6F887D51}" type="presOf" srcId="{E8A040A4-CF51-4CF3-8B28-F691681BF048}" destId="{D7D6DF33-2264-4494-BEBA-E17E2A2EEE9F}" srcOrd="0" destOrd="0" presId="urn:microsoft.com/office/officeart/2005/8/layout/list1"/>
    <dgm:cxn modelId="{C31122B2-0D47-4BDB-999A-25E898B5A35E}" srcId="{9BA21130-4B34-6E4F-85F4-E9D4058132E0}" destId="{0C25B930-EC6C-4A04-AB1C-98128FC29EAE}" srcOrd="2" destOrd="0" parTransId="{2CAF6721-77E1-404D-A035-F118610E7BA1}" sibTransId="{8C27826F-DE03-465B-BFD7-C2E7F0ABC55B}"/>
    <dgm:cxn modelId="{E5AF758D-D070-4129-81FD-2CC838BC3A78}" type="presOf" srcId="{44409C4F-8C90-4633-BD9A-CDBD0E506CE1}" destId="{D4ED275C-DED2-4A2B-BEA8-55ECDA403C10}" srcOrd="0" destOrd="2" presId="urn:microsoft.com/office/officeart/2005/8/layout/list1"/>
    <dgm:cxn modelId="{858E9BCE-7956-4770-85E0-1670E2C9D744}" type="presOf" srcId="{E0E33B4F-2EEB-DD49-B666-A91165B7D848}" destId="{C8121935-5B27-8148-A086-4D217492238A}" srcOrd="0" destOrd="0" presId="urn:microsoft.com/office/officeart/2005/8/layout/list1"/>
    <dgm:cxn modelId="{C12A52A5-39AB-40DE-8CDD-9D8F3ED7156C}" type="presOf" srcId="{5F59BEFB-FB91-4BC2-A44D-4BDE3830C15C}" destId="{D4ED275C-DED2-4A2B-BEA8-55ECDA403C10}" srcOrd="0" destOrd="1" presId="urn:microsoft.com/office/officeart/2005/8/layout/list1"/>
    <dgm:cxn modelId="{CE078FF3-0BBE-4FDF-B2BF-C97D336E5C03}" type="presOf" srcId="{E0E33B4F-2EEB-DD49-B666-A91165B7D848}" destId="{916C9177-596D-8548-8B5B-264D1B0236A7}" srcOrd="1" destOrd="0" presId="urn:microsoft.com/office/officeart/2005/8/layout/list1"/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C8CF62EE-377B-4259-921A-03DDDBE296EE}" type="presOf" srcId="{86B69F82-A461-4F9A-BB3A-ECF5C3C6E07A}" destId="{19BC2C88-ED0D-4E4B-A639-5C4A4A91C4AE}" srcOrd="0" destOrd="2" presId="urn:microsoft.com/office/officeart/2005/8/layout/list1"/>
    <dgm:cxn modelId="{2850AA36-3BF3-4626-91D1-B5ABF0A0BB88}" type="presOf" srcId="{9BA21130-4B34-6E4F-85F4-E9D4058132E0}" destId="{26AE31DE-9408-5548-9D19-F1618F093162}" srcOrd="0" destOrd="0" presId="urn:microsoft.com/office/officeart/2005/8/layout/list1"/>
    <dgm:cxn modelId="{B5AD34B0-0137-4350-9D1C-AAABCA4D6541}" srcId="{CBC23C31-912D-4B29-B5AE-106E474EC533}" destId="{7D09B773-D675-4E76-8387-AD9A1C9EAE6C}" srcOrd="0" destOrd="0" parTransId="{7E7867EC-E535-425D-B2F1-5011D934E5FE}" sibTransId="{46063144-4D60-4E56-86B9-E9F1BF83467A}"/>
    <dgm:cxn modelId="{75EC58F0-E733-41A5-9C90-A7AEE69A7BD8}" type="presOf" srcId="{938E910F-082A-469E-BE41-84504FE58E18}" destId="{0A1090D9-2CB7-4D4B-8A14-EA718E1E7393}" srcOrd="0" destOrd="3" presId="urn:microsoft.com/office/officeart/2005/8/layout/list1"/>
    <dgm:cxn modelId="{E7561EDB-539F-424E-8CCA-1E01F31E87BB}" srcId="{E0E33B4F-2EEB-DD49-B666-A91165B7D848}" destId="{1A700B09-6BF2-4385-8F95-41A02C799D07}" srcOrd="4" destOrd="0" parTransId="{8051D8B1-946E-4F40-A154-2860C4C9B5A6}" sibTransId="{1E8EA040-A3BF-46F3-930A-ED4BD58F4A31}"/>
    <dgm:cxn modelId="{E5A0EE8B-E0CD-4C44-A522-A8F5A515875B}" type="presOf" srcId="{F48BC274-19F4-E943-AA25-079BBB24F5F7}" destId="{1D082B1D-DA29-7946-A49B-3556CEFA606D}" srcOrd="0" destOrd="0" presId="urn:microsoft.com/office/officeart/2005/8/layout/list1"/>
    <dgm:cxn modelId="{52E3D215-202B-4F70-A3C2-5E303A0909D5}" srcId="{9BA21130-4B34-6E4F-85F4-E9D4058132E0}" destId="{710D0DA2-F12E-417D-8EBE-7FA13F4EAE73}" srcOrd="1" destOrd="0" parTransId="{FD4584FA-465B-4BA3-8DEB-5F5D5B517261}" sibTransId="{42354BCB-14C2-4227-A242-AC1DB36D3B8B}"/>
    <dgm:cxn modelId="{BB50DBD3-C668-4577-9A67-4EE279E58610}" type="presOf" srcId="{2F87A5E8-5B1D-4736-9EB0-815E0532FF26}" destId="{19BC2C88-ED0D-4E4B-A639-5C4A4A91C4AE}" srcOrd="0" destOrd="3" presId="urn:microsoft.com/office/officeart/2005/8/layout/list1"/>
    <dgm:cxn modelId="{BB7BFFD1-9085-4B1F-B0C8-716726DE7D51}" srcId="{E8A040A4-CF51-4CF3-8B28-F691681BF048}" destId="{5F59BEFB-FB91-4BC2-A44D-4BDE3830C15C}" srcOrd="1" destOrd="0" parTransId="{B4C45D59-47D3-4166-AE7C-5D5403634E3D}" sibTransId="{1FDE7913-C691-4E36-9688-A889166F74FA}"/>
    <dgm:cxn modelId="{2F6A03B7-F705-4E8A-AA3E-36E4EB144881}" srcId="{CBC23C31-912D-4B29-B5AE-106E474EC533}" destId="{86B69F82-A461-4F9A-BB3A-ECF5C3C6E07A}" srcOrd="2" destOrd="0" parTransId="{E9F86F9D-DD12-4089-8CD2-D8A1B276457D}" sibTransId="{8375AEB4-D43F-4922-8042-730A42606877}"/>
    <dgm:cxn modelId="{03854557-BECF-4EDE-9895-B5951797EA60}" srcId="{CBC23C31-912D-4B29-B5AE-106E474EC533}" destId="{2F87A5E8-5B1D-4736-9EB0-815E0532FF26}" srcOrd="3" destOrd="0" parTransId="{453B6ED2-01DF-4935-BC53-EAF494DADBE2}" sibTransId="{54577027-5D9F-4233-A86B-3E348E5B8C0E}"/>
    <dgm:cxn modelId="{4FE0C725-914F-4593-A2D2-2A5298080816}" srcId="{E0E33B4F-2EEB-DD49-B666-A91165B7D848}" destId="{938E910F-082A-469E-BE41-84504FE58E18}" srcOrd="3" destOrd="0" parTransId="{2AA85642-BE56-4E11-A114-E0695EF5DD31}" sibTransId="{B4D76FEE-7118-477D-8A7C-075C7576F3A3}"/>
    <dgm:cxn modelId="{6EC8D04E-247A-4C5F-ADA0-472FD2924441}" type="presOf" srcId="{87CE168B-8F1D-4453-8FAA-73CFD9ACB20B}" destId="{D4ED275C-DED2-4A2B-BEA8-55ECDA403C10}" srcOrd="0" destOrd="0" presId="urn:microsoft.com/office/officeart/2005/8/layout/list1"/>
    <dgm:cxn modelId="{FB974FF2-2651-474E-93DC-631F399C0555}" type="presOf" srcId="{E7B07F01-1E6B-C244-8F1A-5ABC05330DEC}" destId="{6E466660-8905-3B42-9308-F75529502011}" srcOrd="0" destOrd="0" presId="urn:microsoft.com/office/officeart/2005/8/layout/list1"/>
    <dgm:cxn modelId="{B45C6E69-6DC2-495A-AD85-068D8C73E4BD}" type="presOf" srcId="{7D09B773-D675-4E76-8387-AD9A1C9EAE6C}" destId="{19BC2C88-ED0D-4E4B-A639-5C4A4A91C4AE}" srcOrd="0" destOrd="0" presId="urn:microsoft.com/office/officeart/2005/8/layout/list1"/>
    <dgm:cxn modelId="{6C6A5E07-5A6B-4D00-BB6A-EFCD0F19D676}" type="presOf" srcId="{9BA21130-4B34-6E4F-85F4-E9D4058132E0}" destId="{0C37C17F-747F-8D4C-89BC-08225F94493E}" srcOrd="1" destOrd="0" presId="urn:microsoft.com/office/officeart/2005/8/layout/list1"/>
    <dgm:cxn modelId="{5141A730-CB4D-476C-87F8-1E88FC66F1EB}" type="presOf" srcId="{ADE57C0A-DB8B-4E47-BBAD-5887C8596E78}" destId="{0A1090D9-2CB7-4D4B-8A14-EA718E1E7393}" srcOrd="0" destOrd="1" presId="urn:microsoft.com/office/officeart/2005/8/layout/list1"/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866C4230-8EFC-419A-9322-D519A4C5408B}" srcId="{E8A040A4-CF51-4CF3-8B28-F691681BF048}" destId="{44409C4F-8C90-4633-BD9A-CDBD0E506CE1}" srcOrd="2" destOrd="0" parTransId="{74E52842-9B0E-4D67-BF02-05055F304648}" sibTransId="{4D933894-D969-408E-AE1C-A9236F22D988}"/>
    <dgm:cxn modelId="{6282AC2D-ADF2-43A5-853A-4F988B80D48C}" type="presParOf" srcId="{1D082B1D-DA29-7946-A49B-3556CEFA606D}" destId="{F08ADB31-E126-FB4D-94E3-684DA2A61AE8}" srcOrd="0" destOrd="0" presId="urn:microsoft.com/office/officeart/2005/8/layout/list1"/>
    <dgm:cxn modelId="{FCED4015-E106-4275-A62C-CDB6A2CE1ACE}" type="presParOf" srcId="{F08ADB31-E126-FB4D-94E3-684DA2A61AE8}" destId="{26AE31DE-9408-5548-9D19-F1618F093162}" srcOrd="0" destOrd="0" presId="urn:microsoft.com/office/officeart/2005/8/layout/list1"/>
    <dgm:cxn modelId="{A5D75561-9CB9-4A9A-A112-5B5F8711061E}" type="presParOf" srcId="{F08ADB31-E126-FB4D-94E3-684DA2A61AE8}" destId="{0C37C17F-747F-8D4C-89BC-08225F94493E}" srcOrd="1" destOrd="0" presId="urn:microsoft.com/office/officeart/2005/8/layout/list1"/>
    <dgm:cxn modelId="{5AA9A62F-5D3E-46F9-B6C3-7EBF69E72749}" type="presParOf" srcId="{1D082B1D-DA29-7946-A49B-3556CEFA606D}" destId="{725A046C-E093-4047-B5B5-07503944AE14}" srcOrd="1" destOrd="0" presId="urn:microsoft.com/office/officeart/2005/8/layout/list1"/>
    <dgm:cxn modelId="{E1A5FA46-42BA-4D1E-A9AB-C1115F445F23}" type="presParOf" srcId="{1D082B1D-DA29-7946-A49B-3556CEFA606D}" destId="{6E466660-8905-3B42-9308-F75529502011}" srcOrd="2" destOrd="0" presId="urn:microsoft.com/office/officeart/2005/8/layout/list1"/>
    <dgm:cxn modelId="{17EEE278-3670-438C-BDDA-9B4C482DA5F8}" type="presParOf" srcId="{1D082B1D-DA29-7946-A49B-3556CEFA606D}" destId="{C3FEFCA7-6A24-CB4B-99FD-247CA9447FCF}" srcOrd="3" destOrd="0" presId="urn:microsoft.com/office/officeart/2005/8/layout/list1"/>
    <dgm:cxn modelId="{653BD1A1-8455-4451-90C5-3763B1C5D94D}" type="presParOf" srcId="{1D082B1D-DA29-7946-A49B-3556CEFA606D}" destId="{BEC48707-E935-FD40-A31D-261658579474}" srcOrd="4" destOrd="0" presId="urn:microsoft.com/office/officeart/2005/8/layout/list1"/>
    <dgm:cxn modelId="{5F492BC2-2F74-48FE-80E2-53885FE9586F}" type="presParOf" srcId="{BEC48707-E935-FD40-A31D-261658579474}" destId="{C8121935-5B27-8148-A086-4D217492238A}" srcOrd="0" destOrd="0" presId="urn:microsoft.com/office/officeart/2005/8/layout/list1"/>
    <dgm:cxn modelId="{2FD4C568-FE5F-4837-8B2D-A311B699CAC3}" type="presParOf" srcId="{BEC48707-E935-FD40-A31D-261658579474}" destId="{916C9177-596D-8548-8B5B-264D1B0236A7}" srcOrd="1" destOrd="0" presId="urn:microsoft.com/office/officeart/2005/8/layout/list1"/>
    <dgm:cxn modelId="{0202FD7B-01FC-49D4-92A5-F67A5D21F708}" type="presParOf" srcId="{1D082B1D-DA29-7946-A49B-3556CEFA606D}" destId="{8A4F9431-47E3-7640-9965-E693FB3B3C8D}" srcOrd="5" destOrd="0" presId="urn:microsoft.com/office/officeart/2005/8/layout/list1"/>
    <dgm:cxn modelId="{1255CD9E-0D5E-4A61-823F-1E97ED120956}" type="presParOf" srcId="{1D082B1D-DA29-7946-A49B-3556CEFA606D}" destId="{0A1090D9-2CB7-4D4B-8A14-EA718E1E7393}" srcOrd="6" destOrd="0" presId="urn:microsoft.com/office/officeart/2005/8/layout/list1"/>
    <dgm:cxn modelId="{EF542D89-178D-45A3-AC88-B290C057D527}" type="presParOf" srcId="{1D082B1D-DA29-7946-A49B-3556CEFA606D}" destId="{6C3C2324-3890-46DE-8C06-CB37B75204D1}" srcOrd="7" destOrd="0" presId="urn:microsoft.com/office/officeart/2005/8/layout/list1"/>
    <dgm:cxn modelId="{D5C66148-2521-440A-B348-244E5D98794F}" type="presParOf" srcId="{1D082B1D-DA29-7946-A49B-3556CEFA606D}" destId="{E1E224F5-B7B8-4288-9AFC-0E09A338B3F3}" srcOrd="8" destOrd="0" presId="urn:microsoft.com/office/officeart/2005/8/layout/list1"/>
    <dgm:cxn modelId="{A23DDCA3-91CD-4D49-BDA4-3BADEABC2DC3}" type="presParOf" srcId="{E1E224F5-B7B8-4288-9AFC-0E09A338B3F3}" destId="{70BC864E-8C61-4F1E-AFD2-2D0F424250FE}" srcOrd="0" destOrd="0" presId="urn:microsoft.com/office/officeart/2005/8/layout/list1"/>
    <dgm:cxn modelId="{9CF82F45-9F6A-46A5-8304-B37371C5F84C}" type="presParOf" srcId="{E1E224F5-B7B8-4288-9AFC-0E09A338B3F3}" destId="{5EDF7C3C-2221-4C14-A25E-D402D8AE2E84}" srcOrd="1" destOrd="0" presId="urn:microsoft.com/office/officeart/2005/8/layout/list1"/>
    <dgm:cxn modelId="{1C435CAC-1A40-4963-8068-4E93F9596CCB}" type="presParOf" srcId="{1D082B1D-DA29-7946-A49B-3556CEFA606D}" destId="{AB193173-AD76-408E-A795-726667038BD7}" srcOrd="9" destOrd="0" presId="urn:microsoft.com/office/officeart/2005/8/layout/list1"/>
    <dgm:cxn modelId="{6F57D04B-F4AA-4B4D-9F4A-0EC8B7C0BB1C}" type="presParOf" srcId="{1D082B1D-DA29-7946-A49B-3556CEFA606D}" destId="{19BC2C88-ED0D-4E4B-A639-5C4A4A91C4AE}" srcOrd="10" destOrd="0" presId="urn:microsoft.com/office/officeart/2005/8/layout/list1"/>
    <dgm:cxn modelId="{3815F9ED-C6EE-43C8-ABA4-E9C7FE64EED9}" type="presParOf" srcId="{1D082B1D-DA29-7946-A49B-3556CEFA606D}" destId="{2E5DFD65-4F34-41E7-8055-AFCD79599A90}" srcOrd="11" destOrd="0" presId="urn:microsoft.com/office/officeart/2005/8/layout/list1"/>
    <dgm:cxn modelId="{3B9B9F8D-CE17-47D3-B764-3FF27894D7D3}" type="presParOf" srcId="{1D082B1D-DA29-7946-A49B-3556CEFA606D}" destId="{DCA81F9C-5797-48CA-A586-FA79807E734F}" srcOrd="12" destOrd="0" presId="urn:microsoft.com/office/officeart/2005/8/layout/list1"/>
    <dgm:cxn modelId="{0F4C9580-26B3-4ADE-A757-B9CD67CC34E1}" type="presParOf" srcId="{DCA81F9C-5797-48CA-A586-FA79807E734F}" destId="{D7D6DF33-2264-4494-BEBA-E17E2A2EEE9F}" srcOrd="0" destOrd="0" presId="urn:microsoft.com/office/officeart/2005/8/layout/list1"/>
    <dgm:cxn modelId="{350083E8-DC35-454D-8388-4ABB2842A9FF}" type="presParOf" srcId="{DCA81F9C-5797-48CA-A586-FA79807E734F}" destId="{724EB093-F9F5-46DD-8185-1651561EEDFF}" srcOrd="1" destOrd="0" presId="urn:microsoft.com/office/officeart/2005/8/layout/list1"/>
    <dgm:cxn modelId="{B800D153-672B-46D1-A8C7-52446A0525B3}" type="presParOf" srcId="{1D082B1D-DA29-7946-A49B-3556CEFA606D}" destId="{1C9DD022-F3B5-4EFE-8A73-8FC232CED988}" srcOrd="13" destOrd="0" presId="urn:microsoft.com/office/officeart/2005/8/layout/list1"/>
    <dgm:cxn modelId="{2838FDF5-A2B8-470A-8472-339850E25742}" type="presParOf" srcId="{1D082B1D-DA29-7946-A49B-3556CEFA606D}" destId="{D4ED275C-DED2-4A2B-BEA8-55ECDA403C1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8. Εκπαίδευση</a:t>
          </a:r>
          <a:r>
            <a:rPr lang="en-US" sz="1600" b="1" dirty="0"/>
            <a:t>: </a:t>
          </a:r>
          <a:r>
            <a:rPr lang="el-GR" sz="1600" b="1" dirty="0"/>
            <a:t>Εκσυχρονισμός του συστήματος σε όλες τις βαθμίδες</a:t>
          </a:r>
          <a:endParaRPr lang="en-GB" sz="1600" b="1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Ανάπτυξη ενιαίου συστήματος ψηφιακού φακέλου ασθενούς για διαφάνεια και </a:t>
          </a:r>
          <a:r>
            <a:rPr lang="el-GR" dirty="0" smtClean="0"/>
            <a:t>αποτελεσματικότητα.</a:t>
          </a:r>
          <a:endParaRPr lang="x-none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Ανάπτυξη συστήματος προσχολικής αγωγής και εκπαίδευσης με καθολική </a:t>
          </a:r>
          <a:r>
            <a:rPr lang="el-GR" dirty="0" smtClean="0"/>
            <a:t>πρόσβαση.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E0E33B4F-2EEB-DD49-B666-A91165B7D848}">
      <dgm:prSet custT="1"/>
      <dgm:spPr/>
      <dgm:t>
        <a:bodyPr/>
        <a:lstStyle/>
        <a:p>
          <a:pPr marL="0" indent="0">
            <a:buFont typeface="+mj-lt"/>
            <a:buNone/>
            <a:tabLst>
              <a:tab pos="4217988" algn="l"/>
            </a:tabLst>
          </a:pPr>
          <a:r>
            <a:rPr lang="el-GR" sz="1600" b="1" dirty="0"/>
            <a:t>9</a:t>
          </a:r>
          <a:r>
            <a:rPr lang="en-US" sz="1600" b="1" dirty="0"/>
            <a:t>.  </a:t>
          </a:r>
          <a:r>
            <a:rPr lang="el-GR" sz="1600" b="1" dirty="0"/>
            <a:t>Υγεία:</a:t>
          </a:r>
          <a:r>
            <a:rPr lang="en-US" sz="1600" b="1" dirty="0"/>
            <a:t> </a:t>
          </a:r>
          <a:r>
            <a:rPr lang="el-GR" sz="1600" b="1" dirty="0"/>
            <a:t>Αναδιάρθρωση του συστήματος</a:t>
          </a:r>
          <a:endParaRPr lang="x-none" sz="1600" b="1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CEB373C3-83DE-42D5-B381-F42F9188C4B5}">
      <dgm:prSet/>
      <dgm:spPr/>
      <dgm:t>
        <a:bodyPr/>
        <a:lstStyle/>
        <a:p>
          <a:r>
            <a:rPr lang="el-GR" dirty="0"/>
            <a:t>Αύξηση του μέσου μεγέθους σχολικών μονάδων, προετοιμασία ενόψει δημογραφικών πιέσεων, ουσιαστική αυτονομία και αξιολόγηση, ψηφιακές υποδομές και </a:t>
          </a:r>
          <a:r>
            <a:rPr lang="el-GR" dirty="0" smtClean="0"/>
            <a:t>περιεχόμενο.</a:t>
          </a:r>
          <a:endParaRPr lang="x-none" dirty="0"/>
        </a:p>
      </dgm:t>
    </dgm:pt>
    <dgm:pt modelId="{CA98DC2F-74F8-4663-9376-F0338E5290E5}" type="parTrans" cxnId="{E33626D6-6871-4ED5-95C7-2AB4BD3ECFC7}">
      <dgm:prSet/>
      <dgm:spPr/>
      <dgm:t>
        <a:bodyPr/>
        <a:lstStyle/>
        <a:p>
          <a:endParaRPr lang="en-GB"/>
        </a:p>
      </dgm:t>
    </dgm:pt>
    <dgm:pt modelId="{5BB2C293-29FF-4E9C-A45E-5F6D1012C646}" type="sibTrans" cxnId="{E33626D6-6871-4ED5-95C7-2AB4BD3ECFC7}">
      <dgm:prSet/>
      <dgm:spPr/>
      <dgm:t>
        <a:bodyPr/>
        <a:lstStyle/>
        <a:p>
          <a:endParaRPr lang="en-GB"/>
        </a:p>
      </dgm:t>
    </dgm:pt>
    <dgm:pt modelId="{73A540B9-43BA-41C6-BD14-472A9FA55BCB}">
      <dgm:prSet/>
      <dgm:spPr/>
      <dgm:t>
        <a:bodyPr/>
        <a:lstStyle/>
        <a:p>
          <a:r>
            <a:rPr lang="el-GR" dirty="0"/>
            <a:t>Εκσυγχρονισμός συστήματος διακυβέρνησης στην ανώτατη εκπαίδευση, διασύνδεση με οικονομία, διασπορά και </a:t>
          </a:r>
          <a:r>
            <a:rPr lang="el-GR" dirty="0" smtClean="0"/>
            <a:t>ιδρύματα </a:t>
          </a:r>
          <a:r>
            <a:rPr lang="el-GR" dirty="0"/>
            <a:t>της </a:t>
          </a:r>
          <a:r>
            <a:rPr lang="el-GR" dirty="0" smtClean="0"/>
            <a:t>αλλοδαπής </a:t>
          </a:r>
          <a:r>
            <a:rPr lang="el-GR" dirty="0"/>
            <a:t>και ευρύτερη </a:t>
          </a:r>
          <a:r>
            <a:rPr lang="el-GR" dirty="0" smtClean="0"/>
            <a:t>κοινωνία.</a:t>
          </a:r>
          <a:endParaRPr lang="x-none" dirty="0"/>
        </a:p>
      </dgm:t>
    </dgm:pt>
    <dgm:pt modelId="{EC836A18-1907-4167-8CE0-8EEBB9434453}" type="parTrans" cxnId="{134A86CD-FDAA-4DE7-9817-C272AD22D9FB}">
      <dgm:prSet/>
      <dgm:spPr/>
      <dgm:t>
        <a:bodyPr/>
        <a:lstStyle/>
        <a:p>
          <a:endParaRPr lang="en-GB"/>
        </a:p>
      </dgm:t>
    </dgm:pt>
    <dgm:pt modelId="{0E62F9C7-57AD-4566-82E8-A7F22B938271}" type="sibTrans" cxnId="{134A86CD-FDAA-4DE7-9817-C272AD22D9FB}">
      <dgm:prSet/>
      <dgm:spPr/>
      <dgm:t>
        <a:bodyPr/>
        <a:lstStyle/>
        <a:p>
          <a:endParaRPr lang="en-GB"/>
        </a:p>
      </dgm:t>
    </dgm:pt>
    <dgm:pt modelId="{873C836F-76B1-46C7-BC95-4CA56CCE2CDE}">
      <dgm:prSet/>
      <dgm:spPr/>
      <dgm:t>
        <a:bodyPr/>
        <a:lstStyle/>
        <a:p>
          <a:r>
            <a:rPr lang="el-GR" dirty="0"/>
            <a:t>Ενίσχυση πρωτοβάθμιας φροντίδας και </a:t>
          </a:r>
          <a:r>
            <a:rPr lang="el-GR" dirty="0" smtClean="0"/>
            <a:t>πρόληψης.</a:t>
          </a:r>
          <a:endParaRPr lang="x-none" dirty="0"/>
        </a:p>
      </dgm:t>
    </dgm:pt>
    <dgm:pt modelId="{E8D4AA2B-6A77-4794-9B23-F78FD5779203}" type="parTrans" cxnId="{BA789099-1D9E-4A26-9F14-DB90F597512E}">
      <dgm:prSet/>
      <dgm:spPr/>
      <dgm:t>
        <a:bodyPr/>
        <a:lstStyle/>
        <a:p>
          <a:endParaRPr lang="en-GB"/>
        </a:p>
      </dgm:t>
    </dgm:pt>
    <dgm:pt modelId="{117A749F-99E4-43D2-BD18-60546EAB6080}" type="sibTrans" cxnId="{BA789099-1D9E-4A26-9F14-DB90F597512E}">
      <dgm:prSet/>
      <dgm:spPr/>
      <dgm:t>
        <a:bodyPr/>
        <a:lstStyle/>
        <a:p>
          <a:endParaRPr lang="en-GB"/>
        </a:p>
      </dgm:t>
    </dgm:pt>
    <dgm:pt modelId="{039DBC33-A62F-4B07-83B6-CCB5AD0FBFB5}">
      <dgm:prSet/>
      <dgm:spPr/>
      <dgm:t>
        <a:bodyPr/>
        <a:lstStyle/>
        <a:p>
          <a:r>
            <a:rPr lang="el-GR" dirty="0"/>
            <a:t>Εξορθολογισμός δαπάνης προμηθειών, με αύξηση όγκου </a:t>
          </a:r>
          <a:r>
            <a:rPr lang="el-GR" dirty="0" err="1"/>
            <a:t>γενόσημων</a:t>
          </a:r>
          <a:r>
            <a:rPr lang="el-GR" dirty="0"/>
            <a:t> </a:t>
          </a:r>
          <a:r>
            <a:rPr lang="el-GR" dirty="0" smtClean="0"/>
            <a:t>φαρμάκων, πρωτόκολλα </a:t>
          </a:r>
          <a:r>
            <a:rPr lang="el-GR" dirty="0" err="1" smtClean="0"/>
            <a:t>συνταγογράφησης</a:t>
          </a:r>
          <a:r>
            <a:rPr lang="el-GR" dirty="0" smtClean="0"/>
            <a:t>, </a:t>
          </a:r>
          <a:r>
            <a:rPr lang="el-GR" dirty="0"/>
            <a:t>και διασύνδεση των επιστροφών με </a:t>
          </a:r>
          <a:r>
            <a:rPr lang="el-GR" dirty="0" smtClean="0"/>
            <a:t>καινοτομία </a:t>
          </a:r>
          <a:r>
            <a:rPr lang="el-GR" dirty="0"/>
            <a:t>και </a:t>
          </a:r>
          <a:r>
            <a:rPr lang="el-GR" dirty="0" smtClean="0"/>
            <a:t>επενδύσεις.</a:t>
          </a:r>
          <a:endParaRPr lang="x-none" dirty="0"/>
        </a:p>
      </dgm:t>
    </dgm:pt>
    <dgm:pt modelId="{49B26FF4-FCC8-4C59-9095-8FE2DE86AD7D}" type="parTrans" cxnId="{1022952E-F446-436D-B14F-7B5EFB227AAA}">
      <dgm:prSet/>
      <dgm:spPr/>
      <dgm:t>
        <a:bodyPr/>
        <a:lstStyle/>
        <a:p>
          <a:endParaRPr lang="en-GB"/>
        </a:p>
      </dgm:t>
    </dgm:pt>
    <dgm:pt modelId="{8EC94DD8-DA1B-4179-92AB-407C48D401C8}" type="sibTrans" cxnId="{1022952E-F446-436D-B14F-7B5EFB227AAA}">
      <dgm:prSet/>
      <dgm:spPr/>
      <dgm:t>
        <a:bodyPr/>
        <a:lstStyle/>
        <a:p>
          <a:endParaRPr lang="en-GB"/>
        </a:p>
      </dgm:t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9C13BF-AE1A-4E75-8F5E-03DEF5C6A945}" type="presOf" srcId="{873C836F-76B1-46C7-BC95-4CA56CCE2CDE}" destId="{0A1090D9-2CB7-4D4B-8A14-EA718E1E7393}" srcOrd="0" destOrd="1" presId="urn:microsoft.com/office/officeart/2005/8/layout/list1"/>
    <dgm:cxn modelId="{E33626D6-6871-4ED5-95C7-2AB4BD3ECFC7}" srcId="{9BA21130-4B34-6E4F-85F4-E9D4058132E0}" destId="{CEB373C3-83DE-42D5-B381-F42F9188C4B5}" srcOrd="1" destOrd="0" parTransId="{CA98DC2F-74F8-4663-9376-F0338E5290E5}" sibTransId="{5BB2C293-29FF-4E9C-A45E-5F6D1012C646}"/>
    <dgm:cxn modelId="{B6922C90-7A95-4D4E-B611-A93CFBF385EE}" type="presOf" srcId="{039DBC33-A62F-4B07-83B6-CCB5AD0FBFB5}" destId="{0A1090D9-2CB7-4D4B-8A14-EA718E1E7393}" srcOrd="0" destOrd="2" presId="urn:microsoft.com/office/officeart/2005/8/layout/list1"/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B9F3EB79-6636-40A0-B312-1D2A102DCAE1}" type="presOf" srcId="{E0E33B4F-2EEB-DD49-B666-A91165B7D848}" destId="{916C9177-596D-8548-8B5B-264D1B0236A7}" srcOrd="1" destOrd="0" presId="urn:microsoft.com/office/officeart/2005/8/layout/list1"/>
    <dgm:cxn modelId="{23EDC9DB-5C7F-4033-AB3E-6C5C6905C4F3}" type="presOf" srcId="{9BA21130-4B34-6E4F-85F4-E9D4058132E0}" destId="{26AE31DE-9408-5548-9D19-F1618F093162}" srcOrd="0" destOrd="0" presId="urn:microsoft.com/office/officeart/2005/8/layout/list1"/>
    <dgm:cxn modelId="{1022952E-F446-436D-B14F-7B5EFB227AAA}" srcId="{E0E33B4F-2EEB-DD49-B666-A91165B7D848}" destId="{039DBC33-A62F-4B07-83B6-CCB5AD0FBFB5}" srcOrd="2" destOrd="0" parTransId="{49B26FF4-FCC8-4C59-9095-8FE2DE86AD7D}" sibTransId="{8EC94DD8-DA1B-4179-92AB-407C48D401C8}"/>
    <dgm:cxn modelId="{5F83B0AD-9005-49C9-9426-28BB8B27FDEB}" type="presOf" srcId="{F48BC274-19F4-E943-AA25-079BBB24F5F7}" destId="{1D082B1D-DA29-7946-A49B-3556CEFA606D}" srcOrd="0" destOrd="0" presId="urn:microsoft.com/office/officeart/2005/8/layout/list1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BA789099-1D9E-4A26-9F14-DB90F597512E}" srcId="{E0E33B4F-2EEB-DD49-B666-A91165B7D848}" destId="{873C836F-76B1-46C7-BC95-4CA56CCE2CDE}" srcOrd="1" destOrd="0" parTransId="{E8D4AA2B-6A77-4794-9B23-F78FD5779203}" sibTransId="{117A749F-99E4-43D2-BD18-60546EAB6080}"/>
    <dgm:cxn modelId="{4A0E3CC9-CC58-477F-9AF3-7235B2A6EBB7}" type="presOf" srcId="{73A540B9-43BA-41C6-BD14-472A9FA55BCB}" destId="{6E466660-8905-3B42-9308-F75529502011}" srcOrd="0" destOrd="2" presId="urn:microsoft.com/office/officeart/2005/8/layout/list1"/>
    <dgm:cxn modelId="{35FE25BE-060E-49A2-8F0C-F9DB6E732452}" type="presOf" srcId="{9BA21130-4B34-6E4F-85F4-E9D4058132E0}" destId="{0C37C17F-747F-8D4C-89BC-08225F94493E}" srcOrd="1" destOrd="0" presId="urn:microsoft.com/office/officeart/2005/8/layout/list1"/>
    <dgm:cxn modelId="{B590BFF6-A17D-41CD-B102-B5BE65904CF7}" type="presOf" srcId="{E7B07F01-1E6B-C244-8F1A-5ABC05330DEC}" destId="{6E466660-8905-3B42-9308-F75529502011}" srcOrd="0" destOrd="0" presId="urn:microsoft.com/office/officeart/2005/8/layout/list1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02845218-0502-4D2A-BC88-6ED7C890AD2C}" type="presOf" srcId="{83D4445F-ED89-3844-9498-E9D82D24FA56}" destId="{0A1090D9-2CB7-4D4B-8A14-EA718E1E7393}" srcOrd="0" destOrd="0" presId="urn:microsoft.com/office/officeart/2005/8/layout/list1"/>
    <dgm:cxn modelId="{BCF19AC2-EE21-41AB-8F63-4B57E084361C}" type="presOf" srcId="{CEB373C3-83DE-42D5-B381-F42F9188C4B5}" destId="{6E466660-8905-3B42-9308-F75529502011}" srcOrd="0" destOrd="1" presId="urn:microsoft.com/office/officeart/2005/8/layout/list1"/>
    <dgm:cxn modelId="{4D8FFECB-541D-437E-A4B7-F72904F8C3CB}" type="presOf" srcId="{E0E33B4F-2EEB-DD49-B666-A91165B7D848}" destId="{C8121935-5B27-8148-A086-4D217492238A}" srcOrd="0" destOrd="0" presId="urn:microsoft.com/office/officeart/2005/8/layout/list1"/>
    <dgm:cxn modelId="{134A86CD-FDAA-4DE7-9817-C272AD22D9FB}" srcId="{9BA21130-4B34-6E4F-85F4-E9D4058132E0}" destId="{73A540B9-43BA-41C6-BD14-472A9FA55BCB}" srcOrd="2" destOrd="0" parTransId="{EC836A18-1907-4167-8CE0-8EEBB9434453}" sibTransId="{0E62F9C7-57AD-4566-82E8-A7F22B938271}"/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29772126-A9E6-4CA0-9171-3AA82CE3FC98}" type="presParOf" srcId="{1D082B1D-DA29-7946-A49B-3556CEFA606D}" destId="{F08ADB31-E126-FB4D-94E3-684DA2A61AE8}" srcOrd="0" destOrd="0" presId="urn:microsoft.com/office/officeart/2005/8/layout/list1"/>
    <dgm:cxn modelId="{372F889D-353E-4967-8056-6BDF6E5E5A28}" type="presParOf" srcId="{F08ADB31-E126-FB4D-94E3-684DA2A61AE8}" destId="{26AE31DE-9408-5548-9D19-F1618F093162}" srcOrd="0" destOrd="0" presId="urn:microsoft.com/office/officeart/2005/8/layout/list1"/>
    <dgm:cxn modelId="{60941D1E-2C62-4C72-8A81-B66B4389AB06}" type="presParOf" srcId="{F08ADB31-E126-FB4D-94E3-684DA2A61AE8}" destId="{0C37C17F-747F-8D4C-89BC-08225F94493E}" srcOrd="1" destOrd="0" presId="urn:microsoft.com/office/officeart/2005/8/layout/list1"/>
    <dgm:cxn modelId="{9F6637A4-1F98-4D63-8D1F-6AC9114A37D2}" type="presParOf" srcId="{1D082B1D-DA29-7946-A49B-3556CEFA606D}" destId="{725A046C-E093-4047-B5B5-07503944AE14}" srcOrd="1" destOrd="0" presId="urn:microsoft.com/office/officeart/2005/8/layout/list1"/>
    <dgm:cxn modelId="{59E92BBB-F7E6-4283-961E-899C77455412}" type="presParOf" srcId="{1D082B1D-DA29-7946-A49B-3556CEFA606D}" destId="{6E466660-8905-3B42-9308-F75529502011}" srcOrd="2" destOrd="0" presId="urn:microsoft.com/office/officeart/2005/8/layout/list1"/>
    <dgm:cxn modelId="{D63DB10E-A9F7-4BC2-8A30-FE5C441267EB}" type="presParOf" srcId="{1D082B1D-DA29-7946-A49B-3556CEFA606D}" destId="{C3FEFCA7-6A24-CB4B-99FD-247CA9447FCF}" srcOrd="3" destOrd="0" presId="urn:microsoft.com/office/officeart/2005/8/layout/list1"/>
    <dgm:cxn modelId="{8D1E3514-FA1E-4751-97E3-55A29904527F}" type="presParOf" srcId="{1D082B1D-DA29-7946-A49B-3556CEFA606D}" destId="{BEC48707-E935-FD40-A31D-261658579474}" srcOrd="4" destOrd="0" presId="urn:microsoft.com/office/officeart/2005/8/layout/list1"/>
    <dgm:cxn modelId="{09BBCDC2-3B8D-435D-91BC-70035457AC26}" type="presParOf" srcId="{BEC48707-E935-FD40-A31D-261658579474}" destId="{C8121935-5B27-8148-A086-4D217492238A}" srcOrd="0" destOrd="0" presId="urn:microsoft.com/office/officeart/2005/8/layout/list1"/>
    <dgm:cxn modelId="{F718F462-6834-4796-949E-78FEB4C85B86}" type="presParOf" srcId="{BEC48707-E935-FD40-A31D-261658579474}" destId="{916C9177-596D-8548-8B5B-264D1B0236A7}" srcOrd="1" destOrd="0" presId="urn:microsoft.com/office/officeart/2005/8/layout/list1"/>
    <dgm:cxn modelId="{50B7CB0C-5D46-49FC-86B5-959D5697F6D5}" type="presParOf" srcId="{1D082B1D-DA29-7946-A49B-3556CEFA606D}" destId="{8A4F9431-47E3-7640-9965-E693FB3B3C8D}" srcOrd="5" destOrd="0" presId="urn:microsoft.com/office/officeart/2005/8/layout/list1"/>
    <dgm:cxn modelId="{4591EFB4-27B3-439F-87ED-DFD71E4DFE30}" type="presParOf" srcId="{1D082B1D-DA29-7946-A49B-3556CEFA606D}" destId="{0A1090D9-2CB7-4D4B-8A14-EA718E1E739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10. Κατάρτιση:</a:t>
          </a:r>
          <a:r>
            <a:rPr lang="en-US" sz="1600" b="1" dirty="0"/>
            <a:t> </a:t>
          </a:r>
          <a:r>
            <a:rPr lang="el-GR" sz="1600" b="1" dirty="0"/>
            <a:t>Ριζική αναβάθμιση του συστήματος  </a:t>
          </a:r>
          <a:endParaRPr lang="en-GB" sz="1600" b="1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Αυστηρή εφαρμογή των νόμων κατά των </a:t>
          </a:r>
          <a:r>
            <a:rPr lang="el-GR" dirty="0" smtClean="0"/>
            <a:t>διακρίσεων.</a:t>
          </a:r>
          <a:endParaRPr lang="x-none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Αύξηση χρηματοδότησης, ευθυγράμμιση κινήτρων και επιβράβευση των παρόχων σε συνάρτηση με τα αποτελέσματα της </a:t>
          </a:r>
          <a:r>
            <a:rPr lang="el-GR" dirty="0" smtClean="0"/>
            <a:t>κατάρτισης.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E0E33B4F-2EEB-DD49-B666-A91165B7D848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11</a:t>
          </a:r>
          <a:r>
            <a:rPr lang="en-US" sz="1600" b="1" dirty="0"/>
            <a:t>. </a:t>
          </a:r>
          <a:r>
            <a:rPr lang="el-GR" sz="1600" b="1" dirty="0"/>
            <a:t>Συμμετοχή στην αγορά εργασίας: Πληρέστερη ένταξη των γυναικών </a:t>
          </a:r>
          <a:endParaRPr lang="x-none" sz="1600" b="1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CBC23C31-912D-4B29-B5AE-106E474EC533}">
      <dgm:prSet phldrT="[Text]" custT="1"/>
      <dgm:spPr/>
      <dgm:t>
        <a:bodyPr/>
        <a:lstStyle/>
        <a:p>
          <a:pPr>
            <a:buFont typeface="Arial" panose="020B0604020202020204" pitchFamily="34" charset="0"/>
          </a:pPr>
          <a:r>
            <a:rPr lang="el-GR" sz="1600" b="1" dirty="0"/>
            <a:t>12. Κοινωνική πρόνοια: Βελτίωση της δομής και της στόχευσης επιδομάτων </a:t>
          </a:r>
          <a:r>
            <a:rPr lang="en-US" sz="1600" b="1" dirty="0"/>
            <a:t> </a:t>
          </a:r>
          <a:endParaRPr lang="en-GB" sz="1500" b="1" dirty="0"/>
        </a:p>
      </dgm:t>
    </dgm:pt>
    <dgm:pt modelId="{F4A9BCC7-99CB-44CA-8984-5578BC0283E7}" type="parTrans" cxnId="{D3047034-0FEC-4DD2-99CE-D443BF21B63C}">
      <dgm:prSet/>
      <dgm:spPr/>
      <dgm:t>
        <a:bodyPr/>
        <a:lstStyle/>
        <a:p>
          <a:endParaRPr lang="en-GB"/>
        </a:p>
      </dgm:t>
    </dgm:pt>
    <dgm:pt modelId="{3E4D5D3F-3D3A-4FFA-A19F-09564D3B3D2B}" type="sibTrans" cxnId="{D3047034-0FEC-4DD2-99CE-D443BF21B63C}">
      <dgm:prSet/>
      <dgm:spPr/>
      <dgm:t>
        <a:bodyPr/>
        <a:lstStyle/>
        <a:p>
          <a:endParaRPr lang="en-GB"/>
        </a:p>
      </dgm:t>
    </dgm:pt>
    <dgm:pt modelId="{208C58A8-6DB8-44BD-A470-22C1B6F8ECB2}">
      <dgm:prSet/>
      <dgm:spPr/>
      <dgm:t>
        <a:bodyPr/>
        <a:lstStyle/>
        <a:p>
          <a:r>
            <a:rPr lang="el-GR" dirty="0" smtClean="0"/>
            <a:t>Βελτίωση της δομής και της στόχευσης των επιδομάτων ώστε να μη λειτουργούν ως </a:t>
          </a:r>
          <a:r>
            <a:rPr lang="el-GR" dirty="0" smtClean="0"/>
            <a:t>αντικίνητρο </a:t>
          </a:r>
          <a:r>
            <a:rPr lang="el-GR" dirty="0" smtClean="0"/>
            <a:t>για εργασία.</a:t>
          </a:r>
          <a:endParaRPr lang="en-GB" dirty="0"/>
        </a:p>
      </dgm:t>
    </dgm:pt>
    <dgm:pt modelId="{6137F8E5-026E-42D6-8097-F39421B77570}" type="parTrans" cxnId="{BD322D21-7337-4C4D-9C8F-52310F9ADB4B}">
      <dgm:prSet/>
      <dgm:spPr/>
      <dgm:t>
        <a:bodyPr/>
        <a:lstStyle/>
        <a:p>
          <a:endParaRPr lang="en-GB"/>
        </a:p>
      </dgm:t>
    </dgm:pt>
    <dgm:pt modelId="{C6FA2B99-BFA6-48FA-A740-60B76C2F7029}" type="sibTrans" cxnId="{BD322D21-7337-4C4D-9C8F-52310F9ADB4B}">
      <dgm:prSet/>
      <dgm:spPr/>
      <dgm:t>
        <a:bodyPr/>
        <a:lstStyle/>
        <a:p>
          <a:endParaRPr lang="en-GB"/>
        </a:p>
      </dgm:t>
    </dgm:pt>
    <dgm:pt modelId="{C43D7733-3781-214A-A46E-D31F932CF48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Αναδιάρθρωση του ΟΑΕΔ με στροφή προς ενεργητικές πολιτικές </a:t>
          </a:r>
          <a:r>
            <a:rPr lang="el-GR" dirty="0" smtClean="0"/>
            <a:t>απασχόλησης.</a:t>
          </a:r>
          <a:endParaRPr lang="en-GB" dirty="0"/>
        </a:p>
      </dgm:t>
    </dgm:pt>
    <dgm:pt modelId="{667FBC64-E540-5B43-A485-1BD36BD486B4}" type="parTrans" cxnId="{B26D6EB8-D765-6747-A0C4-4A4A8672B9FE}">
      <dgm:prSet/>
      <dgm:spPr/>
      <dgm:t>
        <a:bodyPr/>
        <a:lstStyle/>
        <a:p>
          <a:endParaRPr lang="en-GB"/>
        </a:p>
      </dgm:t>
    </dgm:pt>
    <dgm:pt modelId="{F6BDC296-5D4A-F94B-9ACE-8EA682223E4F}" type="sibTrans" cxnId="{B26D6EB8-D765-6747-A0C4-4A4A8672B9FE}">
      <dgm:prSet/>
      <dgm:spPr/>
      <dgm:t>
        <a:bodyPr/>
        <a:lstStyle/>
        <a:p>
          <a:endParaRPr lang="en-GB"/>
        </a:p>
      </dgm:t>
    </dgm:pt>
    <dgm:pt modelId="{CD747458-386A-D74D-B6AD-190885F0972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Ανάπτυξη συστήματος προσχολικής αγωγής και εκπαίδευσης με καθολική πρόσβαση από ηλικία 6 </a:t>
          </a:r>
          <a:r>
            <a:rPr lang="el-GR" dirty="0" smtClean="0"/>
            <a:t>μηνών.</a:t>
          </a:r>
          <a:endParaRPr lang="x-none" dirty="0"/>
        </a:p>
      </dgm:t>
    </dgm:pt>
    <dgm:pt modelId="{5ADC5B8E-3577-D247-B9F2-A6F3A1A99577}" type="parTrans" cxnId="{FC9F9EDF-C80E-C047-AB1A-02EC7EB86EC4}">
      <dgm:prSet/>
      <dgm:spPr/>
      <dgm:t>
        <a:bodyPr/>
        <a:lstStyle/>
        <a:p>
          <a:endParaRPr lang="en-GB"/>
        </a:p>
      </dgm:t>
    </dgm:pt>
    <dgm:pt modelId="{B431EBEC-83C0-1D45-9CAB-EDECABE562EE}" type="sibTrans" cxnId="{FC9F9EDF-C80E-C047-AB1A-02EC7EB86EC4}">
      <dgm:prSet/>
      <dgm:spPr/>
      <dgm:t>
        <a:bodyPr/>
        <a:lstStyle/>
        <a:p>
          <a:endParaRPr lang="en-GB"/>
        </a:p>
      </dgm:t>
    </dgm:pt>
    <dgm:pt modelId="{FECC60A9-C9C7-C448-930C-53AB6105B2D2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του συστήματος φροντίδας των </a:t>
          </a:r>
          <a:r>
            <a:rPr lang="el-GR" dirty="0" smtClean="0"/>
            <a:t>ηλικιωμένων.</a:t>
          </a:r>
          <a:endParaRPr lang="x-none" dirty="0"/>
        </a:p>
      </dgm:t>
    </dgm:pt>
    <dgm:pt modelId="{5A8421FD-7A09-7244-838F-7BBD5EE99483}" type="parTrans" cxnId="{2E0721BE-B005-4745-A9F6-4AB41DA94E82}">
      <dgm:prSet/>
      <dgm:spPr/>
      <dgm:t>
        <a:bodyPr/>
        <a:lstStyle/>
        <a:p>
          <a:endParaRPr lang="en-GB"/>
        </a:p>
      </dgm:t>
    </dgm:pt>
    <dgm:pt modelId="{27457C0D-FD2B-6144-A943-564697F6849F}" type="sibTrans" cxnId="{2E0721BE-B005-4745-A9F6-4AB41DA94E82}">
      <dgm:prSet/>
      <dgm:spPr/>
      <dgm:t>
        <a:bodyPr/>
        <a:lstStyle/>
        <a:p>
          <a:endParaRPr lang="en-GB"/>
        </a:p>
      </dgm:t>
    </dgm:pt>
    <dgm:pt modelId="{9DA259C1-0D66-4F0A-BD79-A8814E9368CB}">
      <dgm:prSet/>
      <dgm:spPr/>
      <dgm:t>
        <a:bodyPr/>
        <a:lstStyle/>
        <a:p>
          <a:r>
            <a:rPr lang="el-GR" dirty="0" smtClean="0"/>
            <a:t>Εξειδικευμένα προγράμματα ενσωμάτωσης για άτομα με ειδικές ανάγκες.</a:t>
          </a:r>
          <a:endParaRPr lang="en-GB" dirty="0"/>
        </a:p>
      </dgm:t>
    </dgm:pt>
    <dgm:pt modelId="{2975EA2E-6706-4058-BAE6-678CB155FDE6}" type="parTrans" cxnId="{6160236E-B431-4ECF-B59D-38EE27119DD1}">
      <dgm:prSet/>
      <dgm:spPr/>
    </dgm:pt>
    <dgm:pt modelId="{F8016EBC-DE77-45C4-8CF8-ADD93C66429F}" type="sibTrans" cxnId="{6160236E-B431-4ECF-B59D-38EE27119DD1}">
      <dgm:prSet/>
      <dgm:spPr/>
    </dgm:pt>
    <dgm:pt modelId="{9F78D613-632D-4FC7-9FCB-06C852148F1C}">
      <dgm:prSet/>
      <dgm:spPr/>
      <dgm:t>
        <a:bodyPr/>
        <a:lstStyle/>
        <a:p>
          <a:r>
            <a:rPr lang="el-GR" dirty="0" smtClean="0"/>
            <a:t>Προγράμματα </a:t>
          </a:r>
          <a:r>
            <a:rPr lang="el-GR" dirty="0"/>
            <a:t>κατάρτισης και ενσωμάτωσης </a:t>
          </a:r>
          <a:r>
            <a:rPr lang="el-GR" dirty="0" smtClean="0"/>
            <a:t>μεταναστών.</a:t>
          </a:r>
          <a:endParaRPr lang="en-GB" dirty="0"/>
        </a:p>
      </dgm:t>
    </dgm:pt>
    <dgm:pt modelId="{B33428BA-12E9-460A-97D2-A531419B4809}" type="parTrans" cxnId="{AC28C44D-6B62-4357-8F87-BCD29E352769}">
      <dgm:prSet/>
      <dgm:spPr/>
    </dgm:pt>
    <dgm:pt modelId="{E8907F19-D0B9-41D5-B11D-E1CF0BCEF376}" type="sibTrans" cxnId="{AC28C44D-6B62-4357-8F87-BCD29E352769}">
      <dgm:prSet/>
      <dgm:spPr/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C2324-3890-46DE-8C06-CB37B75204D1}" type="pres">
      <dgm:prSet presAssocID="{1C1C7AC8-2525-054E-AE2D-902143A0E8EA}" presName="spaceBetweenRectangles" presStyleCnt="0"/>
      <dgm:spPr/>
    </dgm:pt>
    <dgm:pt modelId="{E1E224F5-B7B8-4288-9AFC-0E09A338B3F3}" type="pres">
      <dgm:prSet presAssocID="{CBC23C31-912D-4B29-B5AE-106E474EC533}" presName="parentLin" presStyleCnt="0"/>
      <dgm:spPr/>
    </dgm:pt>
    <dgm:pt modelId="{70BC864E-8C61-4F1E-AFD2-2D0F424250FE}" type="pres">
      <dgm:prSet presAssocID="{CBC23C31-912D-4B29-B5AE-106E474EC53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EDF7C3C-2221-4C14-A25E-D402D8AE2E84}" type="pres">
      <dgm:prSet presAssocID="{CBC23C31-912D-4B29-B5AE-106E474EC53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93173-AD76-408E-A795-726667038BD7}" type="pres">
      <dgm:prSet presAssocID="{CBC23C31-912D-4B29-B5AE-106E474EC533}" presName="negativeSpace" presStyleCnt="0"/>
      <dgm:spPr/>
    </dgm:pt>
    <dgm:pt modelId="{19BC2C88-ED0D-4E4B-A639-5C4A4A91C4AE}" type="pres">
      <dgm:prSet presAssocID="{CBC23C31-912D-4B29-B5AE-106E474EC53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4BCC7DF5-116E-4D71-B04D-A5BAE8F46A23}" type="presOf" srcId="{9DA259C1-0D66-4F0A-BD79-A8814E9368CB}" destId="{19BC2C88-ED0D-4E4B-A639-5C4A4A91C4AE}" srcOrd="0" destOrd="1" presId="urn:microsoft.com/office/officeart/2005/8/layout/list1"/>
    <dgm:cxn modelId="{2E0721BE-B005-4745-A9F6-4AB41DA94E82}" srcId="{E0E33B4F-2EEB-DD49-B666-A91165B7D848}" destId="{FECC60A9-C9C7-C448-930C-53AB6105B2D2}" srcOrd="2" destOrd="0" parTransId="{5A8421FD-7A09-7244-838F-7BBD5EE99483}" sibTransId="{27457C0D-FD2B-6144-A943-564697F6849F}"/>
    <dgm:cxn modelId="{BD322D21-7337-4C4D-9C8F-52310F9ADB4B}" srcId="{CBC23C31-912D-4B29-B5AE-106E474EC533}" destId="{208C58A8-6DB8-44BD-A470-22C1B6F8ECB2}" srcOrd="0" destOrd="0" parTransId="{6137F8E5-026E-42D6-8097-F39421B77570}" sibTransId="{C6FA2B99-BFA6-48FA-A740-60B76C2F7029}"/>
    <dgm:cxn modelId="{53051CBD-F746-46ED-A752-26495FCA49AB}" type="presOf" srcId="{E7B07F01-1E6B-C244-8F1A-5ABC05330DEC}" destId="{6E466660-8905-3B42-9308-F75529502011}" srcOrd="0" destOrd="0" presId="urn:microsoft.com/office/officeart/2005/8/layout/list1"/>
    <dgm:cxn modelId="{6160236E-B431-4ECF-B59D-38EE27119DD1}" srcId="{CBC23C31-912D-4B29-B5AE-106E474EC533}" destId="{9DA259C1-0D66-4F0A-BD79-A8814E9368CB}" srcOrd="1" destOrd="0" parTransId="{2975EA2E-6706-4058-BAE6-678CB155FDE6}" sibTransId="{F8016EBC-DE77-45C4-8CF8-ADD93C66429F}"/>
    <dgm:cxn modelId="{B26D6EB8-D765-6747-A0C4-4A4A8672B9FE}" srcId="{9BA21130-4B34-6E4F-85F4-E9D4058132E0}" destId="{C43D7733-3781-214A-A46E-D31F932CF48D}" srcOrd="1" destOrd="0" parTransId="{667FBC64-E540-5B43-A485-1BD36BD486B4}" sibTransId="{F6BDC296-5D4A-F94B-9ACE-8EA682223E4F}"/>
    <dgm:cxn modelId="{54E1D22E-C085-4C9B-9767-74AF7A69A5AF}" type="presOf" srcId="{208C58A8-6DB8-44BD-A470-22C1B6F8ECB2}" destId="{19BC2C88-ED0D-4E4B-A639-5C4A4A91C4AE}" srcOrd="0" destOrd="0" presId="urn:microsoft.com/office/officeart/2005/8/layout/list1"/>
    <dgm:cxn modelId="{7248FD88-1A78-4B03-B6EF-1E6B1D4E4C15}" type="presOf" srcId="{83D4445F-ED89-3844-9498-E9D82D24FA56}" destId="{0A1090D9-2CB7-4D4B-8A14-EA718E1E7393}" srcOrd="0" destOrd="0" presId="urn:microsoft.com/office/officeart/2005/8/layout/list1"/>
    <dgm:cxn modelId="{C9A8934E-BF49-4AD5-B359-BF60EAEFB1DF}" type="presOf" srcId="{E0E33B4F-2EEB-DD49-B666-A91165B7D848}" destId="{C8121935-5B27-8148-A086-4D217492238A}" srcOrd="0" destOrd="0" presId="urn:microsoft.com/office/officeart/2005/8/layout/list1"/>
    <dgm:cxn modelId="{AC28C44D-6B62-4357-8F87-BCD29E352769}" srcId="{CBC23C31-912D-4B29-B5AE-106E474EC533}" destId="{9F78D613-632D-4FC7-9FCB-06C852148F1C}" srcOrd="2" destOrd="0" parTransId="{B33428BA-12E9-460A-97D2-A531419B4809}" sibTransId="{E8907F19-D0B9-41D5-B11D-E1CF0BCEF376}"/>
    <dgm:cxn modelId="{C306B4B3-FFC5-4947-B43C-85FF2C95001F}" type="presOf" srcId="{C43D7733-3781-214A-A46E-D31F932CF48D}" destId="{6E466660-8905-3B42-9308-F75529502011}" srcOrd="0" destOrd="1" presId="urn:microsoft.com/office/officeart/2005/8/layout/list1"/>
    <dgm:cxn modelId="{4BA261A8-ADA4-CC4A-BB7B-EF11437C8BB5}" type="presOf" srcId="{CD747458-386A-D74D-B6AD-190885F0972A}" destId="{0A1090D9-2CB7-4D4B-8A14-EA718E1E7393}" srcOrd="0" destOrd="1" presId="urn:microsoft.com/office/officeart/2005/8/layout/list1"/>
    <dgm:cxn modelId="{D3047034-0FEC-4DD2-99CE-D443BF21B63C}" srcId="{F48BC274-19F4-E943-AA25-079BBB24F5F7}" destId="{CBC23C31-912D-4B29-B5AE-106E474EC533}" srcOrd="2" destOrd="0" parTransId="{F4A9BCC7-99CB-44CA-8984-5578BC0283E7}" sibTransId="{3E4D5D3F-3D3A-4FFA-A19F-09564D3B3D2B}"/>
    <dgm:cxn modelId="{72444AFF-4C39-F042-A242-3E38F7B44567}" type="presOf" srcId="{FECC60A9-C9C7-C448-930C-53AB6105B2D2}" destId="{0A1090D9-2CB7-4D4B-8A14-EA718E1E7393}" srcOrd="0" destOrd="2" presId="urn:microsoft.com/office/officeart/2005/8/layout/list1"/>
    <dgm:cxn modelId="{EAEC103F-794E-4296-9778-471A7EC3EA43}" type="presOf" srcId="{CBC23C31-912D-4B29-B5AE-106E474EC533}" destId="{5EDF7C3C-2221-4C14-A25E-D402D8AE2E84}" srcOrd="1" destOrd="0" presId="urn:microsoft.com/office/officeart/2005/8/layout/list1"/>
    <dgm:cxn modelId="{8043A83A-9745-411C-8C77-C6AA411DC697}" type="presOf" srcId="{E0E33B4F-2EEB-DD49-B666-A91165B7D848}" destId="{916C9177-596D-8548-8B5B-264D1B0236A7}" srcOrd="1" destOrd="0" presId="urn:microsoft.com/office/officeart/2005/8/layout/list1"/>
    <dgm:cxn modelId="{2440998C-0553-44E8-B201-200BFBE1840D}" type="presOf" srcId="{9F78D613-632D-4FC7-9FCB-06C852148F1C}" destId="{19BC2C88-ED0D-4E4B-A639-5C4A4A91C4AE}" srcOrd="0" destOrd="2" presId="urn:microsoft.com/office/officeart/2005/8/layout/list1"/>
    <dgm:cxn modelId="{FC9F9EDF-C80E-C047-AB1A-02EC7EB86EC4}" srcId="{E0E33B4F-2EEB-DD49-B666-A91165B7D848}" destId="{CD747458-386A-D74D-B6AD-190885F0972A}" srcOrd="1" destOrd="0" parTransId="{5ADC5B8E-3577-D247-B9F2-A6F3A1A99577}" sibTransId="{B431EBEC-83C0-1D45-9CAB-EDECABE562EE}"/>
    <dgm:cxn modelId="{2FE44E72-17B3-4465-A6F8-954560785FC0}" type="presOf" srcId="{9BA21130-4B34-6E4F-85F4-E9D4058132E0}" destId="{26AE31DE-9408-5548-9D19-F1618F093162}" srcOrd="0" destOrd="0" presId="urn:microsoft.com/office/officeart/2005/8/layout/list1"/>
    <dgm:cxn modelId="{D63F38B8-F2EA-4C80-9C43-A5A5D0DC098C}" type="presOf" srcId="{9BA21130-4B34-6E4F-85F4-E9D4058132E0}" destId="{0C37C17F-747F-8D4C-89BC-08225F94493E}" srcOrd="1" destOrd="0" presId="urn:microsoft.com/office/officeart/2005/8/layout/list1"/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2707294B-44C7-447C-8882-9E8744A8941C}" type="presOf" srcId="{CBC23C31-912D-4B29-B5AE-106E474EC533}" destId="{70BC864E-8C61-4F1E-AFD2-2D0F424250FE}" srcOrd="0" destOrd="0" presId="urn:microsoft.com/office/officeart/2005/8/layout/list1"/>
    <dgm:cxn modelId="{958AEC50-DB41-4D07-85ED-781C8E4BE18A}" type="presOf" srcId="{F48BC274-19F4-E943-AA25-079BBB24F5F7}" destId="{1D082B1D-DA29-7946-A49B-3556CEFA606D}" srcOrd="0" destOrd="0" presId="urn:microsoft.com/office/officeart/2005/8/layout/list1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5ABC37C8-A42A-4906-8234-372DA3F5F09B}" type="presParOf" srcId="{1D082B1D-DA29-7946-A49B-3556CEFA606D}" destId="{F08ADB31-E126-FB4D-94E3-684DA2A61AE8}" srcOrd="0" destOrd="0" presId="urn:microsoft.com/office/officeart/2005/8/layout/list1"/>
    <dgm:cxn modelId="{2E5F5BE5-5D56-4108-8BCC-54012454801B}" type="presParOf" srcId="{F08ADB31-E126-FB4D-94E3-684DA2A61AE8}" destId="{26AE31DE-9408-5548-9D19-F1618F093162}" srcOrd="0" destOrd="0" presId="urn:microsoft.com/office/officeart/2005/8/layout/list1"/>
    <dgm:cxn modelId="{43335033-D76A-459A-BA80-8A5EB87B5FBB}" type="presParOf" srcId="{F08ADB31-E126-FB4D-94E3-684DA2A61AE8}" destId="{0C37C17F-747F-8D4C-89BC-08225F94493E}" srcOrd="1" destOrd="0" presId="urn:microsoft.com/office/officeart/2005/8/layout/list1"/>
    <dgm:cxn modelId="{60BFD053-30A8-4275-9382-C2A91DCA4DBF}" type="presParOf" srcId="{1D082B1D-DA29-7946-A49B-3556CEFA606D}" destId="{725A046C-E093-4047-B5B5-07503944AE14}" srcOrd="1" destOrd="0" presId="urn:microsoft.com/office/officeart/2005/8/layout/list1"/>
    <dgm:cxn modelId="{8C878B0F-6CE4-46D8-9EB7-C82189A4141D}" type="presParOf" srcId="{1D082B1D-DA29-7946-A49B-3556CEFA606D}" destId="{6E466660-8905-3B42-9308-F75529502011}" srcOrd="2" destOrd="0" presId="urn:microsoft.com/office/officeart/2005/8/layout/list1"/>
    <dgm:cxn modelId="{06D82453-4123-4963-B4C7-43950E561433}" type="presParOf" srcId="{1D082B1D-DA29-7946-A49B-3556CEFA606D}" destId="{C3FEFCA7-6A24-CB4B-99FD-247CA9447FCF}" srcOrd="3" destOrd="0" presId="urn:microsoft.com/office/officeart/2005/8/layout/list1"/>
    <dgm:cxn modelId="{BE3368C3-07CB-4858-887D-94DD7D663333}" type="presParOf" srcId="{1D082B1D-DA29-7946-A49B-3556CEFA606D}" destId="{BEC48707-E935-FD40-A31D-261658579474}" srcOrd="4" destOrd="0" presId="urn:microsoft.com/office/officeart/2005/8/layout/list1"/>
    <dgm:cxn modelId="{053A02CE-3914-47A9-BB8D-3E788A15D489}" type="presParOf" srcId="{BEC48707-E935-FD40-A31D-261658579474}" destId="{C8121935-5B27-8148-A086-4D217492238A}" srcOrd="0" destOrd="0" presId="urn:microsoft.com/office/officeart/2005/8/layout/list1"/>
    <dgm:cxn modelId="{27229267-E21E-4839-963B-3A7321BCA5A3}" type="presParOf" srcId="{BEC48707-E935-FD40-A31D-261658579474}" destId="{916C9177-596D-8548-8B5B-264D1B0236A7}" srcOrd="1" destOrd="0" presId="urn:microsoft.com/office/officeart/2005/8/layout/list1"/>
    <dgm:cxn modelId="{6DAFD521-A28A-495F-9B6A-D2E0384B3668}" type="presParOf" srcId="{1D082B1D-DA29-7946-A49B-3556CEFA606D}" destId="{8A4F9431-47E3-7640-9965-E693FB3B3C8D}" srcOrd="5" destOrd="0" presId="urn:microsoft.com/office/officeart/2005/8/layout/list1"/>
    <dgm:cxn modelId="{4195BFBC-FB2B-4C21-AFDE-BACACFF57351}" type="presParOf" srcId="{1D082B1D-DA29-7946-A49B-3556CEFA606D}" destId="{0A1090D9-2CB7-4D4B-8A14-EA718E1E7393}" srcOrd="6" destOrd="0" presId="urn:microsoft.com/office/officeart/2005/8/layout/list1"/>
    <dgm:cxn modelId="{D7D1D17F-5FF9-4A05-8B83-64F80A4680AF}" type="presParOf" srcId="{1D082B1D-DA29-7946-A49B-3556CEFA606D}" destId="{6C3C2324-3890-46DE-8C06-CB37B75204D1}" srcOrd="7" destOrd="0" presId="urn:microsoft.com/office/officeart/2005/8/layout/list1"/>
    <dgm:cxn modelId="{8EAEA8B0-6D7B-4AC3-9D0B-CE3425AB3468}" type="presParOf" srcId="{1D082B1D-DA29-7946-A49B-3556CEFA606D}" destId="{E1E224F5-B7B8-4288-9AFC-0E09A338B3F3}" srcOrd="8" destOrd="0" presId="urn:microsoft.com/office/officeart/2005/8/layout/list1"/>
    <dgm:cxn modelId="{F2A2C0C8-3CE2-49B3-9766-48CDE7645036}" type="presParOf" srcId="{E1E224F5-B7B8-4288-9AFC-0E09A338B3F3}" destId="{70BC864E-8C61-4F1E-AFD2-2D0F424250FE}" srcOrd="0" destOrd="0" presId="urn:microsoft.com/office/officeart/2005/8/layout/list1"/>
    <dgm:cxn modelId="{03AE2114-B0F2-47CE-B5B4-FEBCAAAF0855}" type="presParOf" srcId="{E1E224F5-B7B8-4288-9AFC-0E09A338B3F3}" destId="{5EDF7C3C-2221-4C14-A25E-D402D8AE2E84}" srcOrd="1" destOrd="0" presId="urn:microsoft.com/office/officeart/2005/8/layout/list1"/>
    <dgm:cxn modelId="{A34D8D8A-A9DC-4DF5-B5AB-6BA20585919B}" type="presParOf" srcId="{1D082B1D-DA29-7946-A49B-3556CEFA606D}" destId="{AB193173-AD76-408E-A795-726667038BD7}" srcOrd="9" destOrd="0" presId="urn:microsoft.com/office/officeart/2005/8/layout/list1"/>
    <dgm:cxn modelId="{01DECF6B-DF45-4ED1-B133-1D1A6D215B24}" type="presParOf" srcId="{1D082B1D-DA29-7946-A49B-3556CEFA606D}" destId="{19BC2C88-ED0D-4E4B-A639-5C4A4A91C4A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13. Σχεδιασμός και υλοποίηση έργων: Εκσυγχρονισμός του συστήματος  </a:t>
          </a:r>
          <a:endParaRPr lang="en-GB" sz="1600" b="1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Ενεργειακή αναβάθμιση </a:t>
          </a:r>
          <a:r>
            <a:rPr lang="el-GR" dirty="0" smtClean="0"/>
            <a:t>κτηρίων.</a:t>
          </a:r>
          <a:endParaRPr lang="x-none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 smtClean="0"/>
            <a:t>Εκσυχρονισμός του συστήματος σχεδιασμού και υλοποίησης δημόσιων έργων.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E0E33B4F-2EEB-DD49-B666-A91165B7D848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14. Πράσινη ανάπτυξη: Ενεργειακός μετασχηματισμός &amp; κυκλική οικονομία</a:t>
          </a:r>
          <a:endParaRPr lang="x-none" sz="1600" b="1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CBC23C31-912D-4B29-B5AE-106E474EC533}">
      <dgm:prSet phldrT="[Text]" custT="1"/>
      <dgm:spPr/>
      <dgm:t>
        <a:bodyPr/>
        <a:lstStyle/>
        <a:p>
          <a:pPr>
            <a:buFont typeface="Arial" panose="020B0604020202020204" pitchFamily="34" charset="0"/>
          </a:pPr>
          <a:r>
            <a:rPr lang="el-GR" sz="1600" b="1" dirty="0"/>
            <a:t>15. Μεταφορές:</a:t>
          </a:r>
          <a:r>
            <a:rPr lang="en-US" sz="1600" b="1" dirty="0"/>
            <a:t> </a:t>
          </a:r>
          <a:r>
            <a:rPr lang="el-GR" sz="1600" b="1" dirty="0"/>
            <a:t>Δημιουργία αποτελεσματικών εμπορευματικών διαδρόμων</a:t>
          </a:r>
          <a:endParaRPr lang="en-GB" sz="1500" b="1" dirty="0"/>
        </a:p>
      </dgm:t>
    </dgm:pt>
    <dgm:pt modelId="{F4A9BCC7-99CB-44CA-8984-5578BC0283E7}" type="parTrans" cxnId="{D3047034-0FEC-4DD2-99CE-D443BF21B63C}">
      <dgm:prSet/>
      <dgm:spPr/>
      <dgm:t>
        <a:bodyPr/>
        <a:lstStyle/>
        <a:p>
          <a:endParaRPr lang="en-GB"/>
        </a:p>
      </dgm:t>
    </dgm:pt>
    <dgm:pt modelId="{3E4D5D3F-3D3A-4FFA-A19F-09564D3B3D2B}" type="sibTrans" cxnId="{D3047034-0FEC-4DD2-99CE-D443BF21B63C}">
      <dgm:prSet/>
      <dgm:spPr/>
      <dgm:t>
        <a:bodyPr/>
        <a:lstStyle/>
        <a:p>
          <a:endParaRPr lang="en-GB"/>
        </a:p>
      </dgm:t>
    </dgm:pt>
    <dgm:pt modelId="{208C58A8-6DB8-44BD-A470-22C1B6F8ECB2}">
      <dgm:prSet/>
      <dgm:spPr/>
      <dgm:t>
        <a:bodyPr/>
        <a:lstStyle/>
        <a:p>
          <a:r>
            <a:rPr lang="el-GR" dirty="0"/>
            <a:t>Βελτίωση των σιδηροδρομικών και οδικών προσβάσεων στα </a:t>
          </a:r>
          <a:r>
            <a:rPr lang="el-GR" dirty="0" smtClean="0"/>
            <a:t>σύνορα.</a:t>
          </a:r>
          <a:endParaRPr lang="en-GB" dirty="0"/>
        </a:p>
      </dgm:t>
    </dgm:pt>
    <dgm:pt modelId="{6137F8E5-026E-42D6-8097-F39421B77570}" type="parTrans" cxnId="{BD322D21-7337-4C4D-9C8F-52310F9ADB4B}">
      <dgm:prSet/>
      <dgm:spPr/>
      <dgm:t>
        <a:bodyPr/>
        <a:lstStyle/>
        <a:p>
          <a:endParaRPr lang="en-GB"/>
        </a:p>
      </dgm:t>
    </dgm:pt>
    <dgm:pt modelId="{C6FA2B99-BFA6-48FA-A740-60B76C2F7029}" type="sibTrans" cxnId="{BD322D21-7337-4C4D-9C8F-52310F9ADB4B}">
      <dgm:prSet/>
      <dgm:spPr/>
      <dgm:t>
        <a:bodyPr/>
        <a:lstStyle/>
        <a:p>
          <a:endParaRPr lang="en-GB"/>
        </a:p>
      </dgm:t>
    </dgm:pt>
    <dgm:pt modelId="{7F841D35-ED67-8A4F-9749-29D361453BC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Στροφή σε ανανεώσιμες πηγές </a:t>
          </a:r>
          <a:r>
            <a:rPr lang="el-GR" dirty="0" smtClean="0"/>
            <a:t>ενέργειας.</a:t>
          </a:r>
          <a:endParaRPr lang="x-none" dirty="0"/>
        </a:p>
      </dgm:t>
    </dgm:pt>
    <dgm:pt modelId="{2B7195E0-5948-6744-83AB-05969195A9C4}" type="parTrans" cxnId="{A8D12742-9BE7-F841-A4D5-F8A5F772A451}">
      <dgm:prSet/>
      <dgm:spPr/>
      <dgm:t>
        <a:bodyPr/>
        <a:lstStyle/>
        <a:p>
          <a:endParaRPr lang="en-GB"/>
        </a:p>
      </dgm:t>
    </dgm:pt>
    <dgm:pt modelId="{2C19A2AD-5B71-D946-97B0-BBEEB1B14D42}" type="sibTrans" cxnId="{A8D12742-9BE7-F841-A4D5-F8A5F772A451}">
      <dgm:prSet/>
      <dgm:spPr/>
      <dgm:t>
        <a:bodyPr/>
        <a:lstStyle/>
        <a:p>
          <a:endParaRPr lang="en-GB"/>
        </a:p>
      </dgm:t>
    </dgm:pt>
    <dgm:pt modelId="{E7E44AB4-AA23-B740-B4C4-85E6F63E759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Άμβλυνση του κόστους μετάβασης κατά τη διαδικασία </a:t>
          </a:r>
          <a:r>
            <a:rPr lang="el-GR" dirty="0" smtClean="0"/>
            <a:t>απολιγνιτοποίησης.</a:t>
          </a:r>
          <a:endParaRPr lang="x-none" dirty="0"/>
        </a:p>
      </dgm:t>
    </dgm:pt>
    <dgm:pt modelId="{3B437BE3-E8DB-524B-B8E9-2FCF4F902ED1}" type="parTrans" cxnId="{4C1B5E04-4897-6C4B-B4D8-27584AD754CC}">
      <dgm:prSet/>
      <dgm:spPr/>
      <dgm:t>
        <a:bodyPr/>
        <a:lstStyle/>
        <a:p>
          <a:endParaRPr lang="en-GB"/>
        </a:p>
      </dgm:t>
    </dgm:pt>
    <dgm:pt modelId="{F74A2798-3419-0148-B2F8-865101A5A9B4}" type="sibTrans" cxnId="{4C1B5E04-4897-6C4B-B4D8-27584AD754CC}">
      <dgm:prSet/>
      <dgm:spPr/>
      <dgm:t>
        <a:bodyPr/>
        <a:lstStyle/>
        <a:p>
          <a:endParaRPr lang="en-GB"/>
        </a:p>
      </dgm:t>
    </dgm:pt>
    <dgm:pt modelId="{443F455A-30BE-6C4C-B25B-2EAD6C9DE940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Ανάπτυξη συστημάτων κυκλικής οικονομίας και διαχείρισης </a:t>
          </a:r>
          <a:r>
            <a:rPr lang="el-GR" dirty="0" smtClean="0"/>
            <a:t>απορριμμάτων.</a:t>
          </a:r>
          <a:endParaRPr lang="x-none" dirty="0"/>
        </a:p>
      </dgm:t>
    </dgm:pt>
    <dgm:pt modelId="{80B650AB-2FEE-3945-887C-60410CDB0262}" type="parTrans" cxnId="{517B0523-7CC7-194F-9C12-CED51C9E7B97}">
      <dgm:prSet/>
      <dgm:spPr/>
      <dgm:t>
        <a:bodyPr/>
        <a:lstStyle/>
        <a:p>
          <a:endParaRPr lang="en-GB"/>
        </a:p>
      </dgm:t>
    </dgm:pt>
    <dgm:pt modelId="{007C4063-8F2E-AD45-BEB7-13CEB0669707}" type="sibTrans" cxnId="{517B0523-7CC7-194F-9C12-CED51C9E7B97}">
      <dgm:prSet/>
      <dgm:spPr/>
      <dgm:t>
        <a:bodyPr/>
        <a:lstStyle/>
        <a:p>
          <a:endParaRPr lang="en-GB"/>
        </a:p>
      </dgm:t>
    </dgm:pt>
    <dgm:pt modelId="{3819A252-24BB-074C-82B4-D4E265F523F0}">
      <dgm:prSet/>
      <dgm:spPr/>
      <dgm:t>
        <a:bodyPr/>
        <a:lstStyle/>
        <a:p>
          <a:r>
            <a:rPr lang="el-GR" dirty="0"/>
            <a:t>Αναβάθμιση των εξαγωγικών λιμανιών και της διασυνδεσιμότητάς τους με τις λοιπές υποδομές </a:t>
          </a:r>
          <a:r>
            <a:rPr lang="el-GR" dirty="0" smtClean="0"/>
            <a:t>μεταφορών.</a:t>
          </a:r>
          <a:endParaRPr lang="en-GB" dirty="0"/>
        </a:p>
      </dgm:t>
    </dgm:pt>
    <dgm:pt modelId="{FDD648A9-408A-B940-9FB0-D49572B0F23A}" type="parTrans" cxnId="{BD7552C7-2DA4-9948-BA82-B5BE22642C96}">
      <dgm:prSet/>
      <dgm:spPr/>
      <dgm:t>
        <a:bodyPr/>
        <a:lstStyle/>
        <a:p>
          <a:endParaRPr lang="en-GB"/>
        </a:p>
      </dgm:t>
    </dgm:pt>
    <dgm:pt modelId="{834E74D6-9E3E-A341-AE4E-4EB38A24A0A2}" type="sibTrans" cxnId="{BD7552C7-2DA4-9948-BA82-B5BE22642C96}">
      <dgm:prSet/>
      <dgm:spPr/>
      <dgm:t>
        <a:bodyPr/>
        <a:lstStyle/>
        <a:p>
          <a:endParaRPr lang="en-GB"/>
        </a:p>
      </dgm:t>
    </dgm:pt>
    <dgm:pt modelId="{51D34098-0678-F34A-AA5C-FA1CBC75A96D}">
      <dgm:prSet/>
      <dgm:spPr/>
      <dgm:t>
        <a:bodyPr/>
        <a:lstStyle/>
        <a:p>
          <a:r>
            <a:rPr lang="el-GR" dirty="0"/>
            <a:t>Αναβάθμιση του κεντρικού σιδηροδρομικού </a:t>
          </a:r>
          <a:r>
            <a:rPr lang="el-GR" dirty="0" smtClean="0"/>
            <a:t>δικτύου.</a:t>
          </a:r>
          <a:endParaRPr lang="en-GB" dirty="0"/>
        </a:p>
      </dgm:t>
    </dgm:pt>
    <dgm:pt modelId="{E6D8BC36-DF65-B848-AC68-1E44D6BFD697}" type="parTrans" cxnId="{DFDDB676-91BD-C145-9F35-DF43DD2B63EA}">
      <dgm:prSet/>
      <dgm:spPr/>
      <dgm:t>
        <a:bodyPr/>
        <a:lstStyle/>
        <a:p>
          <a:endParaRPr lang="en-GB"/>
        </a:p>
      </dgm:t>
    </dgm:pt>
    <dgm:pt modelId="{1E5F1A11-0583-D040-8F80-219A6E27E073}" type="sibTrans" cxnId="{DFDDB676-91BD-C145-9F35-DF43DD2B63EA}">
      <dgm:prSet/>
      <dgm:spPr/>
      <dgm:t>
        <a:bodyPr/>
        <a:lstStyle/>
        <a:p>
          <a:endParaRPr lang="en-GB"/>
        </a:p>
      </dgm:t>
    </dgm:pt>
    <dgm:pt modelId="{B3AF1DDF-4DD1-404F-9A21-08161F0E77D1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 smtClean="0"/>
            <a:t>Ενίσχυση </a:t>
          </a:r>
          <a:r>
            <a:rPr lang="el-GR" dirty="0"/>
            <a:t>των ψηφιακών υποδομών με επιτάχυνση βασικών επενδύσεων και διασύνδεσης δημόσιου και ιδιωτικού </a:t>
          </a:r>
          <a:r>
            <a:rPr lang="el-GR" dirty="0" smtClean="0"/>
            <a:t>τομέα.</a:t>
          </a:r>
          <a:endParaRPr lang="en-GB" dirty="0"/>
        </a:p>
      </dgm:t>
    </dgm:pt>
    <dgm:pt modelId="{A8B1C2F8-FC9B-4C84-9DDC-13C4F7191A16}" type="parTrans" cxnId="{023E77BB-9447-49DB-A8E1-A691BB6A7C6C}">
      <dgm:prSet/>
      <dgm:spPr/>
    </dgm:pt>
    <dgm:pt modelId="{47434CB8-028E-438E-9549-C9F5A54DB419}" type="sibTrans" cxnId="{023E77BB-9447-49DB-A8E1-A691BB6A7C6C}">
      <dgm:prSet/>
      <dgm:spPr/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C2324-3890-46DE-8C06-CB37B75204D1}" type="pres">
      <dgm:prSet presAssocID="{1C1C7AC8-2525-054E-AE2D-902143A0E8EA}" presName="spaceBetweenRectangles" presStyleCnt="0"/>
      <dgm:spPr/>
    </dgm:pt>
    <dgm:pt modelId="{E1E224F5-B7B8-4288-9AFC-0E09A338B3F3}" type="pres">
      <dgm:prSet presAssocID="{CBC23C31-912D-4B29-B5AE-106E474EC533}" presName="parentLin" presStyleCnt="0"/>
      <dgm:spPr/>
    </dgm:pt>
    <dgm:pt modelId="{70BC864E-8C61-4F1E-AFD2-2D0F424250FE}" type="pres">
      <dgm:prSet presAssocID="{CBC23C31-912D-4B29-B5AE-106E474EC53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EDF7C3C-2221-4C14-A25E-D402D8AE2E84}" type="pres">
      <dgm:prSet presAssocID="{CBC23C31-912D-4B29-B5AE-106E474EC53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93173-AD76-408E-A795-726667038BD7}" type="pres">
      <dgm:prSet presAssocID="{CBC23C31-912D-4B29-B5AE-106E474EC533}" presName="negativeSpace" presStyleCnt="0"/>
      <dgm:spPr/>
    </dgm:pt>
    <dgm:pt modelId="{19BC2C88-ED0D-4E4B-A639-5C4A4A91C4AE}" type="pres">
      <dgm:prSet presAssocID="{CBC23C31-912D-4B29-B5AE-106E474EC53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561900-9A79-1E4B-BC2D-56C6AC043FF2}" type="presOf" srcId="{3819A252-24BB-074C-82B4-D4E265F523F0}" destId="{19BC2C88-ED0D-4E4B-A639-5C4A4A91C4AE}" srcOrd="0" destOrd="1" presId="urn:microsoft.com/office/officeart/2005/8/layout/list1"/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F049B5E5-2107-4D37-8D47-2F515B539E2A}" type="presOf" srcId="{E0E33B4F-2EEB-DD49-B666-A91165B7D848}" destId="{916C9177-596D-8548-8B5B-264D1B0236A7}" srcOrd="1" destOrd="0" presId="urn:microsoft.com/office/officeart/2005/8/layout/list1"/>
    <dgm:cxn modelId="{5A687ACE-9F5A-4DC0-BBDB-C6F2655CA559}" type="presOf" srcId="{F48BC274-19F4-E943-AA25-079BBB24F5F7}" destId="{1D082B1D-DA29-7946-A49B-3556CEFA606D}" srcOrd="0" destOrd="0" presId="urn:microsoft.com/office/officeart/2005/8/layout/list1"/>
    <dgm:cxn modelId="{4C1B5E04-4897-6C4B-B4D8-27584AD754CC}" srcId="{E0E33B4F-2EEB-DD49-B666-A91165B7D848}" destId="{E7E44AB4-AA23-B740-B4C4-85E6F63E7599}" srcOrd="2" destOrd="0" parTransId="{3B437BE3-E8DB-524B-B8E9-2FCF4F902ED1}" sibTransId="{F74A2798-3419-0148-B2F8-865101A5A9B4}"/>
    <dgm:cxn modelId="{6E7A2906-8527-41C2-A766-6DE6F2EDC34E}" type="presOf" srcId="{B3AF1DDF-4DD1-404F-9A21-08161F0E77D1}" destId="{6E466660-8905-3B42-9308-F75529502011}" srcOrd="0" destOrd="1" presId="urn:microsoft.com/office/officeart/2005/8/layout/list1"/>
    <dgm:cxn modelId="{D3047034-0FEC-4DD2-99CE-D443BF21B63C}" srcId="{F48BC274-19F4-E943-AA25-079BBB24F5F7}" destId="{CBC23C31-912D-4B29-B5AE-106E474EC533}" srcOrd="2" destOrd="0" parTransId="{F4A9BCC7-99CB-44CA-8984-5578BC0283E7}" sibTransId="{3E4D5D3F-3D3A-4FFA-A19F-09564D3B3D2B}"/>
    <dgm:cxn modelId="{C3C7D752-D559-3B42-9B06-0068DE9B7677}" type="presOf" srcId="{443F455A-30BE-6C4C-B25B-2EAD6C9DE940}" destId="{0A1090D9-2CB7-4D4B-8A14-EA718E1E7393}" srcOrd="0" destOrd="3" presId="urn:microsoft.com/office/officeart/2005/8/layout/list1"/>
    <dgm:cxn modelId="{21F54778-0BB7-4020-BE66-61ECB57E9E40}" type="presOf" srcId="{CBC23C31-912D-4B29-B5AE-106E474EC533}" destId="{70BC864E-8C61-4F1E-AFD2-2D0F424250FE}" srcOrd="0" destOrd="0" presId="urn:microsoft.com/office/officeart/2005/8/layout/list1"/>
    <dgm:cxn modelId="{BD322D21-7337-4C4D-9C8F-52310F9ADB4B}" srcId="{CBC23C31-912D-4B29-B5AE-106E474EC533}" destId="{208C58A8-6DB8-44BD-A470-22C1B6F8ECB2}" srcOrd="0" destOrd="0" parTransId="{6137F8E5-026E-42D6-8097-F39421B77570}" sibTransId="{C6FA2B99-BFA6-48FA-A740-60B76C2F7029}"/>
    <dgm:cxn modelId="{16B5D7EA-08D5-4CE6-8B57-BE34878744E3}" type="presOf" srcId="{9BA21130-4B34-6E4F-85F4-E9D4058132E0}" destId="{0C37C17F-747F-8D4C-89BC-08225F94493E}" srcOrd="1" destOrd="0" presId="urn:microsoft.com/office/officeart/2005/8/layout/list1"/>
    <dgm:cxn modelId="{023E77BB-9447-49DB-A8E1-A691BB6A7C6C}" srcId="{9BA21130-4B34-6E4F-85F4-E9D4058132E0}" destId="{B3AF1DDF-4DD1-404F-9A21-08161F0E77D1}" srcOrd="1" destOrd="0" parTransId="{A8B1C2F8-FC9B-4C84-9DDC-13C4F7191A16}" sibTransId="{47434CB8-028E-438E-9549-C9F5A54DB419}"/>
    <dgm:cxn modelId="{44BBEDEE-8565-49F6-83A0-BB55BAE2DE57}" type="presOf" srcId="{CBC23C31-912D-4B29-B5AE-106E474EC533}" destId="{5EDF7C3C-2221-4C14-A25E-D402D8AE2E84}" srcOrd="1" destOrd="0" presId="urn:microsoft.com/office/officeart/2005/8/layout/list1"/>
    <dgm:cxn modelId="{DA98A338-3403-48E5-9236-031F9C61DCD2}" type="presOf" srcId="{E7B07F01-1E6B-C244-8F1A-5ABC05330DEC}" destId="{6E466660-8905-3B42-9308-F75529502011}" srcOrd="0" destOrd="0" presId="urn:microsoft.com/office/officeart/2005/8/layout/list1"/>
    <dgm:cxn modelId="{DFDDB676-91BD-C145-9F35-DF43DD2B63EA}" srcId="{CBC23C31-912D-4B29-B5AE-106E474EC533}" destId="{51D34098-0678-F34A-AA5C-FA1CBC75A96D}" srcOrd="2" destOrd="0" parTransId="{E6D8BC36-DF65-B848-AC68-1E44D6BFD697}" sibTransId="{1E5F1A11-0583-D040-8F80-219A6E27E073}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4E5F0EA1-D085-4CB9-A4B1-F3F62F76BF69}" type="presOf" srcId="{9BA21130-4B34-6E4F-85F4-E9D4058132E0}" destId="{26AE31DE-9408-5548-9D19-F1618F093162}" srcOrd="0" destOrd="0" presId="urn:microsoft.com/office/officeart/2005/8/layout/list1"/>
    <dgm:cxn modelId="{B0BB4B0E-5056-444D-AF65-97A3712EFA64}" type="presOf" srcId="{E0E33B4F-2EEB-DD49-B666-A91165B7D848}" destId="{C8121935-5B27-8148-A086-4D217492238A}" srcOrd="0" destOrd="0" presId="urn:microsoft.com/office/officeart/2005/8/layout/list1"/>
    <dgm:cxn modelId="{BD7552C7-2DA4-9948-BA82-B5BE22642C96}" srcId="{CBC23C31-912D-4B29-B5AE-106E474EC533}" destId="{3819A252-24BB-074C-82B4-D4E265F523F0}" srcOrd="1" destOrd="0" parTransId="{FDD648A9-408A-B940-9FB0-D49572B0F23A}" sibTransId="{834E74D6-9E3E-A341-AE4E-4EB38A24A0A2}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A0296004-44E9-C247-B1C4-D27944977569}" type="presOf" srcId="{7F841D35-ED67-8A4F-9749-29D361453BC4}" destId="{0A1090D9-2CB7-4D4B-8A14-EA718E1E7393}" srcOrd="0" destOrd="1" presId="urn:microsoft.com/office/officeart/2005/8/layout/list1"/>
    <dgm:cxn modelId="{10486721-5EA1-486C-8197-B49F899D5FE1}" type="presOf" srcId="{83D4445F-ED89-3844-9498-E9D82D24FA56}" destId="{0A1090D9-2CB7-4D4B-8A14-EA718E1E7393}" srcOrd="0" destOrd="0" presId="urn:microsoft.com/office/officeart/2005/8/layout/list1"/>
    <dgm:cxn modelId="{1B8CB029-A177-E448-A5A2-BF28C9FA123F}" type="presOf" srcId="{51D34098-0678-F34A-AA5C-FA1CBC75A96D}" destId="{19BC2C88-ED0D-4E4B-A639-5C4A4A91C4AE}" srcOrd="0" destOrd="2" presId="urn:microsoft.com/office/officeart/2005/8/layout/list1"/>
    <dgm:cxn modelId="{A8D12742-9BE7-F841-A4D5-F8A5F772A451}" srcId="{E0E33B4F-2EEB-DD49-B666-A91165B7D848}" destId="{7F841D35-ED67-8A4F-9749-29D361453BC4}" srcOrd="1" destOrd="0" parTransId="{2B7195E0-5948-6744-83AB-05969195A9C4}" sibTransId="{2C19A2AD-5B71-D946-97B0-BBEEB1B14D42}"/>
    <dgm:cxn modelId="{82C90AA7-6F14-F049-AFE5-F7E2D15717E6}" type="presOf" srcId="{E7E44AB4-AA23-B740-B4C4-85E6F63E7599}" destId="{0A1090D9-2CB7-4D4B-8A14-EA718E1E7393}" srcOrd="0" destOrd="2" presId="urn:microsoft.com/office/officeart/2005/8/layout/list1"/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517B0523-7CC7-194F-9C12-CED51C9E7B97}" srcId="{E0E33B4F-2EEB-DD49-B666-A91165B7D848}" destId="{443F455A-30BE-6C4C-B25B-2EAD6C9DE940}" srcOrd="3" destOrd="0" parTransId="{80B650AB-2FEE-3945-887C-60410CDB0262}" sibTransId="{007C4063-8F2E-AD45-BEB7-13CEB0669707}"/>
    <dgm:cxn modelId="{4694B97A-A18F-4ABE-AB70-E248DDC90DED}" type="presOf" srcId="{208C58A8-6DB8-44BD-A470-22C1B6F8ECB2}" destId="{19BC2C88-ED0D-4E4B-A639-5C4A4A91C4AE}" srcOrd="0" destOrd="0" presId="urn:microsoft.com/office/officeart/2005/8/layout/list1"/>
    <dgm:cxn modelId="{31912AD9-D229-4B58-8671-DB03E2D84C9A}" type="presParOf" srcId="{1D082B1D-DA29-7946-A49B-3556CEFA606D}" destId="{F08ADB31-E126-FB4D-94E3-684DA2A61AE8}" srcOrd="0" destOrd="0" presId="urn:microsoft.com/office/officeart/2005/8/layout/list1"/>
    <dgm:cxn modelId="{FFB59697-FE01-44B5-AECF-DA1A219E0299}" type="presParOf" srcId="{F08ADB31-E126-FB4D-94E3-684DA2A61AE8}" destId="{26AE31DE-9408-5548-9D19-F1618F093162}" srcOrd="0" destOrd="0" presId="urn:microsoft.com/office/officeart/2005/8/layout/list1"/>
    <dgm:cxn modelId="{D3B3DB60-EFBA-4043-BC44-406797ABAE18}" type="presParOf" srcId="{F08ADB31-E126-FB4D-94E3-684DA2A61AE8}" destId="{0C37C17F-747F-8D4C-89BC-08225F94493E}" srcOrd="1" destOrd="0" presId="urn:microsoft.com/office/officeart/2005/8/layout/list1"/>
    <dgm:cxn modelId="{B5F847B5-869D-45DF-AD90-23B49FD172F8}" type="presParOf" srcId="{1D082B1D-DA29-7946-A49B-3556CEFA606D}" destId="{725A046C-E093-4047-B5B5-07503944AE14}" srcOrd="1" destOrd="0" presId="urn:microsoft.com/office/officeart/2005/8/layout/list1"/>
    <dgm:cxn modelId="{C188450F-457A-40C6-B11E-49F409E43408}" type="presParOf" srcId="{1D082B1D-DA29-7946-A49B-3556CEFA606D}" destId="{6E466660-8905-3B42-9308-F75529502011}" srcOrd="2" destOrd="0" presId="urn:microsoft.com/office/officeart/2005/8/layout/list1"/>
    <dgm:cxn modelId="{117D0BAE-425D-4350-87FF-6C4EB4DF6E2B}" type="presParOf" srcId="{1D082B1D-DA29-7946-A49B-3556CEFA606D}" destId="{C3FEFCA7-6A24-CB4B-99FD-247CA9447FCF}" srcOrd="3" destOrd="0" presId="urn:microsoft.com/office/officeart/2005/8/layout/list1"/>
    <dgm:cxn modelId="{87F1D39F-DBD7-45F6-B727-086BAF78B3E6}" type="presParOf" srcId="{1D082B1D-DA29-7946-A49B-3556CEFA606D}" destId="{BEC48707-E935-FD40-A31D-261658579474}" srcOrd="4" destOrd="0" presId="urn:microsoft.com/office/officeart/2005/8/layout/list1"/>
    <dgm:cxn modelId="{2AC09FC1-411C-4435-9F28-795300D6B254}" type="presParOf" srcId="{BEC48707-E935-FD40-A31D-261658579474}" destId="{C8121935-5B27-8148-A086-4D217492238A}" srcOrd="0" destOrd="0" presId="urn:microsoft.com/office/officeart/2005/8/layout/list1"/>
    <dgm:cxn modelId="{C01801BD-7DDE-47D5-BF96-60DFF50ECD66}" type="presParOf" srcId="{BEC48707-E935-FD40-A31D-261658579474}" destId="{916C9177-596D-8548-8B5B-264D1B0236A7}" srcOrd="1" destOrd="0" presId="urn:microsoft.com/office/officeart/2005/8/layout/list1"/>
    <dgm:cxn modelId="{7CC05778-DCBC-40EE-B4B6-767251842A90}" type="presParOf" srcId="{1D082B1D-DA29-7946-A49B-3556CEFA606D}" destId="{8A4F9431-47E3-7640-9965-E693FB3B3C8D}" srcOrd="5" destOrd="0" presId="urn:microsoft.com/office/officeart/2005/8/layout/list1"/>
    <dgm:cxn modelId="{8D31B233-A5CB-4278-91AB-C926DB8D2362}" type="presParOf" srcId="{1D082B1D-DA29-7946-A49B-3556CEFA606D}" destId="{0A1090D9-2CB7-4D4B-8A14-EA718E1E7393}" srcOrd="6" destOrd="0" presId="urn:microsoft.com/office/officeart/2005/8/layout/list1"/>
    <dgm:cxn modelId="{46535A05-586B-4D5B-8262-C3AB7CC22590}" type="presParOf" srcId="{1D082B1D-DA29-7946-A49B-3556CEFA606D}" destId="{6C3C2324-3890-46DE-8C06-CB37B75204D1}" srcOrd="7" destOrd="0" presId="urn:microsoft.com/office/officeart/2005/8/layout/list1"/>
    <dgm:cxn modelId="{EB7715DC-48DA-4161-80F2-CA05A78E61BB}" type="presParOf" srcId="{1D082B1D-DA29-7946-A49B-3556CEFA606D}" destId="{E1E224F5-B7B8-4288-9AFC-0E09A338B3F3}" srcOrd="8" destOrd="0" presId="urn:microsoft.com/office/officeart/2005/8/layout/list1"/>
    <dgm:cxn modelId="{16F07C94-7064-4F9C-AE3A-274A0BEA9FCD}" type="presParOf" srcId="{E1E224F5-B7B8-4288-9AFC-0E09A338B3F3}" destId="{70BC864E-8C61-4F1E-AFD2-2D0F424250FE}" srcOrd="0" destOrd="0" presId="urn:microsoft.com/office/officeart/2005/8/layout/list1"/>
    <dgm:cxn modelId="{0B9435F2-7300-4F13-88C7-FBF00E746C83}" type="presParOf" srcId="{E1E224F5-B7B8-4288-9AFC-0E09A338B3F3}" destId="{5EDF7C3C-2221-4C14-A25E-D402D8AE2E84}" srcOrd="1" destOrd="0" presId="urn:microsoft.com/office/officeart/2005/8/layout/list1"/>
    <dgm:cxn modelId="{E4C7A694-63AF-4360-89EE-5B848EFB805D}" type="presParOf" srcId="{1D082B1D-DA29-7946-A49B-3556CEFA606D}" destId="{AB193173-AD76-408E-A795-726667038BD7}" srcOrd="9" destOrd="0" presId="urn:microsoft.com/office/officeart/2005/8/layout/list1"/>
    <dgm:cxn modelId="{2734430A-0A01-42CD-ADEA-CD550245894E}" type="presParOf" srcId="{1D082B1D-DA29-7946-A49B-3556CEFA606D}" destId="{19BC2C88-ED0D-4E4B-A639-5C4A4A91C4A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16. Μεταποίηση: Μείωση του κόστους παραγωγής</a:t>
          </a:r>
          <a:endParaRPr lang="en-GB" sz="1600" b="1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 smtClean="0"/>
            <a:t>Προγράμματα ενίσχυσης </a:t>
          </a:r>
          <a:r>
            <a:rPr lang="el-GR" dirty="0"/>
            <a:t>των βασικών υποδομών και της ψηφιοποίησης υπηρεσιών, </a:t>
          </a:r>
          <a:endParaRPr lang="x-none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Επιταχυνόμενες φορολογικές αποσβέσεις για επενδύσεις σε </a:t>
          </a:r>
          <a:r>
            <a:rPr lang="el-GR" dirty="0" smtClean="0"/>
            <a:t>εξοπλισμό.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E0E33B4F-2EEB-DD49-B666-A91165B7D848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17</a:t>
          </a:r>
          <a:r>
            <a:rPr lang="en-US" sz="1600" b="1" dirty="0"/>
            <a:t>. </a:t>
          </a:r>
          <a:r>
            <a:rPr lang="el-GR" sz="1600" b="1" dirty="0"/>
            <a:t>Τουρισμός: </a:t>
          </a:r>
          <a:r>
            <a:rPr lang="el-GR" sz="1600" b="1" dirty="0" smtClean="0"/>
            <a:t>Βελτίωση </a:t>
          </a:r>
          <a:r>
            <a:rPr lang="el-GR" sz="1600" b="1" dirty="0"/>
            <a:t>της ποιότητας των υπηρεσιών </a:t>
          </a:r>
          <a:endParaRPr lang="x-none" sz="1600" b="1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CBC23C31-912D-4B29-B5AE-106E474EC533}">
      <dgm:prSet phldrT="[Text]" custT="1"/>
      <dgm:spPr/>
      <dgm:t>
        <a:bodyPr/>
        <a:lstStyle/>
        <a:p>
          <a:pPr>
            <a:buFont typeface="Arial" panose="020B0604020202020204" pitchFamily="34" charset="0"/>
          </a:pPr>
          <a:r>
            <a:rPr lang="el-GR" sz="1600" b="1" dirty="0"/>
            <a:t>18. Αγροδιατροφή:</a:t>
          </a:r>
          <a:r>
            <a:rPr lang="en-US" sz="1600" b="1" dirty="0"/>
            <a:t> </a:t>
          </a:r>
          <a:r>
            <a:rPr lang="el-GR" sz="1600" b="1" dirty="0"/>
            <a:t>Μεγέθυνση και εκσυγχρονισμός</a:t>
          </a:r>
          <a:endParaRPr lang="en-GB" sz="1600" b="1" dirty="0"/>
        </a:p>
      </dgm:t>
    </dgm:pt>
    <dgm:pt modelId="{F4A9BCC7-99CB-44CA-8984-5578BC0283E7}" type="parTrans" cxnId="{D3047034-0FEC-4DD2-99CE-D443BF21B63C}">
      <dgm:prSet/>
      <dgm:spPr/>
      <dgm:t>
        <a:bodyPr/>
        <a:lstStyle/>
        <a:p>
          <a:endParaRPr lang="en-GB"/>
        </a:p>
      </dgm:t>
    </dgm:pt>
    <dgm:pt modelId="{3E4D5D3F-3D3A-4FFA-A19F-09564D3B3D2B}" type="sibTrans" cxnId="{D3047034-0FEC-4DD2-99CE-D443BF21B63C}">
      <dgm:prSet/>
      <dgm:spPr/>
      <dgm:t>
        <a:bodyPr/>
        <a:lstStyle/>
        <a:p>
          <a:endParaRPr lang="en-GB"/>
        </a:p>
      </dgm:t>
    </dgm:pt>
    <dgm:pt modelId="{208C58A8-6DB8-44BD-A470-22C1B6F8ECB2}">
      <dgm:prSet/>
      <dgm:spPr/>
      <dgm:t>
        <a:bodyPr/>
        <a:lstStyle/>
        <a:p>
          <a:r>
            <a:rPr lang="el-GR" dirty="0" smtClean="0"/>
            <a:t>Μεγέθυνση και εκσυχρονισμός των εκμεταλλεύσεων.</a:t>
          </a:r>
          <a:endParaRPr lang="en-GB" dirty="0"/>
        </a:p>
      </dgm:t>
    </dgm:pt>
    <dgm:pt modelId="{6137F8E5-026E-42D6-8097-F39421B77570}" type="parTrans" cxnId="{BD322D21-7337-4C4D-9C8F-52310F9ADB4B}">
      <dgm:prSet/>
      <dgm:spPr/>
      <dgm:t>
        <a:bodyPr/>
        <a:lstStyle/>
        <a:p>
          <a:endParaRPr lang="en-GB"/>
        </a:p>
      </dgm:t>
    </dgm:pt>
    <dgm:pt modelId="{C6FA2B99-BFA6-48FA-A740-60B76C2F7029}" type="sibTrans" cxnId="{BD322D21-7337-4C4D-9C8F-52310F9ADB4B}">
      <dgm:prSet/>
      <dgm:spPr/>
      <dgm:t>
        <a:bodyPr/>
        <a:lstStyle/>
        <a:p>
          <a:endParaRPr lang="en-GB"/>
        </a:p>
      </dgm:t>
    </dgm:pt>
    <dgm:pt modelId="{F098243B-63B2-B34C-905F-38A3092106F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Μεγαλύτερη ευελιξία αναφορικά με </a:t>
          </a:r>
          <a:r>
            <a:rPr lang="el-GR" dirty="0" smtClean="0"/>
            <a:t>το </a:t>
          </a:r>
          <a:r>
            <a:rPr lang="el-GR" dirty="0"/>
            <a:t>χρόνο </a:t>
          </a:r>
          <a:r>
            <a:rPr lang="el-GR" dirty="0" smtClean="0"/>
            <a:t>εργασίας.</a:t>
          </a:r>
          <a:endParaRPr lang="en-GB" dirty="0"/>
        </a:p>
      </dgm:t>
    </dgm:pt>
    <dgm:pt modelId="{03C43F53-CAA4-2543-A036-2CBBD32D42FD}" type="parTrans" cxnId="{0D99B2FA-485F-9F44-B917-D41D5776217D}">
      <dgm:prSet/>
      <dgm:spPr/>
      <dgm:t>
        <a:bodyPr/>
        <a:lstStyle/>
        <a:p>
          <a:endParaRPr lang="en-GB"/>
        </a:p>
      </dgm:t>
    </dgm:pt>
    <dgm:pt modelId="{2750DBDA-3967-7943-BE9B-048E0430D1AB}" type="sibTrans" cxnId="{0D99B2FA-485F-9F44-B917-D41D5776217D}">
      <dgm:prSet/>
      <dgm:spPr/>
      <dgm:t>
        <a:bodyPr/>
        <a:lstStyle/>
        <a:p>
          <a:endParaRPr lang="en-GB"/>
        </a:p>
      </dgm:t>
    </dgm:pt>
    <dgm:pt modelId="{682931D0-C8FF-5545-A259-A02BC937711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Μείωση του κόστους </a:t>
          </a:r>
          <a:r>
            <a:rPr lang="el-GR" dirty="0" smtClean="0"/>
            <a:t>ενέργειας.</a:t>
          </a:r>
          <a:endParaRPr lang="en-GB" dirty="0"/>
        </a:p>
      </dgm:t>
    </dgm:pt>
    <dgm:pt modelId="{89192749-FED1-6F47-B56C-E6D714DC237C}" type="parTrans" cxnId="{072FEBF0-839D-5D43-98AD-02214C73BE3D}">
      <dgm:prSet/>
      <dgm:spPr/>
      <dgm:t>
        <a:bodyPr/>
        <a:lstStyle/>
        <a:p>
          <a:endParaRPr lang="en-GB"/>
        </a:p>
      </dgm:t>
    </dgm:pt>
    <dgm:pt modelId="{DEF4571E-8C70-5645-8DF0-9FF979E208EF}" type="sibTrans" cxnId="{072FEBF0-839D-5D43-98AD-02214C73BE3D}">
      <dgm:prSet/>
      <dgm:spPr/>
      <dgm:t>
        <a:bodyPr/>
        <a:lstStyle/>
        <a:p>
          <a:endParaRPr lang="en-GB"/>
        </a:p>
      </dgm:t>
    </dgm:pt>
    <dgm:pt modelId="{81D94118-219C-2E47-A22F-9AB1102110C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Συστηματική καταγραφή και απάλειψη εμποδίων σε κλάδους με υψηλότερο δυναμικό για </a:t>
          </a:r>
          <a:r>
            <a:rPr lang="el-GR" dirty="0" smtClean="0"/>
            <a:t>εξαγωγές.</a:t>
          </a:r>
          <a:endParaRPr lang="en-GB" dirty="0"/>
        </a:p>
      </dgm:t>
    </dgm:pt>
    <dgm:pt modelId="{4F827196-3A91-3F41-8D9D-7EF8AF38274E}" type="parTrans" cxnId="{38A4BD02-A27A-F94B-B44E-60D59DB64CF2}">
      <dgm:prSet/>
      <dgm:spPr/>
      <dgm:t>
        <a:bodyPr/>
        <a:lstStyle/>
        <a:p>
          <a:endParaRPr lang="en-GB"/>
        </a:p>
      </dgm:t>
    </dgm:pt>
    <dgm:pt modelId="{5C4740CE-0830-4744-823E-1A9658A1858D}" type="sibTrans" cxnId="{38A4BD02-A27A-F94B-B44E-60D59DB64CF2}">
      <dgm:prSet/>
      <dgm:spPr/>
      <dgm:t>
        <a:bodyPr/>
        <a:lstStyle/>
        <a:p>
          <a:endParaRPr lang="en-GB"/>
        </a:p>
      </dgm:t>
    </dgm:pt>
    <dgm:pt modelId="{5BB89345-2019-1344-AEE8-EC44B9DE1B9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Έμφαση στην προστασία και ανάδειξη του φυσικού και πολιτιστικού </a:t>
          </a:r>
          <a:r>
            <a:rPr lang="el-GR" dirty="0" smtClean="0"/>
            <a:t>περιβάλλοντος.</a:t>
          </a:r>
          <a:endParaRPr lang="x-none" dirty="0"/>
        </a:p>
      </dgm:t>
    </dgm:pt>
    <dgm:pt modelId="{061747AA-84F4-F94E-BEA3-239BC7B60100}" type="parTrans" cxnId="{1DC8093B-8C0D-4447-8A0E-85672BEEBC5A}">
      <dgm:prSet/>
      <dgm:spPr/>
      <dgm:t>
        <a:bodyPr/>
        <a:lstStyle/>
        <a:p>
          <a:endParaRPr lang="en-GB"/>
        </a:p>
      </dgm:t>
    </dgm:pt>
    <dgm:pt modelId="{3103FC0E-CEF8-7446-97D6-B9F79098D868}" type="sibTrans" cxnId="{1DC8093B-8C0D-4447-8A0E-85672BEEBC5A}">
      <dgm:prSet/>
      <dgm:spPr/>
      <dgm:t>
        <a:bodyPr/>
        <a:lstStyle/>
        <a:p>
          <a:endParaRPr lang="en-GB"/>
        </a:p>
      </dgm:t>
    </dgm:pt>
    <dgm:pt modelId="{F1BFC30A-4651-E14C-87A0-2F1C1DDFD0E1}">
      <dgm:prSet/>
      <dgm:spPr/>
      <dgm:t>
        <a:bodyPr/>
        <a:lstStyle/>
        <a:p>
          <a:r>
            <a:rPr lang="el-GR" dirty="0"/>
            <a:t>Ενίσχυση της συμβολής της τεχνολογίας και της </a:t>
          </a:r>
          <a:r>
            <a:rPr lang="el-GR" dirty="0" smtClean="0"/>
            <a:t>έρευνας, για υψηλότερη προστιθέμενη αξία προϊόντων.</a:t>
          </a:r>
          <a:endParaRPr lang="en-GB" dirty="0"/>
        </a:p>
      </dgm:t>
    </dgm:pt>
    <dgm:pt modelId="{58D5361D-BC2F-E84D-BE70-26E4EA054083}" type="parTrans" cxnId="{B869F66C-4CE7-5943-9146-A502A3B55A6B}">
      <dgm:prSet/>
      <dgm:spPr/>
      <dgm:t>
        <a:bodyPr/>
        <a:lstStyle/>
        <a:p>
          <a:endParaRPr lang="en-GB"/>
        </a:p>
      </dgm:t>
    </dgm:pt>
    <dgm:pt modelId="{B35C667C-2030-C046-9402-885C0115855E}" type="sibTrans" cxnId="{B869F66C-4CE7-5943-9146-A502A3B55A6B}">
      <dgm:prSet/>
      <dgm:spPr/>
      <dgm:t>
        <a:bodyPr/>
        <a:lstStyle/>
        <a:p>
          <a:endParaRPr lang="en-GB"/>
        </a:p>
      </dgm:t>
    </dgm:pt>
    <dgm:pt modelId="{5F4B4701-1708-4D86-8B5C-0F995788B57B}">
      <dgm:prSet/>
      <dgm:spPr/>
      <dgm:t>
        <a:bodyPr/>
        <a:lstStyle/>
        <a:p>
          <a:r>
            <a:rPr lang="el-GR" dirty="0" smtClean="0"/>
            <a:t>Κατάρτιση </a:t>
          </a:r>
          <a:r>
            <a:rPr lang="el-GR" dirty="0"/>
            <a:t>του ανθρώπινου </a:t>
          </a:r>
          <a:r>
            <a:rPr lang="el-GR" dirty="0" smtClean="0"/>
            <a:t>δυναμικού.</a:t>
          </a:r>
          <a:endParaRPr lang="en-GB" dirty="0"/>
        </a:p>
      </dgm:t>
    </dgm:pt>
    <dgm:pt modelId="{311930E8-DD6C-421B-92F9-A15E906EEC61}" type="parTrans" cxnId="{710B9DF5-9A88-4E76-B3E6-C53D11560A6B}">
      <dgm:prSet/>
      <dgm:spPr/>
    </dgm:pt>
    <dgm:pt modelId="{6B146FA9-ACDD-4841-90BF-3783B48E0999}" type="sibTrans" cxnId="{710B9DF5-9A88-4E76-B3E6-C53D11560A6B}">
      <dgm:prSet/>
      <dgm:spPr/>
    </dgm:pt>
    <dgm:pt modelId="{217FEDE2-3BAB-45D3-B6AF-3ADE2A98D681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 smtClean="0"/>
            <a:t>Προγράμματα ενίσχυσης της </a:t>
          </a:r>
          <a:r>
            <a:rPr lang="el-GR" dirty="0"/>
            <a:t>εκπαίδευσης και κατάρτισης του ανθρώπινου δυναμικού, και της διεθνούς εικόνας και </a:t>
          </a:r>
          <a:r>
            <a:rPr lang="el-GR" dirty="0" smtClean="0"/>
            <a:t>αναγνωρισιμότητας. </a:t>
          </a:r>
          <a:endParaRPr lang="x-none" dirty="0"/>
        </a:p>
      </dgm:t>
    </dgm:pt>
    <dgm:pt modelId="{261196B3-F1CB-4AC7-A5BF-8A9E71FC58CC}" type="parTrans" cxnId="{DA18C90D-9791-4D82-969C-FD37428FF5A7}">
      <dgm:prSet/>
      <dgm:spPr/>
    </dgm:pt>
    <dgm:pt modelId="{26B2B0AD-6D91-4DE8-B702-E1DBD2CF1E6B}" type="sibTrans" cxnId="{DA18C90D-9791-4D82-969C-FD37428FF5A7}">
      <dgm:prSet/>
      <dgm:spPr/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C2324-3890-46DE-8C06-CB37B75204D1}" type="pres">
      <dgm:prSet presAssocID="{1C1C7AC8-2525-054E-AE2D-902143A0E8EA}" presName="spaceBetweenRectangles" presStyleCnt="0"/>
      <dgm:spPr/>
    </dgm:pt>
    <dgm:pt modelId="{E1E224F5-B7B8-4288-9AFC-0E09A338B3F3}" type="pres">
      <dgm:prSet presAssocID="{CBC23C31-912D-4B29-B5AE-106E474EC533}" presName="parentLin" presStyleCnt="0"/>
      <dgm:spPr/>
    </dgm:pt>
    <dgm:pt modelId="{70BC864E-8C61-4F1E-AFD2-2D0F424250FE}" type="pres">
      <dgm:prSet presAssocID="{CBC23C31-912D-4B29-B5AE-106E474EC53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EDF7C3C-2221-4C14-A25E-D402D8AE2E84}" type="pres">
      <dgm:prSet presAssocID="{CBC23C31-912D-4B29-B5AE-106E474EC53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93173-AD76-408E-A795-726667038BD7}" type="pres">
      <dgm:prSet presAssocID="{CBC23C31-912D-4B29-B5AE-106E474EC533}" presName="negativeSpace" presStyleCnt="0"/>
      <dgm:spPr/>
    </dgm:pt>
    <dgm:pt modelId="{19BC2C88-ED0D-4E4B-A639-5C4A4A91C4AE}" type="pres">
      <dgm:prSet presAssocID="{CBC23C31-912D-4B29-B5AE-106E474EC53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18C90D-9791-4D82-969C-FD37428FF5A7}" srcId="{E0E33B4F-2EEB-DD49-B666-A91165B7D848}" destId="{217FEDE2-3BAB-45D3-B6AF-3ADE2A98D681}" srcOrd="1" destOrd="0" parTransId="{261196B3-F1CB-4AC7-A5BF-8A9E71FC58CC}" sibTransId="{26B2B0AD-6D91-4DE8-B702-E1DBD2CF1E6B}"/>
    <dgm:cxn modelId="{18618F7B-005A-5F4A-A39A-7CF3F40A2942}" type="presOf" srcId="{F1BFC30A-4651-E14C-87A0-2F1C1DDFD0E1}" destId="{19BC2C88-ED0D-4E4B-A639-5C4A4A91C4AE}" srcOrd="0" destOrd="2" presId="urn:microsoft.com/office/officeart/2005/8/layout/list1"/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D3047034-0FEC-4DD2-99CE-D443BF21B63C}" srcId="{F48BC274-19F4-E943-AA25-079BBB24F5F7}" destId="{CBC23C31-912D-4B29-B5AE-106E474EC533}" srcOrd="2" destOrd="0" parTransId="{F4A9BCC7-99CB-44CA-8984-5578BC0283E7}" sibTransId="{3E4D5D3F-3D3A-4FFA-A19F-09564D3B3D2B}"/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2C241AD0-91E2-4D32-BD90-A2C1772DEBAA}" type="presOf" srcId="{E0E33B4F-2EEB-DD49-B666-A91165B7D848}" destId="{C8121935-5B27-8148-A086-4D217492238A}" srcOrd="0" destOrd="0" presId="urn:microsoft.com/office/officeart/2005/8/layout/list1"/>
    <dgm:cxn modelId="{38A4BD02-A27A-F94B-B44E-60D59DB64CF2}" srcId="{9BA21130-4B34-6E4F-85F4-E9D4058132E0}" destId="{81D94118-219C-2E47-A22F-9AB1102110C8}" srcOrd="3" destOrd="0" parTransId="{4F827196-3A91-3F41-8D9D-7EF8AF38274E}" sibTransId="{5C4740CE-0830-4744-823E-1A9658A1858D}"/>
    <dgm:cxn modelId="{79F198DF-D940-475A-A49E-D827A3ED2AD8}" type="presOf" srcId="{83D4445F-ED89-3844-9498-E9D82D24FA56}" destId="{0A1090D9-2CB7-4D4B-8A14-EA718E1E7393}" srcOrd="0" destOrd="0" presId="urn:microsoft.com/office/officeart/2005/8/layout/list1"/>
    <dgm:cxn modelId="{BD322D21-7337-4C4D-9C8F-52310F9ADB4B}" srcId="{CBC23C31-912D-4B29-B5AE-106E474EC533}" destId="{208C58A8-6DB8-44BD-A470-22C1B6F8ECB2}" srcOrd="0" destOrd="0" parTransId="{6137F8E5-026E-42D6-8097-F39421B77570}" sibTransId="{C6FA2B99-BFA6-48FA-A740-60B76C2F7029}"/>
    <dgm:cxn modelId="{B869F66C-4CE7-5943-9146-A502A3B55A6B}" srcId="{CBC23C31-912D-4B29-B5AE-106E474EC533}" destId="{F1BFC30A-4651-E14C-87A0-2F1C1DDFD0E1}" srcOrd="2" destOrd="0" parTransId="{58D5361D-BC2F-E84D-BE70-26E4EA054083}" sibTransId="{B35C667C-2030-C046-9402-885C0115855E}"/>
    <dgm:cxn modelId="{710B9DF5-9A88-4E76-B3E6-C53D11560A6B}" srcId="{CBC23C31-912D-4B29-B5AE-106E474EC533}" destId="{5F4B4701-1708-4D86-8B5C-0F995788B57B}" srcOrd="1" destOrd="0" parTransId="{311930E8-DD6C-421B-92F9-A15E906EEC61}" sibTransId="{6B146FA9-ACDD-4841-90BF-3783B48E0999}"/>
    <dgm:cxn modelId="{140E11DC-5EC2-44CC-A750-4FBC48FB9B41}" type="presOf" srcId="{F48BC274-19F4-E943-AA25-079BBB24F5F7}" destId="{1D082B1D-DA29-7946-A49B-3556CEFA606D}" srcOrd="0" destOrd="0" presId="urn:microsoft.com/office/officeart/2005/8/layout/list1"/>
    <dgm:cxn modelId="{5483B337-1741-5949-9CD1-8B82C566F027}" type="presOf" srcId="{5BB89345-2019-1344-AEE8-EC44B9DE1B99}" destId="{0A1090D9-2CB7-4D4B-8A14-EA718E1E7393}" srcOrd="0" destOrd="2" presId="urn:microsoft.com/office/officeart/2005/8/layout/list1"/>
    <dgm:cxn modelId="{E191B1E6-B4AC-499F-84B6-F7E785BEB305}" type="presOf" srcId="{CBC23C31-912D-4B29-B5AE-106E474EC533}" destId="{5EDF7C3C-2221-4C14-A25E-D402D8AE2E84}" srcOrd="1" destOrd="0" presId="urn:microsoft.com/office/officeart/2005/8/layout/list1"/>
    <dgm:cxn modelId="{E5575ADF-B558-493C-B5DD-50D62A2F95C8}" type="presOf" srcId="{CBC23C31-912D-4B29-B5AE-106E474EC533}" destId="{70BC864E-8C61-4F1E-AFD2-2D0F424250FE}" srcOrd="0" destOrd="0" presId="urn:microsoft.com/office/officeart/2005/8/layout/list1"/>
    <dgm:cxn modelId="{0D99B2FA-485F-9F44-B917-D41D5776217D}" srcId="{9BA21130-4B34-6E4F-85F4-E9D4058132E0}" destId="{F098243B-63B2-B34C-905F-38A3092106F0}" srcOrd="1" destOrd="0" parTransId="{03C43F53-CAA4-2543-A036-2CBBD32D42FD}" sibTransId="{2750DBDA-3967-7943-BE9B-048E0430D1AB}"/>
    <dgm:cxn modelId="{3C26B171-A39E-49B4-A808-542749D716C8}" type="presOf" srcId="{5F4B4701-1708-4D86-8B5C-0F995788B57B}" destId="{19BC2C88-ED0D-4E4B-A639-5C4A4A91C4AE}" srcOrd="0" destOrd="1" presId="urn:microsoft.com/office/officeart/2005/8/layout/list1"/>
    <dgm:cxn modelId="{072FEBF0-839D-5D43-98AD-02214C73BE3D}" srcId="{9BA21130-4B34-6E4F-85F4-E9D4058132E0}" destId="{682931D0-C8FF-5545-A259-A02BC9377110}" srcOrd="2" destOrd="0" parTransId="{89192749-FED1-6F47-B56C-E6D714DC237C}" sibTransId="{DEF4571E-8C70-5645-8DF0-9FF979E208EF}"/>
    <dgm:cxn modelId="{1DC8093B-8C0D-4447-8A0E-85672BEEBC5A}" srcId="{E0E33B4F-2EEB-DD49-B666-A91165B7D848}" destId="{5BB89345-2019-1344-AEE8-EC44B9DE1B99}" srcOrd="2" destOrd="0" parTransId="{061747AA-84F4-F94E-BEA3-239BC7B60100}" sibTransId="{3103FC0E-CEF8-7446-97D6-B9F79098D868}"/>
    <dgm:cxn modelId="{3D1587D2-DB99-45B6-88F1-9C9AECD4DEFA}" type="presOf" srcId="{9BA21130-4B34-6E4F-85F4-E9D4058132E0}" destId="{26AE31DE-9408-5548-9D19-F1618F093162}" srcOrd="0" destOrd="0" presId="urn:microsoft.com/office/officeart/2005/8/layout/list1"/>
    <dgm:cxn modelId="{1C5B1501-CF40-EF4D-9432-EEB4A4130DAB}" type="presOf" srcId="{F098243B-63B2-B34C-905F-38A3092106F0}" destId="{6E466660-8905-3B42-9308-F75529502011}" srcOrd="0" destOrd="1" presId="urn:microsoft.com/office/officeart/2005/8/layout/list1"/>
    <dgm:cxn modelId="{0759E6BE-FAE2-4E0F-A9B5-145B3A231049}" type="presOf" srcId="{217FEDE2-3BAB-45D3-B6AF-3ADE2A98D681}" destId="{0A1090D9-2CB7-4D4B-8A14-EA718E1E7393}" srcOrd="0" destOrd="1" presId="urn:microsoft.com/office/officeart/2005/8/layout/list1"/>
    <dgm:cxn modelId="{4B654FE3-6289-4F39-86AA-5B17C3D95F37}" type="presOf" srcId="{9BA21130-4B34-6E4F-85F4-E9D4058132E0}" destId="{0C37C17F-747F-8D4C-89BC-08225F94493E}" srcOrd="1" destOrd="0" presId="urn:microsoft.com/office/officeart/2005/8/layout/list1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708099E0-DE49-454F-886F-F48AD79C1C69}" type="presOf" srcId="{81D94118-219C-2E47-A22F-9AB1102110C8}" destId="{6E466660-8905-3B42-9308-F75529502011}" srcOrd="0" destOrd="3" presId="urn:microsoft.com/office/officeart/2005/8/layout/list1"/>
    <dgm:cxn modelId="{0A50FF38-EA76-4815-B7C6-6A70857701E6}" type="presOf" srcId="{E0E33B4F-2EEB-DD49-B666-A91165B7D848}" destId="{916C9177-596D-8548-8B5B-264D1B0236A7}" srcOrd="1" destOrd="0" presId="urn:microsoft.com/office/officeart/2005/8/layout/list1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5FDFA0D3-70D1-49E0-BAED-C1146E8AFA05}" type="presOf" srcId="{E7B07F01-1E6B-C244-8F1A-5ABC05330DEC}" destId="{6E466660-8905-3B42-9308-F75529502011}" srcOrd="0" destOrd="0" presId="urn:microsoft.com/office/officeart/2005/8/layout/list1"/>
    <dgm:cxn modelId="{9CB4BECC-32A6-41F0-9E2E-5C9FEB093A1A}" type="presOf" srcId="{208C58A8-6DB8-44BD-A470-22C1B6F8ECB2}" destId="{19BC2C88-ED0D-4E4B-A639-5C4A4A91C4AE}" srcOrd="0" destOrd="0" presId="urn:microsoft.com/office/officeart/2005/8/layout/list1"/>
    <dgm:cxn modelId="{13F8EFE6-2149-ED45-8401-CE41CEC1D586}" type="presOf" srcId="{682931D0-C8FF-5545-A259-A02BC9377110}" destId="{6E466660-8905-3B42-9308-F75529502011}" srcOrd="0" destOrd="2" presId="urn:microsoft.com/office/officeart/2005/8/layout/list1"/>
    <dgm:cxn modelId="{90EF281E-3703-4BB4-A029-F530B74355E0}" type="presParOf" srcId="{1D082B1D-DA29-7946-A49B-3556CEFA606D}" destId="{F08ADB31-E126-FB4D-94E3-684DA2A61AE8}" srcOrd="0" destOrd="0" presId="urn:microsoft.com/office/officeart/2005/8/layout/list1"/>
    <dgm:cxn modelId="{09738BE7-5153-46EF-9CED-C3A44A32BEF6}" type="presParOf" srcId="{F08ADB31-E126-FB4D-94E3-684DA2A61AE8}" destId="{26AE31DE-9408-5548-9D19-F1618F093162}" srcOrd="0" destOrd="0" presId="urn:microsoft.com/office/officeart/2005/8/layout/list1"/>
    <dgm:cxn modelId="{A1CD84A0-8B43-41E1-A8D5-907F9FBE23AE}" type="presParOf" srcId="{F08ADB31-E126-FB4D-94E3-684DA2A61AE8}" destId="{0C37C17F-747F-8D4C-89BC-08225F94493E}" srcOrd="1" destOrd="0" presId="urn:microsoft.com/office/officeart/2005/8/layout/list1"/>
    <dgm:cxn modelId="{45C0529A-3A88-4A78-9B3F-AC1D109C7D73}" type="presParOf" srcId="{1D082B1D-DA29-7946-A49B-3556CEFA606D}" destId="{725A046C-E093-4047-B5B5-07503944AE14}" srcOrd="1" destOrd="0" presId="urn:microsoft.com/office/officeart/2005/8/layout/list1"/>
    <dgm:cxn modelId="{AE9E1554-4D8F-4115-9FE8-70C03639FBC0}" type="presParOf" srcId="{1D082B1D-DA29-7946-A49B-3556CEFA606D}" destId="{6E466660-8905-3B42-9308-F75529502011}" srcOrd="2" destOrd="0" presId="urn:microsoft.com/office/officeart/2005/8/layout/list1"/>
    <dgm:cxn modelId="{E61D0CB2-7338-48E3-A653-F041BF7DE69F}" type="presParOf" srcId="{1D082B1D-DA29-7946-A49B-3556CEFA606D}" destId="{C3FEFCA7-6A24-CB4B-99FD-247CA9447FCF}" srcOrd="3" destOrd="0" presId="urn:microsoft.com/office/officeart/2005/8/layout/list1"/>
    <dgm:cxn modelId="{532332DB-D2A1-49B1-A6BA-27D6F58C3963}" type="presParOf" srcId="{1D082B1D-DA29-7946-A49B-3556CEFA606D}" destId="{BEC48707-E935-FD40-A31D-261658579474}" srcOrd="4" destOrd="0" presId="urn:microsoft.com/office/officeart/2005/8/layout/list1"/>
    <dgm:cxn modelId="{BCA537A3-BF90-4710-8241-8707ED091C47}" type="presParOf" srcId="{BEC48707-E935-FD40-A31D-261658579474}" destId="{C8121935-5B27-8148-A086-4D217492238A}" srcOrd="0" destOrd="0" presId="urn:microsoft.com/office/officeart/2005/8/layout/list1"/>
    <dgm:cxn modelId="{DEC655AE-52CD-4ED6-A997-D544902FB727}" type="presParOf" srcId="{BEC48707-E935-FD40-A31D-261658579474}" destId="{916C9177-596D-8548-8B5B-264D1B0236A7}" srcOrd="1" destOrd="0" presId="urn:microsoft.com/office/officeart/2005/8/layout/list1"/>
    <dgm:cxn modelId="{1682E4F5-7790-4DBB-8490-438242F39DC2}" type="presParOf" srcId="{1D082B1D-DA29-7946-A49B-3556CEFA606D}" destId="{8A4F9431-47E3-7640-9965-E693FB3B3C8D}" srcOrd="5" destOrd="0" presId="urn:microsoft.com/office/officeart/2005/8/layout/list1"/>
    <dgm:cxn modelId="{E0EE899D-7F5F-47A4-9D7E-F0A15C39A1AF}" type="presParOf" srcId="{1D082B1D-DA29-7946-A49B-3556CEFA606D}" destId="{0A1090D9-2CB7-4D4B-8A14-EA718E1E7393}" srcOrd="6" destOrd="0" presId="urn:microsoft.com/office/officeart/2005/8/layout/list1"/>
    <dgm:cxn modelId="{97449511-FFA5-4C8A-A150-10024063B006}" type="presParOf" srcId="{1D082B1D-DA29-7946-A49B-3556CEFA606D}" destId="{6C3C2324-3890-46DE-8C06-CB37B75204D1}" srcOrd="7" destOrd="0" presId="urn:microsoft.com/office/officeart/2005/8/layout/list1"/>
    <dgm:cxn modelId="{3F60B204-D5C0-49BD-A65F-1C1B2F12F6BE}" type="presParOf" srcId="{1D082B1D-DA29-7946-A49B-3556CEFA606D}" destId="{E1E224F5-B7B8-4288-9AFC-0E09A338B3F3}" srcOrd="8" destOrd="0" presId="urn:microsoft.com/office/officeart/2005/8/layout/list1"/>
    <dgm:cxn modelId="{03C7188F-614E-4E25-A3FA-902CCF317CAB}" type="presParOf" srcId="{E1E224F5-B7B8-4288-9AFC-0E09A338B3F3}" destId="{70BC864E-8C61-4F1E-AFD2-2D0F424250FE}" srcOrd="0" destOrd="0" presId="urn:microsoft.com/office/officeart/2005/8/layout/list1"/>
    <dgm:cxn modelId="{4FA10756-5C8D-47EC-9D06-5851F8810449}" type="presParOf" srcId="{E1E224F5-B7B8-4288-9AFC-0E09A338B3F3}" destId="{5EDF7C3C-2221-4C14-A25E-D402D8AE2E84}" srcOrd="1" destOrd="0" presId="urn:microsoft.com/office/officeart/2005/8/layout/list1"/>
    <dgm:cxn modelId="{D53F4498-DBBD-4F92-9C88-68E35513E314}" type="presParOf" srcId="{1D082B1D-DA29-7946-A49B-3556CEFA606D}" destId="{AB193173-AD76-408E-A795-726667038BD7}" srcOrd="9" destOrd="0" presId="urn:microsoft.com/office/officeart/2005/8/layout/list1"/>
    <dgm:cxn modelId="{385AA56D-6F55-4C47-B69A-E437DB49BB36}" type="presParOf" srcId="{1D082B1D-DA29-7946-A49B-3556CEFA606D}" destId="{19BC2C88-ED0D-4E4B-A639-5C4A4A91C4A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8BC274-19F4-E943-AA25-079BBB24F5F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A21130-4B34-6E4F-85F4-E9D4058132E0}">
      <dgm:prSet phldrT="[Text]"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19. ΜμΕ: </a:t>
          </a:r>
          <a:r>
            <a:rPr lang="el-GR" sz="1600" b="1" dirty="0" smtClean="0"/>
            <a:t>Προγράμματα ενίσχυσης με έμφαση σε καινοτομία και εξωστρέφεια</a:t>
          </a:r>
          <a:endParaRPr lang="en-GB" sz="1600" b="1" dirty="0"/>
        </a:p>
      </dgm:t>
    </dgm:pt>
    <dgm:pt modelId="{546E5D11-C5D6-E942-BE2E-A31841036E6C}" type="parTrans" cxnId="{DA014079-9485-0A43-8CC7-041613C247AD}">
      <dgm:prSet/>
      <dgm:spPr/>
      <dgm:t>
        <a:bodyPr/>
        <a:lstStyle/>
        <a:p>
          <a:endParaRPr lang="en-GB"/>
        </a:p>
      </dgm:t>
    </dgm:pt>
    <dgm:pt modelId="{0B153782-7F0E-F04E-848C-8B537F0FE2D0}" type="sibTrans" cxnId="{DA014079-9485-0A43-8CC7-041613C247AD}">
      <dgm:prSet/>
      <dgm:spPr/>
      <dgm:t>
        <a:bodyPr/>
        <a:lstStyle/>
        <a:p>
          <a:endParaRPr lang="en-GB"/>
        </a:p>
      </dgm:t>
    </dgm:pt>
    <dgm:pt modelId="{83D4445F-ED89-3844-9498-E9D82D24FA5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βασικής έρευνας μέσω άρσης αγκυλώσεων για πανεπιστήμια και ερευνητικά </a:t>
          </a:r>
          <a:r>
            <a:rPr lang="el-GR" dirty="0" smtClean="0"/>
            <a:t>κέντρα.</a:t>
          </a:r>
          <a:endParaRPr lang="x-none" dirty="0"/>
        </a:p>
      </dgm:t>
    </dgm:pt>
    <dgm:pt modelId="{F02ECF0F-4B13-AE41-A699-B7A7F3340DE6}" type="parTrans" cxnId="{ACE9FF5F-F56A-694B-B52F-5F7AC5AE51F7}">
      <dgm:prSet/>
      <dgm:spPr/>
      <dgm:t>
        <a:bodyPr/>
        <a:lstStyle/>
        <a:p>
          <a:endParaRPr lang="en-GB"/>
        </a:p>
      </dgm:t>
    </dgm:pt>
    <dgm:pt modelId="{4C919ACF-E260-1B49-8AB5-2173775B926F}" type="sibTrans" cxnId="{ACE9FF5F-F56A-694B-B52F-5F7AC5AE51F7}">
      <dgm:prSet/>
      <dgm:spPr/>
      <dgm:t>
        <a:bodyPr/>
        <a:lstStyle/>
        <a:p>
          <a:endParaRPr lang="en-GB"/>
        </a:p>
      </dgm:t>
    </dgm:pt>
    <dgm:pt modelId="{E7B07F01-1E6B-C244-8F1A-5ABC05330DE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 smtClean="0"/>
            <a:t>Εφαρμογή προγραμμάτων ενίσχυσης ΜμΕ, κυρίως ως προς την πρόσβαση σε χρηματοδότηση.</a:t>
          </a:r>
          <a:endParaRPr lang="en-GB" dirty="0"/>
        </a:p>
      </dgm:t>
    </dgm:pt>
    <dgm:pt modelId="{7F05C5BD-E56D-0E4D-B453-DBC7C04407BA}" type="parTrans" cxnId="{B6DA78B0-0C5F-8645-8E43-A7F571A27689}">
      <dgm:prSet/>
      <dgm:spPr/>
      <dgm:t>
        <a:bodyPr/>
        <a:lstStyle/>
        <a:p>
          <a:endParaRPr lang="en-GB"/>
        </a:p>
      </dgm:t>
    </dgm:pt>
    <dgm:pt modelId="{45370E83-9213-9643-80B5-B0B9D7BA6810}" type="sibTrans" cxnId="{B6DA78B0-0C5F-8645-8E43-A7F571A27689}">
      <dgm:prSet/>
      <dgm:spPr/>
      <dgm:t>
        <a:bodyPr/>
        <a:lstStyle/>
        <a:p>
          <a:endParaRPr lang="en-GB"/>
        </a:p>
      </dgm:t>
    </dgm:pt>
    <dgm:pt modelId="{E0E33B4F-2EEB-DD49-B666-A91165B7D848}">
      <dgm:prSet custT="1"/>
      <dgm:spPr/>
      <dgm:t>
        <a:bodyPr/>
        <a:lstStyle/>
        <a:p>
          <a:pPr>
            <a:buFont typeface="+mj-lt"/>
            <a:buNone/>
          </a:pPr>
          <a:r>
            <a:rPr lang="el-GR" sz="1600" b="1" dirty="0"/>
            <a:t>20. Έρευνα και καινοτομία: Άρση αγκυλώσεων και </a:t>
          </a:r>
          <a:r>
            <a:rPr lang="el-GR" sz="1600" b="1" dirty="0" smtClean="0"/>
            <a:t>αύξηση δαπανών</a:t>
          </a:r>
          <a:endParaRPr lang="x-none" sz="1600" b="1" dirty="0"/>
        </a:p>
      </dgm:t>
    </dgm:pt>
    <dgm:pt modelId="{482C9E10-F1A8-8D4B-A4E9-C25185C5D87D}" type="parTrans" cxnId="{3BE4275E-1E2F-8040-B830-8A3F1EDD64DA}">
      <dgm:prSet/>
      <dgm:spPr/>
      <dgm:t>
        <a:bodyPr/>
        <a:lstStyle/>
        <a:p>
          <a:endParaRPr lang="en-GB"/>
        </a:p>
      </dgm:t>
    </dgm:pt>
    <dgm:pt modelId="{1C1C7AC8-2525-054E-AE2D-902143A0E8EA}" type="sibTrans" cxnId="{3BE4275E-1E2F-8040-B830-8A3F1EDD64DA}">
      <dgm:prSet/>
      <dgm:spPr/>
      <dgm:t>
        <a:bodyPr/>
        <a:lstStyle/>
        <a:p>
          <a:endParaRPr lang="en-GB"/>
        </a:p>
      </dgm:t>
    </dgm:pt>
    <dgm:pt modelId="{2BE29EEA-B558-7943-A64D-D6B77B1A1B07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Ενίσχυση καινοτομίας με κίνητρα για έρευνα στις επιχειρήσεις σε μεταποίηση, αγροδιατροφή και </a:t>
          </a:r>
          <a:r>
            <a:rPr lang="el-GR" dirty="0" smtClean="0"/>
            <a:t>αλλού.</a:t>
          </a:r>
          <a:endParaRPr lang="x-none" dirty="0"/>
        </a:p>
      </dgm:t>
    </dgm:pt>
    <dgm:pt modelId="{E9A922F9-65A3-E144-B59C-14B160C566B5}" type="parTrans" cxnId="{6617EA3F-21FD-D640-B8ED-8DA7DD01E2B1}">
      <dgm:prSet/>
      <dgm:spPr/>
      <dgm:t>
        <a:bodyPr/>
        <a:lstStyle/>
        <a:p>
          <a:endParaRPr lang="en-GB"/>
        </a:p>
      </dgm:t>
    </dgm:pt>
    <dgm:pt modelId="{C55C4890-EC73-014E-8B0A-9C80E9028866}" type="sibTrans" cxnId="{6617EA3F-21FD-D640-B8ED-8DA7DD01E2B1}">
      <dgm:prSet/>
      <dgm:spPr/>
      <dgm:t>
        <a:bodyPr/>
        <a:lstStyle/>
        <a:p>
          <a:endParaRPr lang="en-GB"/>
        </a:p>
      </dgm:t>
    </dgm:pt>
    <dgm:pt modelId="{B06A999F-A86E-A645-9B3B-FE21BF6EE55E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Δημιουργία σταθερού χρηματοδοτικού φορέα βασικής έρευνας με μακροπρόθεσμη ερευνητική στρατηγική και διαφανή κριτήρια </a:t>
          </a:r>
          <a:r>
            <a:rPr lang="el-GR" dirty="0" smtClean="0"/>
            <a:t>χρηματοδότησης.</a:t>
          </a:r>
          <a:endParaRPr lang="x-none" dirty="0"/>
        </a:p>
      </dgm:t>
    </dgm:pt>
    <dgm:pt modelId="{4C1CDA1E-DCA1-FE4D-9604-A727A39F3433}" type="parTrans" cxnId="{0DA68B51-9587-9F4C-833D-DC68F547C13E}">
      <dgm:prSet/>
      <dgm:spPr/>
      <dgm:t>
        <a:bodyPr/>
        <a:lstStyle/>
        <a:p>
          <a:endParaRPr lang="en-GB"/>
        </a:p>
      </dgm:t>
    </dgm:pt>
    <dgm:pt modelId="{A4EE677F-22FD-6C4A-8E41-53A84C67B12E}" type="sibTrans" cxnId="{0DA68B51-9587-9F4C-833D-DC68F547C13E}">
      <dgm:prSet/>
      <dgm:spPr/>
      <dgm:t>
        <a:bodyPr/>
        <a:lstStyle/>
        <a:p>
          <a:endParaRPr lang="en-GB"/>
        </a:p>
      </dgm:t>
    </dgm:pt>
    <dgm:pt modelId="{038FC8C1-EB42-194B-9217-591E44BCB47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/>
            <a:t>Ανάπτυξη μέσω έξυπνης </a:t>
          </a:r>
          <a:r>
            <a:rPr lang="el-GR" dirty="0" smtClean="0"/>
            <a:t>εξειδίκευσης.</a:t>
          </a:r>
          <a:endParaRPr lang="x-none" dirty="0"/>
        </a:p>
      </dgm:t>
    </dgm:pt>
    <dgm:pt modelId="{6CF3FED6-418D-9146-9A55-02D4A34719B3}" type="parTrans" cxnId="{84D13523-E4DA-4149-B456-99DD8C1A3EFF}">
      <dgm:prSet/>
      <dgm:spPr/>
      <dgm:t>
        <a:bodyPr/>
        <a:lstStyle/>
        <a:p>
          <a:endParaRPr lang="en-GB"/>
        </a:p>
      </dgm:t>
    </dgm:pt>
    <dgm:pt modelId="{8E22B70E-86E8-464D-ACF4-8A62B9AB40C2}" type="sibTrans" cxnId="{84D13523-E4DA-4149-B456-99DD8C1A3EFF}">
      <dgm:prSet/>
      <dgm:spPr/>
      <dgm:t>
        <a:bodyPr/>
        <a:lstStyle/>
        <a:p>
          <a:endParaRPr lang="en-GB"/>
        </a:p>
      </dgm:t>
    </dgm:pt>
    <dgm:pt modelId="{B48B4E8C-90C5-421A-A48F-AE004906F0D1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l-GR" dirty="0" smtClean="0"/>
            <a:t>Ενισχύσεις για επενδύσεις που αφορούν ψηφιακή αναβάθμιση, καινοτομία ή εξωστρέφεια, ή που προάγουν την κοινωνική συνοχή ή την προστασία του περιβάλλοντος.</a:t>
          </a:r>
          <a:endParaRPr lang="en-GB" dirty="0"/>
        </a:p>
      </dgm:t>
    </dgm:pt>
    <dgm:pt modelId="{F263B1AF-1BBF-46B0-BCF8-9FE594BEB143}" type="parTrans" cxnId="{82CF1C88-B679-4690-B057-5936312BC653}">
      <dgm:prSet/>
      <dgm:spPr/>
    </dgm:pt>
    <dgm:pt modelId="{6F1AE014-3FA0-4C08-9050-3F6F02CAB587}" type="sibTrans" cxnId="{82CF1C88-B679-4690-B057-5936312BC653}">
      <dgm:prSet/>
      <dgm:spPr/>
    </dgm:pt>
    <dgm:pt modelId="{1D082B1D-DA29-7946-A49B-3556CEFA606D}" type="pres">
      <dgm:prSet presAssocID="{F48BC274-19F4-E943-AA25-079BBB24F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8ADB31-E126-FB4D-94E3-684DA2A61AE8}" type="pres">
      <dgm:prSet presAssocID="{9BA21130-4B34-6E4F-85F4-E9D4058132E0}" presName="parentLin" presStyleCnt="0"/>
      <dgm:spPr/>
    </dgm:pt>
    <dgm:pt modelId="{26AE31DE-9408-5548-9D19-F1618F093162}" type="pres">
      <dgm:prSet presAssocID="{9BA21130-4B34-6E4F-85F4-E9D4058132E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C37C17F-747F-8D4C-89BC-08225F94493E}" type="pres">
      <dgm:prSet presAssocID="{9BA21130-4B34-6E4F-85F4-E9D4058132E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A046C-E093-4047-B5B5-07503944AE14}" type="pres">
      <dgm:prSet presAssocID="{9BA21130-4B34-6E4F-85F4-E9D4058132E0}" presName="negativeSpace" presStyleCnt="0"/>
      <dgm:spPr/>
    </dgm:pt>
    <dgm:pt modelId="{6E466660-8905-3B42-9308-F75529502011}" type="pres">
      <dgm:prSet presAssocID="{9BA21130-4B34-6E4F-85F4-E9D4058132E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EFCA7-6A24-CB4B-99FD-247CA9447FCF}" type="pres">
      <dgm:prSet presAssocID="{0B153782-7F0E-F04E-848C-8B537F0FE2D0}" presName="spaceBetweenRectangles" presStyleCnt="0"/>
      <dgm:spPr/>
    </dgm:pt>
    <dgm:pt modelId="{BEC48707-E935-FD40-A31D-261658579474}" type="pres">
      <dgm:prSet presAssocID="{E0E33B4F-2EEB-DD49-B666-A91165B7D848}" presName="parentLin" presStyleCnt="0"/>
      <dgm:spPr/>
    </dgm:pt>
    <dgm:pt modelId="{C8121935-5B27-8148-A086-4D217492238A}" type="pres">
      <dgm:prSet presAssocID="{E0E33B4F-2EEB-DD49-B666-A91165B7D84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16C9177-596D-8548-8B5B-264D1B0236A7}" type="pres">
      <dgm:prSet presAssocID="{E0E33B4F-2EEB-DD49-B666-A91165B7D84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9431-47E3-7640-9965-E693FB3B3C8D}" type="pres">
      <dgm:prSet presAssocID="{E0E33B4F-2EEB-DD49-B666-A91165B7D848}" presName="negativeSpace" presStyleCnt="0"/>
      <dgm:spPr/>
    </dgm:pt>
    <dgm:pt modelId="{0A1090D9-2CB7-4D4B-8A14-EA718E1E7393}" type="pres">
      <dgm:prSet presAssocID="{E0E33B4F-2EEB-DD49-B666-A91165B7D84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E9FF5F-F56A-694B-B52F-5F7AC5AE51F7}" srcId="{E0E33B4F-2EEB-DD49-B666-A91165B7D848}" destId="{83D4445F-ED89-3844-9498-E9D82D24FA56}" srcOrd="0" destOrd="0" parTransId="{F02ECF0F-4B13-AE41-A699-B7A7F3340DE6}" sibTransId="{4C919ACF-E260-1B49-8AB5-2173775B926F}"/>
    <dgm:cxn modelId="{4E4E105B-97BD-FB4D-9B36-E534059F9C0E}" type="presOf" srcId="{038FC8C1-EB42-194B-9217-591E44BCB47A}" destId="{0A1090D9-2CB7-4D4B-8A14-EA718E1E7393}" srcOrd="0" destOrd="3" presId="urn:microsoft.com/office/officeart/2005/8/layout/list1"/>
    <dgm:cxn modelId="{0EE0E975-4102-45DC-A0CD-D6E338D158ED}" type="presOf" srcId="{B48B4E8C-90C5-421A-A48F-AE004906F0D1}" destId="{6E466660-8905-3B42-9308-F75529502011}" srcOrd="0" destOrd="1" presId="urn:microsoft.com/office/officeart/2005/8/layout/list1"/>
    <dgm:cxn modelId="{9956E02C-5B30-492D-AFE1-85E607906C8F}" type="presOf" srcId="{83D4445F-ED89-3844-9498-E9D82D24FA56}" destId="{0A1090D9-2CB7-4D4B-8A14-EA718E1E7393}" srcOrd="0" destOrd="0" presId="urn:microsoft.com/office/officeart/2005/8/layout/list1"/>
    <dgm:cxn modelId="{84D13523-E4DA-4149-B456-99DD8C1A3EFF}" srcId="{E0E33B4F-2EEB-DD49-B666-A91165B7D848}" destId="{038FC8C1-EB42-194B-9217-591E44BCB47A}" srcOrd="3" destOrd="0" parTransId="{6CF3FED6-418D-9146-9A55-02D4A34719B3}" sibTransId="{8E22B70E-86E8-464D-ACF4-8A62B9AB40C2}"/>
    <dgm:cxn modelId="{070B95EB-6A11-44D5-841D-5BB0964F113A}" type="presOf" srcId="{E0E33B4F-2EEB-DD49-B666-A91165B7D848}" destId="{C8121935-5B27-8148-A086-4D217492238A}" srcOrd="0" destOrd="0" presId="urn:microsoft.com/office/officeart/2005/8/layout/list1"/>
    <dgm:cxn modelId="{4369C4B1-CAB6-49E6-B647-836F7F64EB65}" type="presOf" srcId="{E7B07F01-1E6B-C244-8F1A-5ABC05330DEC}" destId="{6E466660-8905-3B42-9308-F75529502011}" srcOrd="0" destOrd="0" presId="urn:microsoft.com/office/officeart/2005/8/layout/list1"/>
    <dgm:cxn modelId="{4D43BB88-EA6C-804B-86D8-B8187471D3DF}" type="presOf" srcId="{2BE29EEA-B558-7943-A64D-D6B77B1A1B07}" destId="{0A1090D9-2CB7-4D4B-8A14-EA718E1E7393}" srcOrd="0" destOrd="2" presId="urn:microsoft.com/office/officeart/2005/8/layout/list1"/>
    <dgm:cxn modelId="{DA014079-9485-0A43-8CC7-041613C247AD}" srcId="{F48BC274-19F4-E943-AA25-079BBB24F5F7}" destId="{9BA21130-4B34-6E4F-85F4-E9D4058132E0}" srcOrd="0" destOrd="0" parTransId="{546E5D11-C5D6-E942-BE2E-A31841036E6C}" sibTransId="{0B153782-7F0E-F04E-848C-8B537F0FE2D0}"/>
    <dgm:cxn modelId="{0DA68B51-9587-9F4C-833D-DC68F547C13E}" srcId="{E0E33B4F-2EEB-DD49-B666-A91165B7D848}" destId="{B06A999F-A86E-A645-9B3B-FE21BF6EE55E}" srcOrd="1" destOrd="0" parTransId="{4C1CDA1E-DCA1-FE4D-9604-A727A39F3433}" sibTransId="{A4EE677F-22FD-6C4A-8E41-53A84C67B12E}"/>
    <dgm:cxn modelId="{A4C6D744-6225-4EE2-B10D-64C638C9CB40}" type="presOf" srcId="{9BA21130-4B34-6E4F-85F4-E9D4058132E0}" destId="{26AE31DE-9408-5548-9D19-F1618F093162}" srcOrd="0" destOrd="0" presId="urn:microsoft.com/office/officeart/2005/8/layout/list1"/>
    <dgm:cxn modelId="{3BE4275E-1E2F-8040-B830-8A3F1EDD64DA}" srcId="{F48BC274-19F4-E943-AA25-079BBB24F5F7}" destId="{E0E33B4F-2EEB-DD49-B666-A91165B7D848}" srcOrd="1" destOrd="0" parTransId="{482C9E10-F1A8-8D4B-A4E9-C25185C5D87D}" sibTransId="{1C1C7AC8-2525-054E-AE2D-902143A0E8EA}"/>
    <dgm:cxn modelId="{96D88D80-514A-4E5A-AB0B-9C994C896754}" type="presOf" srcId="{E0E33B4F-2EEB-DD49-B666-A91165B7D848}" destId="{916C9177-596D-8548-8B5B-264D1B0236A7}" srcOrd="1" destOrd="0" presId="urn:microsoft.com/office/officeart/2005/8/layout/list1"/>
    <dgm:cxn modelId="{C3259871-6D13-EF4A-A051-397F36A47D0F}" type="presOf" srcId="{B06A999F-A86E-A645-9B3B-FE21BF6EE55E}" destId="{0A1090D9-2CB7-4D4B-8A14-EA718E1E7393}" srcOrd="0" destOrd="1" presId="urn:microsoft.com/office/officeart/2005/8/layout/list1"/>
    <dgm:cxn modelId="{6617EA3F-21FD-D640-B8ED-8DA7DD01E2B1}" srcId="{E0E33B4F-2EEB-DD49-B666-A91165B7D848}" destId="{2BE29EEA-B558-7943-A64D-D6B77B1A1B07}" srcOrd="2" destOrd="0" parTransId="{E9A922F9-65A3-E144-B59C-14B160C566B5}" sibTransId="{C55C4890-EC73-014E-8B0A-9C80E9028866}"/>
    <dgm:cxn modelId="{74E3A832-8586-4A6C-AD8C-260C3C64627E}" type="presOf" srcId="{9BA21130-4B34-6E4F-85F4-E9D4058132E0}" destId="{0C37C17F-747F-8D4C-89BC-08225F94493E}" srcOrd="1" destOrd="0" presId="urn:microsoft.com/office/officeart/2005/8/layout/list1"/>
    <dgm:cxn modelId="{DBF78881-E0E7-494C-94F7-AB05614190A7}" type="presOf" srcId="{F48BC274-19F4-E943-AA25-079BBB24F5F7}" destId="{1D082B1D-DA29-7946-A49B-3556CEFA606D}" srcOrd="0" destOrd="0" presId="urn:microsoft.com/office/officeart/2005/8/layout/list1"/>
    <dgm:cxn modelId="{B6DA78B0-0C5F-8645-8E43-A7F571A27689}" srcId="{9BA21130-4B34-6E4F-85F4-E9D4058132E0}" destId="{E7B07F01-1E6B-C244-8F1A-5ABC05330DEC}" srcOrd="0" destOrd="0" parTransId="{7F05C5BD-E56D-0E4D-B453-DBC7C04407BA}" sibTransId="{45370E83-9213-9643-80B5-B0B9D7BA6810}"/>
    <dgm:cxn modelId="{82CF1C88-B679-4690-B057-5936312BC653}" srcId="{9BA21130-4B34-6E4F-85F4-E9D4058132E0}" destId="{B48B4E8C-90C5-421A-A48F-AE004906F0D1}" srcOrd="1" destOrd="0" parTransId="{F263B1AF-1BBF-46B0-BCF8-9FE594BEB143}" sibTransId="{6F1AE014-3FA0-4C08-9050-3F6F02CAB587}"/>
    <dgm:cxn modelId="{F06DA7A2-81C8-4D99-A0BB-C4CAD6BEF8B8}" type="presParOf" srcId="{1D082B1D-DA29-7946-A49B-3556CEFA606D}" destId="{F08ADB31-E126-FB4D-94E3-684DA2A61AE8}" srcOrd="0" destOrd="0" presId="urn:microsoft.com/office/officeart/2005/8/layout/list1"/>
    <dgm:cxn modelId="{64A1D5BD-6D32-4400-BCD8-C3631106E612}" type="presParOf" srcId="{F08ADB31-E126-FB4D-94E3-684DA2A61AE8}" destId="{26AE31DE-9408-5548-9D19-F1618F093162}" srcOrd="0" destOrd="0" presId="urn:microsoft.com/office/officeart/2005/8/layout/list1"/>
    <dgm:cxn modelId="{52F13A55-514B-4109-A500-51A75CC84E82}" type="presParOf" srcId="{F08ADB31-E126-FB4D-94E3-684DA2A61AE8}" destId="{0C37C17F-747F-8D4C-89BC-08225F94493E}" srcOrd="1" destOrd="0" presId="urn:microsoft.com/office/officeart/2005/8/layout/list1"/>
    <dgm:cxn modelId="{85DB8F26-4226-4E25-8E44-27EE33B51F83}" type="presParOf" srcId="{1D082B1D-DA29-7946-A49B-3556CEFA606D}" destId="{725A046C-E093-4047-B5B5-07503944AE14}" srcOrd="1" destOrd="0" presId="urn:microsoft.com/office/officeart/2005/8/layout/list1"/>
    <dgm:cxn modelId="{7D32AE41-AD5B-4260-ADF8-DEFDCD9A112B}" type="presParOf" srcId="{1D082B1D-DA29-7946-A49B-3556CEFA606D}" destId="{6E466660-8905-3B42-9308-F75529502011}" srcOrd="2" destOrd="0" presId="urn:microsoft.com/office/officeart/2005/8/layout/list1"/>
    <dgm:cxn modelId="{A5F372F7-73AD-4C11-8CAC-F2255F003E4F}" type="presParOf" srcId="{1D082B1D-DA29-7946-A49B-3556CEFA606D}" destId="{C3FEFCA7-6A24-CB4B-99FD-247CA9447FCF}" srcOrd="3" destOrd="0" presId="urn:microsoft.com/office/officeart/2005/8/layout/list1"/>
    <dgm:cxn modelId="{AB8C0766-38D1-4945-9342-021348CC2B2D}" type="presParOf" srcId="{1D082B1D-DA29-7946-A49B-3556CEFA606D}" destId="{BEC48707-E935-FD40-A31D-261658579474}" srcOrd="4" destOrd="0" presId="urn:microsoft.com/office/officeart/2005/8/layout/list1"/>
    <dgm:cxn modelId="{ECD037B1-2ACD-40C7-A191-8BDA9CE1D69B}" type="presParOf" srcId="{BEC48707-E935-FD40-A31D-261658579474}" destId="{C8121935-5B27-8148-A086-4D217492238A}" srcOrd="0" destOrd="0" presId="urn:microsoft.com/office/officeart/2005/8/layout/list1"/>
    <dgm:cxn modelId="{7D4BFA93-C7F3-45D4-B365-81AC52EC93C8}" type="presParOf" srcId="{BEC48707-E935-FD40-A31D-261658579474}" destId="{916C9177-596D-8548-8B5B-264D1B0236A7}" srcOrd="1" destOrd="0" presId="urn:microsoft.com/office/officeart/2005/8/layout/list1"/>
    <dgm:cxn modelId="{4F4C55AD-65E5-4266-BC8A-D667D8782307}" type="presParOf" srcId="{1D082B1D-DA29-7946-A49B-3556CEFA606D}" destId="{8A4F9431-47E3-7640-9965-E693FB3B3C8D}" srcOrd="5" destOrd="0" presId="urn:microsoft.com/office/officeart/2005/8/layout/list1"/>
    <dgm:cxn modelId="{D3C22B3C-A5B9-4071-BE8E-6507C1A97CB5}" type="presParOf" srcId="{1D082B1D-DA29-7946-A49B-3556CEFA606D}" destId="{0A1090D9-2CB7-4D4B-8A14-EA718E1E739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B261-B202-CE4A-B24C-5C35D5C61A95}">
      <dsp:nvSpPr>
        <dsp:cNvPr id="0" name=""/>
        <dsp:cNvSpPr/>
      </dsp:nvSpPr>
      <dsp:spPr>
        <a:xfrm>
          <a:off x="1546572" y="2616"/>
          <a:ext cx="2019101" cy="10095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/>
            <a:t>Μαθαίνοντας </a:t>
          </a:r>
          <a:r>
            <a:rPr lang="el-GR" sz="1400" b="1" kern="1200" dirty="0"/>
            <a:t>από το παρελθόν, λαμβάνοντας </a:t>
          </a:r>
          <a:r>
            <a:rPr lang="el-GR" sz="1400" b="1" kern="1200" dirty="0" smtClean="0"/>
            <a:t>υπόψη </a:t>
          </a:r>
          <a:r>
            <a:rPr lang="el-GR" sz="1400" b="1" kern="1200" dirty="0"/>
            <a:t>το παρόν, κοιτάζοντας το μέλλον</a:t>
          </a:r>
          <a:endParaRPr lang="en-US" sz="1400" kern="1200" dirty="0"/>
        </a:p>
      </dsp:txBody>
      <dsp:txXfrm>
        <a:off x="1576141" y="32185"/>
        <a:ext cx="1959963" cy="950412"/>
      </dsp:txXfrm>
    </dsp:sp>
    <dsp:sp modelId="{F7E67139-434E-D243-B009-8C68DA02BD11}">
      <dsp:nvSpPr>
        <dsp:cNvPr id="0" name=""/>
        <dsp:cNvSpPr/>
      </dsp:nvSpPr>
      <dsp:spPr>
        <a:xfrm>
          <a:off x="1748482" y="1012167"/>
          <a:ext cx="201910" cy="757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63"/>
              </a:lnTo>
              <a:lnTo>
                <a:pt x="201910" y="7571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9CEC4-C9FF-684F-9DCB-658F4E772089}">
      <dsp:nvSpPr>
        <dsp:cNvPr id="0" name=""/>
        <dsp:cNvSpPr/>
      </dsp:nvSpPr>
      <dsp:spPr>
        <a:xfrm>
          <a:off x="1950392" y="1264555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/>
            <a:t>Κύρια χαρακτηριστικά και τάσεις της ελληνικής </a:t>
          </a:r>
          <a:r>
            <a:rPr lang="el-GR" sz="1300" kern="1200" dirty="0" smtClean="0"/>
            <a:t>οικονομίας (Κεφ.1)</a:t>
          </a:r>
          <a:endParaRPr lang="en-US" sz="1300" kern="1200" dirty="0"/>
        </a:p>
      </dsp:txBody>
      <dsp:txXfrm>
        <a:off x="1979961" y="1294124"/>
        <a:ext cx="1556143" cy="950412"/>
      </dsp:txXfrm>
    </dsp:sp>
    <dsp:sp modelId="{2D4A815A-1A3C-0144-8DC5-C1941273FAD4}">
      <dsp:nvSpPr>
        <dsp:cNvPr id="0" name=""/>
        <dsp:cNvSpPr/>
      </dsp:nvSpPr>
      <dsp:spPr>
        <a:xfrm>
          <a:off x="1748482" y="1012167"/>
          <a:ext cx="201910" cy="2019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101"/>
              </a:lnTo>
              <a:lnTo>
                <a:pt x="201910" y="20191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7187B-E618-8E4F-AA2F-8E0A63D58A8D}">
      <dsp:nvSpPr>
        <dsp:cNvPr id="0" name=""/>
        <dsp:cNvSpPr/>
      </dsp:nvSpPr>
      <dsp:spPr>
        <a:xfrm>
          <a:off x="1950392" y="2526493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/>
            <a:t>Παγκόσμιες τάσεις και </a:t>
          </a:r>
          <a:r>
            <a:rPr lang="el-GR" sz="1300" kern="1200" dirty="0" smtClean="0"/>
            <a:t>προκλήσεις (Κεφ.2)</a:t>
          </a:r>
          <a:endParaRPr lang="en-US" sz="1300" kern="1200" dirty="0"/>
        </a:p>
      </dsp:txBody>
      <dsp:txXfrm>
        <a:off x="1979961" y="2556062"/>
        <a:ext cx="1556143" cy="950412"/>
      </dsp:txXfrm>
    </dsp:sp>
    <dsp:sp modelId="{6E4573DA-8BE9-7641-954E-6B0D6957B0B3}">
      <dsp:nvSpPr>
        <dsp:cNvPr id="0" name=""/>
        <dsp:cNvSpPr/>
      </dsp:nvSpPr>
      <dsp:spPr>
        <a:xfrm>
          <a:off x="1748482" y="1012167"/>
          <a:ext cx="201910" cy="328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1040"/>
              </a:lnTo>
              <a:lnTo>
                <a:pt x="201910" y="32810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410BE-7AEE-5540-8E3B-C590F8A9AF2C}">
      <dsp:nvSpPr>
        <dsp:cNvPr id="0" name=""/>
        <dsp:cNvSpPr/>
      </dsp:nvSpPr>
      <dsp:spPr>
        <a:xfrm>
          <a:off x="1950392" y="3788432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300" kern="1200" dirty="0"/>
            <a:t>Όραμα και στόχοι για την </a:t>
          </a:r>
          <a:r>
            <a:rPr lang="el-GR" sz="1300" kern="1200" dirty="0" smtClean="0"/>
            <a:t>ελληνική ανάπτυξη 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300" kern="1200" dirty="0" smtClean="0"/>
            <a:t>(Κεφ.3)</a:t>
          </a:r>
          <a:endParaRPr lang="en-US" sz="1300" kern="1200" dirty="0"/>
        </a:p>
      </dsp:txBody>
      <dsp:txXfrm>
        <a:off x="1979961" y="3818001"/>
        <a:ext cx="1556143" cy="950412"/>
      </dsp:txXfrm>
    </dsp:sp>
    <dsp:sp modelId="{E1C87D00-92D5-1F4A-9AAB-501864F7269F}">
      <dsp:nvSpPr>
        <dsp:cNvPr id="0" name=""/>
        <dsp:cNvSpPr/>
      </dsp:nvSpPr>
      <dsp:spPr>
        <a:xfrm>
          <a:off x="4070449" y="2616"/>
          <a:ext cx="2019101" cy="10095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/>
            <a:t>Β. Εντοπίζοντας τις αδυναμίες, προωθώντας μεταρρυθμίσεις, αξιοποιώντας εργαλεία</a:t>
          </a:r>
          <a:endParaRPr lang="en-US" sz="1400" kern="1200" dirty="0"/>
        </a:p>
      </dsp:txBody>
      <dsp:txXfrm>
        <a:off x="4100018" y="32185"/>
        <a:ext cx="1959963" cy="950412"/>
      </dsp:txXfrm>
    </dsp:sp>
    <dsp:sp modelId="{832E82EB-CA81-774E-8EA5-30AD91321532}">
      <dsp:nvSpPr>
        <dsp:cNvPr id="0" name=""/>
        <dsp:cNvSpPr/>
      </dsp:nvSpPr>
      <dsp:spPr>
        <a:xfrm>
          <a:off x="4272359" y="1012167"/>
          <a:ext cx="201910" cy="757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63"/>
              </a:lnTo>
              <a:lnTo>
                <a:pt x="201910" y="7571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D4749-3BF4-1B4F-BF75-F3CDD0592991}">
      <dsp:nvSpPr>
        <dsp:cNvPr id="0" name=""/>
        <dsp:cNvSpPr/>
      </dsp:nvSpPr>
      <dsp:spPr>
        <a:xfrm>
          <a:off x="4474269" y="1264555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/>
            <a:t>Αγκυλώσεις και προτάσεις πολιτικής – Δημόσιος </a:t>
          </a:r>
          <a:r>
            <a:rPr lang="el-GR" sz="1300" kern="1200" dirty="0" smtClean="0"/>
            <a:t>Τομέας (Κεφ.4)</a:t>
          </a:r>
          <a:endParaRPr lang="en-US" sz="1300" kern="1200" dirty="0"/>
        </a:p>
      </dsp:txBody>
      <dsp:txXfrm>
        <a:off x="4503838" y="1294124"/>
        <a:ext cx="1556143" cy="950412"/>
      </dsp:txXfrm>
    </dsp:sp>
    <dsp:sp modelId="{77AAE83C-C7A8-5142-9763-BF1877A4517C}">
      <dsp:nvSpPr>
        <dsp:cNvPr id="0" name=""/>
        <dsp:cNvSpPr/>
      </dsp:nvSpPr>
      <dsp:spPr>
        <a:xfrm>
          <a:off x="4272359" y="1012167"/>
          <a:ext cx="201910" cy="2019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101"/>
              </a:lnTo>
              <a:lnTo>
                <a:pt x="201910" y="20191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A9B1F-B833-5841-B1D2-4F5EAF96D9D2}">
      <dsp:nvSpPr>
        <dsp:cNvPr id="0" name=""/>
        <dsp:cNvSpPr/>
      </dsp:nvSpPr>
      <dsp:spPr>
        <a:xfrm>
          <a:off x="4474269" y="2526493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300" kern="1200" dirty="0"/>
            <a:t>Αγκυλώσεις και προτάσεις πολιτικής – </a:t>
          </a:r>
          <a:r>
            <a:rPr lang="el-GR" sz="1300" kern="1200" dirty="0" smtClean="0"/>
            <a:t>Αγορές 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300" kern="1200" dirty="0" smtClean="0"/>
            <a:t>(Κεφ.5)</a:t>
          </a:r>
          <a:endParaRPr lang="en-US" sz="1300" kern="1200" dirty="0"/>
        </a:p>
      </dsp:txBody>
      <dsp:txXfrm>
        <a:off x="4503838" y="2556062"/>
        <a:ext cx="1556143" cy="950412"/>
      </dsp:txXfrm>
    </dsp:sp>
    <dsp:sp modelId="{522DF31E-1DD1-E24C-8A7F-81035BDB783C}">
      <dsp:nvSpPr>
        <dsp:cNvPr id="0" name=""/>
        <dsp:cNvSpPr/>
      </dsp:nvSpPr>
      <dsp:spPr>
        <a:xfrm>
          <a:off x="4272359" y="1012167"/>
          <a:ext cx="201910" cy="328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1040"/>
              </a:lnTo>
              <a:lnTo>
                <a:pt x="201910" y="32810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B7DF9-CBC7-A449-95B9-3DCEC343DC18}">
      <dsp:nvSpPr>
        <dsp:cNvPr id="0" name=""/>
        <dsp:cNvSpPr/>
      </dsp:nvSpPr>
      <dsp:spPr>
        <a:xfrm>
          <a:off x="4474269" y="3788432"/>
          <a:ext cx="1627395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300" kern="1200" dirty="0"/>
            <a:t>Τομεακές και κλαδικές προτεραιότητες και </a:t>
          </a:r>
          <a:r>
            <a:rPr lang="el-GR" sz="1300" kern="1200" dirty="0" smtClean="0"/>
            <a:t>παρεμβάσεις 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l-GR" sz="1300" kern="1200" dirty="0" smtClean="0"/>
            <a:t>(Κεφ.6)</a:t>
          </a:r>
          <a:endParaRPr lang="en-US" sz="1300" kern="1200" dirty="0"/>
        </a:p>
      </dsp:txBody>
      <dsp:txXfrm>
        <a:off x="4503838" y="3818001"/>
        <a:ext cx="1568257" cy="950412"/>
      </dsp:txXfrm>
    </dsp:sp>
    <dsp:sp modelId="{470B2EB8-E70F-834D-9563-6CF5C3A28CE4}">
      <dsp:nvSpPr>
        <dsp:cNvPr id="0" name=""/>
        <dsp:cNvSpPr/>
      </dsp:nvSpPr>
      <dsp:spPr>
        <a:xfrm>
          <a:off x="6594326" y="2616"/>
          <a:ext cx="2019101" cy="10095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/>
            <a:t>Γ. Διασφαλίζοντας την </a:t>
          </a:r>
          <a:r>
            <a:rPr lang="el-GR" sz="1400" b="1" kern="1200" dirty="0" smtClean="0"/>
            <a:t>εφαρμογή και τη συνέχεια </a:t>
          </a:r>
          <a:endParaRPr lang="en-US" sz="1400" kern="1200" dirty="0"/>
        </a:p>
      </dsp:txBody>
      <dsp:txXfrm>
        <a:off x="6623895" y="32185"/>
        <a:ext cx="1959963" cy="950412"/>
      </dsp:txXfrm>
    </dsp:sp>
    <dsp:sp modelId="{96175911-1FE7-524A-B970-11F528AA5F85}">
      <dsp:nvSpPr>
        <dsp:cNvPr id="0" name=""/>
        <dsp:cNvSpPr/>
      </dsp:nvSpPr>
      <dsp:spPr>
        <a:xfrm>
          <a:off x="6796236" y="1012167"/>
          <a:ext cx="201910" cy="757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63"/>
              </a:lnTo>
              <a:lnTo>
                <a:pt x="201910" y="7571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D8E81-13D4-9046-88CD-4EA4AB82CE56}">
      <dsp:nvSpPr>
        <dsp:cNvPr id="0" name=""/>
        <dsp:cNvSpPr/>
      </dsp:nvSpPr>
      <dsp:spPr>
        <a:xfrm>
          <a:off x="6998146" y="1264555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/>
            <a:t>Χρονικός ορίζοντας και </a:t>
          </a:r>
          <a:r>
            <a:rPr lang="el-GR" sz="1300" kern="1200" dirty="0" smtClean="0"/>
            <a:t>χρηματοδότηση (Κεφ.7)</a:t>
          </a:r>
          <a:endParaRPr lang="en-US" sz="1300" kern="1200" dirty="0"/>
        </a:p>
      </dsp:txBody>
      <dsp:txXfrm>
        <a:off x="7027715" y="1294124"/>
        <a:ext cx="1556143" cy="950412"/>
      </dsp:txXfrm>
    </dsp:sp>
    <dsp:sp modelId="{FC935A35-D29C-DF43-B11B-E9CC0C43D433}">
      <dsp:nvSpPr>
        <dsp:cNvPr id="0" name=""/>
        <dsp:cNvSpPr/>
      </dsp:nvSpPr>
      <dsp:spPr>
        <a:xfrm>
          <a:off x="6796236" y="1012167"/>
          <a:ext cx="201910" cy="2019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101"/>
              </a:lnTo>
              <a:lnTo>
                <a:pt x="201910" y="201910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92A6A-5906-0C42-9B28-D21A657D0929}">
      <dsp:nvSpPr>
        <dsp:cNvPr id="0" name=""/>
        <dsp:cNvSpPr/>
      </dsp:nvSpPr>
      <dsp:spPr>
        <a:xfrm>
          <a:off x="6998146" y="2526493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 smtClean="0"/>
            <a:t>Προτεραιότητες (Κεφ.7)</a:t>
          </a:r>
          <a:endParaRPr lang="en-US" sz="1300" kern="1200" dirty="0"/>
        </a:p>
      </dsp:txBody>
      <dsp:txXfrm>
        <a:off x="7027715" y="2556062"/>
        <a:ext cx="1556143" cy="950412"/>
      </dsp:txXfrm>
    </dsp:sp>
    <dsp:sp modelId="{D8C6E78F-9FC7-654C-BAC3-E14C0078EF3C}">
      <dsp:nvSpPr>
        <dsp:cNvPr id="0" name=""/>
        <dsp:cNvSpPr/>
      </dsp:nvSpPr>
      <dsp:spPr>
        <a:xfrm>
          <a:off x="6796236" y="1012167"/>
          <a:ext cx="201910" cy="3281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1040"/>
              </a:lnTo>
              <a:lnTo>
                <a:pt x="201910" y="32810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580D4-C6D4-0042-BD92-410E4F3EF8FA}">
      <dsp:nvSpPr>
        <dsp:cNvPr id="0" name=""/>
        <dsp:cNvSpPr/>
      </dsp:nvSpPr>
      <dsp:spPr>
        <a:xfrm>
          <a:off x="6998146" y="3788432"/>
          <a:ext cx="1615281" cy="100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300" kern="1200" dirty="0"/>
            <a:t>Εφαρμογή και </a:t>
          </a:r>
          <a:r>
            <a:rPr lang="el-GR" sz="1300" kern="1200" dirty="0" smtClean="0"/>
            <a:t>παρακολούθηση (Κεφ.7)</a:t>
          </a:r>
          <a:endParaRPr lang="en-US" sz="1300" kern="1200" dirty="0"/>
        </a:p>
      </dsp:txBody>
      <dsp:txXfrm>
        <a:off x="7027715" y="3818001"/>
        <a:ext cx="1556143" cy="9504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4D547-47F5-4DEF-8F3F-24A1D938FF84}">
      <dsp:nvSpPr>
        <dsp:cNvPr id="0" name=""/>
        <dsp:cNvSpPr/>
      </dsp:nvSpPr>
      <dsp:spPr>
        <a:xfrm>
          <a:off x="0" y="134995"/>
          <a:ext cx="9413101" cy="1275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0561" tIns="104140" rIns="73056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>
              <a:latin typeface="+mn-lt"/>
            </a:rPr>
            <a:t>Μακροπρόθεσμα </a:t>
          </a:r>
          <a:r>
            <a:rPr lang="el-GR" sz="1600" b="1" kern="1200" dirty="0" smtClean="0">
              <a:latin typeface="+mn-lt"/>
            </a:rPr>
            <a:t>συστηματικά, αλλά ήπια και ρεαλιστικά πρωτογενή πλεονάσματα</a:t>
          </a:r>
          <a:r>
            <a:rPr lang="el-GR" sz="1600" kern="1200" dirty="0" smtClean="0">
              <a:latin typeface="+mn-lt"/>
            </a:rPr>
            <a:t>, με βαθμό ευελιξίας</a:t>
          </a:r>
          <a:endParaRPr lang="el-GR" sz="1600" kern="1200" dirty="0">
            <a:latin typeface="+mn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smtClean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Μεσοπρόθεσμα ήπια πτωτική τροχιά δημοσίου χρέους</a:t>
          </a:r>
          <a:endParaRPr lang="el-GR" sz="1600" kern="1200" dirty="0">
            <a:latin typeface="+mn-lt"/>
          </a:endParaRPr>
        </a:p>
      </dsp:txBody>
      <dsp:txXfrm>
        <a:off x="0" y="134995"/>
        <a:ext cx="9413101" cy="1275750"/>
      </dsp:txXfrm>
    </dsp:sp>
    <dsp:sp modelId="{90E74443-B4FA-4DB0-8E79-21A384737559}">
      <dsp:nvSpPr>
        <dsp:cNvPr id="0" name=""/>
        <dsp:cNvSpPr/>
      </dsp:nvSpPr>
      <dsp:spPr>
        <a:xfrm>
          <a:off x="470655" y="2155"/>
          <a:ext cx="658917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055" tIns="0" rIns="2490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</a:t>
          </a:r>
          <a:r>
            <a:rPr lang="el-GR" sz="1600" b="1" kern="1200" dirty="0" smtClean="0"/>
            <a:t>ξιοπιστία</a:t>
          </a:r>
          <a:endParaRPr lang="el-GR" sz="1600" b="1" kern="1200" dirty="0"/>
        </a:p>
      </dsp:txBody>
      <dsp:txXfrm>
        <a:off x="483624" y="15124"/>
        <a:ext cx="6563232" cy="239742"/>
      </dsp:txXfrm>
    </dsp:sp>
    <dsp:sp modelId="{3EDE2CA5-78EF-4D44-9DB6-593F911B1E6C}">
      <dsp:nvSpPr>
        <dsp:cNvPr id="0" name=""/>
        <dsp:cNvSpPr/>
      </dsp:nvSpPr>
      <dsp:spPr>
        <a:xfrm>
          <a:off x="0" y="1592185"/>
          <a:ext cx="9413101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0561" tIns="104140" rIns="73056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Μεσοπρόθεσμα </a:t>
          </a:r>
          <a:r>
            <a:rPr lang="el-GR" sz="1600" b="1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αύξηση τους με χαμηλότερο ρυθμό από το ΑΕΠ</a:t>
          </a:r>
          <a:endParaRPr lang="el-GR" sz="1600" b="1" kern="1200" dirty="0"/>
        </a:p>
      </dsp:txBody>
      <dsp:txXfrm>
        <a:off x="0" y="1592185"/>
        <a:ext cx="9413101" cy="793800"/>
      </dsp:txXfrm>
    </dsp:sp>
    <dsp:sp modelId="{DD5203FD-B14F-49CA-AEC7-465FC6C52975}">
      <dsp:nvSpPr>
        <dsp:cNvPr id="0" name=""/>
        <dsp:cNvSpPr/>
      </dsp:nvSpPr>
      <dsp:spPr>
        <a:xfrm>
          <a:off x="470655" y="1459345"/>
          <a:ext cx="658917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055" tIns="0" rIns="2490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Συνέπεια στο ύψος δημοσίων δαπανών και εσόδων</a:t>
          </a:r>
        </a:p>
      </dsp:txBody>
      <dsp:txXfrm>
        <a:off x="483624" y="1472314"/>
        <a:ext cx="6563232" cy="239742"/>
      </dsp:txXfrm>
    </dsp:sp>
    <dsp:sp modelId="{7430DE4B-A8BC-4BA6-8ED9-D0ED2A2EEDC0}">
      <dsp:nvSpPr>
        <dsp:cNvPr id="0" name=""/>
        <dsp:cNvSpPr/>
      </dsp:nvSpPr>
      <dsp:spPr>
        <a:xfrm>
          <a:off x="0" y="2488520"/>
          <a:ext cx="9413101" cy="18171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0561" tIns="104140" rIns="730561" bIns="113792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b="1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Δαπάνες</a:t>
          </a:r>
          <a:r>
            <a:rPr lang="el-GR" sz="16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: ενίσχυση του ΠΔΕ, ειδικά με ισχυρή αναπτυξιακή επίδραση, σε αντιδιαστολή με γενικές λειτουργικές ή συνταξιοδοτικές δαπάνες, αλλαγή προτεραιοτήτων για την απασχόληση στον δημόσιο τομέα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el-GR" sz="1600" b="1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Έσοδα: </a:t>
          </a:r>
          <a:r>
            <a:rPr lang="el-GR" sz="16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διεύρυνση της φορολογικής βάσης έτσι ώστε να κατανεμηθούν δικαιότερα τα βάρη, με στοχευμένα κίνητρα για ηλεκτρονικές πληρωμές, σε αντιδιαστολή με την υπέρμετρα επιβαρυμένη φορολογικά μισθωτή εργασία</a:t>
          </a:r>
          <a:endParaRPr lang="en-US" sz="1600" kern="1200" dirty="0"/>
        </a:p>
      </dsp:txBody>
      <dsp:txXfrm>
        <a:off x="0" y="2488520"/>
        <a:ext cx="9413101" cy="1817144"/>
      </dsp:txXfrm>
    </dsp:sp>
    <dsp:sp modelId="{8FD97B75-0FFA-47E5-A39A-AD2FEB18D74E}">
      <dsp:nvSpPr>
        <dsp:cNvPr id="0" name=""/>
        <dsp:cNvSpPr/>
      </dsp:nvSpPr>
      <dsp:spPr>
        <a:xfrm>
          <a:off x="539930" y="2461305"/>
          <a:ext cx="658917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055" tIns="0" rIns="2490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Δημοσιονομικό μείγμα </a:t>
          </a:r>
          <a:r>
            <a:rPr lang="el-GR" sz="1600" b="1" kern="1200" dirty="0" smtClean="0"/>
            <a:t>που </a:t>
          </a:r>
          <a:r>
            <a:rPr lang="el-GR" sz="1600" b="1" kern="1200" dirty="0"/>
            <a:t>στηρίζει το αναπτυξιακό υπόδειγμα</a:t>
          </a:r>
        </a:p>
      </dsp:txBody>
      <dsp:txXfrm>
        <a:off x="552899" y="2474274"/>
        <a:ext cx="6563232" cy="239742"/>
      </dsp:txXfrm>
    </dsp:sp>
    <dsp:sp modelId="{990FDDE8-7BD9-4F13-A8E2-4FE3040DE033}">
      <dsp:nvSpPr>
        <dsp:cNvPr id="0" name=""/>
        <dsp:cNvSpPr/>
      </dsp:nvSpPr>
      <dsp:spPr>
        <a:xfrm>
          <a:off x="0" y="4566010"/>
          <a:ext cx="9413101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0561" tIns="104140" rIns="730561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9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Βραχυπρόθεσμα, δημιουργείται </a:t>
          </a:r>
          <a:r>
            <a:rPr lang="el-GR" sz="1600" b="1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δημοσιονομικός χώρος</a:t>
          </a:r>
          <a:r>
            <a:rPr lang="el-GR" sz="16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 που είναι κρίσιμο να αξιοποιηθεί με υψηλό αναπτυξιακό πολλαπλασιαστή</a:t>
          </a:r>
          <a:r>
            <a:rPr lang="el-GR" sz="9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GB" sz="900" kern="1200" dirty="0"/>
        </a:p>
      </dsp:txBody>
      <dsp:txXfrm>
        <a:off x="0" y="4566010"/>
        <a:ext cx="9413101" cy="850500"/>
      </dsp:txXfrm>
    </dsp:sp>
    <dsp:sp modelId="{E621C21D-88EB-4F15-919A-9B2413F000BC}">
      <dsp:nvSpPr>
        <dsp:cNvPr id="0" name=""/>
        <dsp:cNvSpPr/>
      </dsp:nvSpPr>
      <dsp:spPr>
        <a:xfrm>
          <a:off x="470655" y="4400874"/>
          <a:ext cx="658917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055" tIns="0" rIns="24905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l-GR" sz="1600" b="1" kern="1200" dirty="0"/>
            <a:t>Αξιοποίηση Ευρωπαϊκών μέτρων στήριξης της ανάκαμψης</a:t>
          </a:r>
        </a:p>
      </dsp:txBody>
      <dsp:txXfrm>
        <a:off x="483624" y="4413843"/>
        <a:ext cx="6563232" cy="2397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34F9A-5DCD-5541-BE0B-B5A446B4FCE7}">
      <dsp:nvSpPr>
        <dsp:cNvPr id="0" name=""/>
        <dsp:cNvSpPr/>
      </dsp:nvSpPr>
      <dsp:spPr>
        <a:xfrm>
          <a:off x="0" y="21859"/>
          <a:ext cx="101600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Κεφάλαιο </a:t>
          </a:r>
          <a:r>
            <a:rPr lang="el-GR" sz="2000" b="1" kern="1200" dirty="0">
              <a:sym typeface="Wingdings" pitchFamily="2" charset="2"/>
            </a:rPr>
            <a:t></a:t>
          </a:r>
          <a:r>
            <a:rPr lang="el-GR" sz="2000" b="1" kern="1200" dirty="0"/>
            <a:t> Προϊόντα </a:t>
          </a:r>
          <a:r>
            <a:rPr lang="el-GR" sz="2000" b="1" kern="1200" dirty="0">
              <a:sym typeface="Wingdings" pitchFamily="2" charset="2"/>
            </a:rPr>
            <a:t></a:t>
          </a:r>
          <a:r>
            <a:rPr lang="el-GR" sz="2000" b="1" kern="1200" dirty="0"/>
            <a:t> Εργασία</a:t>
          </a:r>
          <a:endParaRPr lang="x-none" sz="2000" b="1" kern="1200" dirty="0"/>
        </a:p>
      </dsp:txBody>
      <dsp:txXfrm>
        <a:off x="23417" y="45276"/>
        <a:ext cx="10113166" cy="432866"/>
      </dsp:txXfrm>
    </dsp:sp>
    <dsp:sp modelId="{AD121DBA-12C5-7340-9EEF-489975C35EDF}">
      <dsp:nvSpPr>
        <dsp:cNvPr id="0" name=""/>
        <dsp:cNvSpPr/>
      </dsp:nvSpPr>
      <dsp:spPr>
        <a:xfrm>
          <a:off x="0" y="501559"/>
          <a:ext cx="10160000" cy="231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58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900" kern="1200" dirty="0" smtClean="0"/>
            <a:t>Παρεμβάσεις στην </a:t>
          </a:r>
          <a:r>
            <a:rPr lang="el-GR" sz="1900" kern="1200" dirty="0"/>
            <a:t>αγορά </a:t>
          </a:r>
          <a:r>
            <a:rPr lang="el-GR" sz="1900" kern="1200" dirty="0" smtClean="0"/>
            <a:t>εργασίας είναι πιο αποτελεσματικές </a:t>
          </a:r>
          <a:r>
            <a:rPr lang="el-GR" sz="1900" kern="1200" dirty="0"/>
            <a:t>αν έχει προηγηθεί μείωση των εμποδίων εισόδου στις αγορές προϊόντων.</a:t>
          </a:r>
          <a:endParaRPr lang="x-none" sz="19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600" kern="1200" dirty="0" smtClean="0"/>
            <a:t>Η εύρεση </a:t>
          </a:r>
          <a:r>
            <a:rPr lang="el-GR" sz="1600" kern="1200" dirty="0"/>
            <a:t>εργασίας </a:t>
          </a:r>
          <a:r>
            <a:rPr lang="el-GR" sz="1600" kern="1200" dirty="0" smtClean="0"/>
            <a:t>είναι ευκολότερη σε </a:t>
          </a:r>
          <a:r>
            <a:rPr lang="el-GR" sz="1600" kern="1200" dirty="0"/>
            <a:t>μια πιο δυναμική οικονομία (χαμηλότερα εμπόδια εισόδου).</a:t>
          </a:r>
          <a:endParaRPr lang="x-none" sz="16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900" kern="1200" dirty="0" smtClean="0"/>
            <a:t>Η μείωση </a:t>
          </a:r>
          <a:r>
            <a:rPr lang="el-GR" sz="1900" kern="1200" dirty="0"/>
            <a:t>εμποδίων εισόδου στις αγορές </a:t>
          </a:r>
          <a:r>
            <a:rPr lang="el-GR" sz="1900" kern="1200" dirty="0" smtClean="0"/>
            <a:t>προϊόντων είναι πιο αποτελεσματική </a:t>
          </a:r>
          <a:r>
            <a:rPr lang="el-GR" sz="1900" kern="1200" dirty="0"/>
            <a:t>αν έχουν προηγηθεί βελτιώσεις στις αγορές κεφαλαίου.</a:t>
          </a:r>
          <a:endParaRPr lang="x-none" sz="19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600" kern="1200" dirty="0"/>
            <a:t>Επέκταση της παραγωγής και είσοδος νέων επιχειρήσεων </a:t>
          </a:r>
          <a:r>
            <a:rPr lang="el-GR" sz="1600" kern="1200" dirty="0" smtClean="0"/>
            <a:t>προϋποθέτουν </a:t>
          </a:r>
          <a:r>
            <a:rPr lang="el-GR" sz="1600" kern="1200" dirty="0"/>
            <a:t>καλή πρόσβαση στη χρηματοδότηση.</a:t>
          </a:r>
          <a:endParaRPr lang="x-none" sz="1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800" kern="1200" dirty="0">
              <a:sym typeface="Wingdings" pitchFamily="2" charset="2"/>
            </a:rPr>
            <a:t></a:t>
          </a:r>
          <a:r>
            <a:rPr lang="el-GR" sz="1800" kern="1200" dirty="0"/>
            <a:t> </a:t>
          </a:r>
          <a:r>
            <a:rPr lang="el-GR" sz="1900" kern="1200" dirty="0" smtClean="0"/>
            <a:t>Το άνοιγμα </a:t>
          </a:r>
          <a:r>
            <a:rPr lang="el-GR" sz="1900" kern="1200" dirty="0"/>
            <a:t>της οικονομίας σε νέες επιχειρήσεις και </a:t>
          </a:r>
          <a:r>
            <a:rPr lang="el-GR" sz="1900" kern="1200" dirty="0" smtClean="0"/>
            <a:t>επενδύσεις είναι σημαντική προτεραιότητα.</a:t>
          </a:r>
          <a:endParaRPr lang="x-none" sz="1900" kern="1200" dirty="0"/>
        </a:p>
      </dsp:txBody>
      <dsp:txXfrm>
        <a:off x="0" y="501559"/>
        <a:ext cx="10160000" cy="2318400"/>
      </dsp:txXfrm>
    </dsp:sp>
    <dsp:sp modelId="{BF573C9A-75C6-9F48-91BF-ECC89402EBBF}">
      <dsp:nvSpPr>
        <dsp:cNvPr id="0" name=""/>
        <dsp:cNvSpPr/>
      </dsp:nvSpPr>
      <dsp:spPr>
        <a:xfrm>
          <a:off x="0" y="2819959"/>
          <a:ext cx="101600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Επενδύσεις σε φυσικό και ανθρώπινο κεφάλαιο</a:t>
          </a:r>
          <a:endParaRPr lang="x-none" sz="2000" b="1" kern="1200" dirty="0"/>
        </a:p>
      </dsp:txBody>
      <dsp:txXfrm>
        <a:off x="23417" y="2843376"/>
        <a:ext cx="10113166" cy="432866"/>
      </dsp:txXfrm>
    </dsp:sp>
    <dsp:sp modelId="{7F768932-2ECB-144D-A0BE-2C5FF61F0A8E}">
      <dsp:nvSpPr>
        <dsp:cNvPr id="0" name=""/>
        <dsp:cNvSpPr/>
      </dsp:nvSpPr>
      <dsp:spPr>
        <a:xfrm>
          <a:off x="0" y="3299659"/>
          <a:ext cx="10160000" cy="641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58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900" kern="1200" dirty="0"/>
            <a:t>Βάση για μελλοντική αύξηση της παραγωγικότητας.</a:t>
          </a:r>
          <a:endParaRPr lang="x-non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900" kern="1200" dirty="0"/>
            <a:t>Χρηματοδότηση από ευρωπαϊκά προγράμματα συνοχής και Ταμείο Ανάκαμψης.</a:t>
          </a:r>
          <a:endParaRPr lang="x-none" sz="1900" kern="1200" dirty="0"/>
        </a:p>
      </dsp:txBody>
      <dsp:txXfrm>
        <a:off x="0" y="3299659"/>
        <a:ext cx="10160000" cy="641700"/>
      </dsp:txXfrm>
    </dsp:sp>
    <dsp:sp modelId="{620F13E3-4975-1948-A28F-39E862447D7E}">
      <dsp:nvSpPr>
        <dsp:cNvPr id="0" name=""/>
        <dsp:cNvSpPr/>
      </dsp:nvSpPr>
      <dsp:spPr>
        <a:xfrm>
          <a:off x="0" y="3941359"/>
          <a:ext cx="101600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Μείωση της ανεργίας</a:t>
          </a:r>
          <a:endParaRPr lang="x-none" sz="2000" b="1" kern="1200" dirty="0"/>
        </a:p>
      </dsp:txBody>
      <dsp:txXfrm>
        <a:off x="23417" y="3964776"/>
        <a:ext cx="10113166" cy="432866"/>
      </dsp:txXfrm>
    </dsp:sp>
    <dsp:sp modelId="{1AA8AD68-D26B-CC44-9510-BACBFF4EA156}">
      <dsp:nvSpPr>
        <dsp:cNvPr id="0" name=""/>
        <dsp:cNvSpPr/>
      </dsp:nvSpPr>
      <dsp:spPr>
        <a:xfrm>
          <a:off x="0" y="4421059"/>
          <a:ext cx="10160000" cy="641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258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900" kern="1200" dirty="0"/>
            <a:t>Ανάπτυξη και κοινωνική συνοχή.</a:t>
          </a:r>
          <a:endParaRPr lang="x-non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900" kern="1200" dirty="0"/>
            <a:t>Υψηλό επίπεδο ανεργίας οφείλεται σε κυκλικούς και δομικούς λόγους.</a:t>
          </a:r>
          <a:endParaRPr lang="x-none" sz="1900" kern="1200" dirty="0"/>
        </a:p>
      </dsp:txBody>
      <dsp:txXfrm>
        <a:off x="0" y="4421059"/>
        <a:ext cx="10160000" cy="6417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D1B1E-9E65-A146-B108-2CF12096F8AC}">
      <dsp:nvSpPr>
        <dsp:cNvPr id="0" name=""/>
        <dsp:cNvSpPr/>
      </dsp:nvSpPr>
      <dsp:spPr>
        <a:xfrm>
          <a:off x="3174" y="61058"/>
          <a:ext cx="3095625" cy="725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Παραγωγή και επενδύσεις</a:t>
          </a:r>
          <a:endParaRPr lang="x-none" sz="2000" b="1" kern="1200" dirty="0"/>
        </a:p>
      </dsp:txBody>
      <dsp:txXfrm>
        <a:off x="3174" y="61058"/>
        <a:ext cx="3095625" cy="725682"/>
      </dsp:txXfrm>
    </dsp:sp>
    <dsp:sp modelId="{037B6A62-EB1C-4944-ACF9-C09FFE898B62}">
      <dsp:nvSpPr>
        <dsp:cNvPr id="0" name=""/>
        <dsp:cNvSpPr/>
      </dsp:nvSpPr>
      <dsp:spPr>
        <a:xfrm>
          <a:off x="3174" y="786741"/>
          <a:ext cx="3095625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Δραστική μείωση του φορολογικού και ασφαλιστικού βάρους στην εργασία. </a:t>
          </a:r>
          <a:endParaRPr lang="x-none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Ευνοϊκότερη φορολογική μεταχείριση αποσβέσεων για επενδύσεις σε μηχανολογικό εξοπλισμό και καινοτομία</a:t>
          </a:r>
          <a:r>
            <a:rPr lang="el-GR" sz="1500" kern="1200" dirty="0" smtClean="0"/>
            <a:t>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 smtClean="0"/>
            <a:t> Ενεργειακή </a:t>
          </a:r>
          <a:r>
            <a:rPr lang="el-GR" sz="1500" kern="1200" dirty="0"/>
            <a:t>αναβάθμιση κτηρίων. 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Επενδύσεις σε </a:t>
          </a:r>
          <a:r>
            <a:rPr lang="el-GR" sz="1500" kern="1200" dirty="0" smtClean="0"/>
            <a:t>υποδομές, </a:t>
          </a:r>
          <a:r>
            <a:rPr lang="el-GR" sz="1500" kern="1200" dirty="0"/>
            <a:t>με προτεραιότητα σε μεταφορές εμπορευμάτων και σε μετακινήσεις σε επιβαρυμένους διαδρόμους για πολίτες και τον τουρισμό. 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Ενίσχυση εξαγωγικών κλάδων της </a:t>
          </a:r>
          <a:r>
            <a:rPr lang="el-GR" sz="1500" kern="1200" dirty="0" smtClean="0"/>
            <a:t>μεταποίησης.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Διαχείριση απορριμμάτων και κυκλική οικονομία.</a:t>
          </a:r>
          <a:endParaRPr lang="x-none" sz="1500" kern="1200"/>
        </a:p>
      </dsp:txBody>
      <dsp:txXfrm>
        <a:off x="3174" y="786741"/>
        <a:ext cx="3095625" cy="3952800"/>
      </dsp:txXfrm>
    </dsp:sp>
    <dsp:sp modelId="{C3988907-D028-A94F-99BC-99BFEEB968A7}">
      <dsp:nvSpPr>
        <dsp:cNvPr id="0" name=""/>
        <dsp:cNvSpPr/>
      </dsp:nvSpPr>
      <dsp:spPr>
        <a:xfrm>
          <a:off x="3532187" y="61058"/>
          <a:ext cx="3095625" cy="725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Ανθρώπινο κεφάλαιο</a:t>
          </a:r>
          <a:endParaRPr lang="x-none" sz="2000" b="1" kern="1200" dirty="0"/>
        </a:p>
      </dsp:txBody>
      <dsp:txXfrm>
        <a:off x="3532187" y="61058"/>
        <a:ext cx="3095625" cy="725682"/>
      </dsp:txXfrm>
    </dsp:sp>
    <dsp:sp modelId="{542BAA0D-F222-A647-B55C-CA870DB9DC9A}">
      <dsp:nvSpPr>
        <dsp:cNvPr id="0" name=""/>
        <dsp:cNvSpPr/>
      </dsp:nvSpPr>
      <dsp:spPr>
        <a:xfrm>
          <a:off x="3532187" y="786741"/>
          <a:ext cx="3095625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Νέα προγράμματα και δομές κατάρτισης εργαζόμενων και </a:t>
          </a:r>
          <a:r>
            <a:rPr lang="el-GR" sz="1500" kern="1200" dirty="0" smtClean="0"/>
            <a:t>ανέργων</a:t>
          </a:r>
          <a:r>
            <a:rPr lang="el-GR" sz="1500" kern="1200" dirty="0"/>
            <a:t>. 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Οργανωτικές παρεμβάσεις σε σχολικές μονάδες. </a:t>
          </a:r>
          <a:endParaRPr lang="x-none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Διεύρυνση και αναβάθμιση της προσχολικής αγωγής. </a:t>
          </a:r>
          <a:endParaRPr lang="x-none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Διευκόλυνση της πληρέστερης ένταξης των γυναικών στην αγορά εργασίας. </a:t>
          </a:r>
          <a:endParaRPr lang="x-none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Προσαρμογή του θεσμικού πλαισίου για ενίσχυση έρευνας αιχμής σε πανεπιστήμια και ερευνητικά κέντρα που θα υποστηρίζουν συστάδες (</a:t>
          </a:r>
          <a:r>
            <a:rPr lang="en-US" sz="1500" kern="1200" dirty="0"/>
            <a:t>clusters</a:t>
          </a:r>
          <a:r>
            <a:rPr lang="el-GR" sz="1500" kern="1200" dirty="0"/>
            <a:t>) </a:t>
          </a:r>
          <a:r>
            <a:rPr lang="el-GR" sz="1500" kern="1200" dirty="0" smtClean="0"/>
            <a:t>στην παραγωγή</a:t>
          </a:r>
          <a:r>
            <a:rPr lang="el-GR" sz="1500" kern="1200" dirty="0"/>
            <a:t>.</a:t>
          </a:r>
          <a:endParaRPr lang="x-none" sz="1500" kern="1200" dirty="0"/>
        </a:p>
      </dsp:txBody>
      <dsp:txXfrm>
        <a:off x="3532187" y="786741"/>
        <a:ext cx="3095625" cy="3952800"/>
      </dsp:txXfrm>
    </dsp:sp>
    <dsp:sp modelId="{3C1A2049-6B4B-5D40-B819-2C5BEE046CA7}">
      <dsp:nvSpPr>
        <dsp:cNvPr id="0" name=""/>
        <dsp:cNvSpPr/>
      </dsp:nvSpPr>
      <dsp:spPr>
        <a:xfrm>
          <a:off x="7061200" y="61058"/>
          <a:ext cx="3095625" cy="725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Δημόσιος τομέας και διοίκηση</a:t>
          </a:r>
          <a:endParaRPr lang="x-none" sz="2000" b="1" kern="1200" dirty="0"/>
        </a:p>
      </dsp:txBody>
      <dsp:txXfrm>
        <a:off x="7061200" y="61058"/>
        <a:ext cx="3095625" cy="725682"/>
      </dsp:txXfrm>
    </dsp:sp>
    <dsp:sp modelId="{0929F0FA-391C-5245-A681-64D31318EB49}">
      <dsp:nvSpPr>
        <dsp:cNvPr id="0" name=""/>
        <dsp:cNvSpPr/>
      </dsp:nvSpPr>
      <dsp:spPr>
        <a:xfrm>
          <a:off x="7061200" y="786741"/>
          <a:ext cx="3095625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Επιτάχυνση της ψηφιοποίησης υπηρεσιών του δημόσιου τομέα. </a:t>
          </a:r>
          <a:endParaRPr lang="x-none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Ενίσχυση πρωτοβάθμιας φροντίδας υγείας και νοσοκομειακών </a:t>
          </a:r>
          <a:r>
            <a:rPr lang="el-GR" sz="1500" kern="1200" dirty="0" smtClean="0"/>
            <a:t>μονάδων, </a:t>
          </a:r>
          <a:r>
            <a:rPr lang="el-GR" sz="1500" kern="1200" dirty="0"/>
            <a:t>με ισχυρό ρόλο σε συστήματα παρακολούθησης. 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Επέκταση ειδικών τμημάτων στα δικαστήρια για οικονομικές υποθέσεις.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Διεύρυνση των μηχανισμών εξωδικαστικής επίλυσης διαφορών. </a:t>
          </a:r>
          <a:endParaRPr lang="x-none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/>
            <a:t>Ενίσχυση του συστήματος χρηματοπιστωτικής εποπτείας στον τομέα της προστασίας των επενδυτών.</a:t>
          </a:r>
          <a:endParaRPr lang="x-none" sz="1500" kern="1200"/>
        </a:p>
      </dsp:txBody>
      <dsp:txXfrm>
        <a:off x="7061200" y="786741"/>
        <a:ext cx="3095625" cy="39528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2DBBD-48B6-8343-A004-DDD5F1F7FD9E}">
      <dsp:nvSpPr>
        <dsp:cNvPr id="0" name=""/>
        <dsp:cNvSpPr/>
      </dsp:nvSpPr>
      <dsp:spPr>
        <a:xfrm>
          <a:off x="4206" y="24306"/>
          <a:ext cx="3611116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u="none" kern="1200" dirty="0"/>
            <a:t>Πρώτο μισό της δεκαετίας</a:t>
          </a:r>
          <a:endParaRPr lang="x-none" sz="1800" b="1" u="none" kern="1200" dirty="0"/>
        </a:p>
      </dsp:txBody>
      <dsp:txXfrm>
        <a:off x="4206" y="24306"/>
        <a:ext cx="3611116" cy="662400"/>
      </dsp:txXfrm>
    </dsp:sp>
    <dsp:sp modelId="{EA5460CC-8F00-2945-B62C-35786B4522C2}">
      <dsp:nvSpPr>
        <dsp:cNvPr id="0" name=""/>
        <dsp:cNvSpPr/>
      </dsp:nvSpPr>
      <dsp:spPr>
        <a:xfrm>
          <a:off x="743832" y="707832"/>
          <a:ext cx="3611116" cy="4428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Σημαντική αναπτυξιακή δυναμική </a:t>
          </a:r>
          <a:r>
            <a:rPr lang="el-GR" sz="1900" kern="1200" dirty="0" smtClean="0"/>
            <a:t>από:</a:t>
          </a:r>
          <a:endParaRPr lang="x-none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u="none" kern="1200" dirty="0"/>
            <a:t>Ευρωπαϊκούς και εθνικούς δημόσιους πόρους.</a:t>
          </a:r>
          <a:endParaRPr lang="x-none" sz="1900" u="none" kern="1200" dirty="0"/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/>
            <a:t>Επενδύσεις σε </a:t>
          </a:r>
          <a:r>
            <a:rPr lang="el-GR" sz="1700" kern="1200" dirty="0" smtClean="0"/>
            <a:t>υποδομές</a:t>
          </a:r>
          <a:r>
            <a:rPr lang="el-GR" sz="1700" kern="1200" dirty="0"/>
            <a:t>.</a:t>
          </a:r>
          <a:endParaRPr lang="x-none" sz="1700" kern="1200" dirty="0"/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/>
            <a:t>Μεταρρυθμίσεις για την αύξηση της παραγωγικότητας και της συμμετοχής στην αγορά εργασίας.</a:t>
          </a:r>
          <a:endParaRPr lang="x-none" sz="1700" kern="1200" dirty="0"/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/>
            <a:t>Μόχλευση ιδιωτικών πόρων </a:t>
          </a:r>
          <a:r>
            <a:rPr lang="el-GR" sz="1700" kern="1200" dirty="0" smtClean="0"/>
            <a:t>(π.χ. ΣΔΙΤ</a:t>
          </a:r>
          <a:r>
            <a:rPr lang="el-GR" sz="1700" kern="1200" dirty="0"/>
            <a:t>, Αναπτυξιακή </a:t>
          </a:r>
          <a:r>
            <a:rPr lang="el-GR" sz="1700" kern="1200" dirty="0" smtClean="0"/>
            <a:t>Τράπεζα).</a:t>
          </a:r>
          <a:endParaRPr lang="x-none" sz="17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u="none" kern="1200" dirty="0"/>
            <a:t>Μείωση ανεργίας και επενδυτικού κενού.</a:t>
          </a:r>
          <a:endParaRPr lang="x-none" sz="1900" u="none" kern="1200" dirty="0"/>
        </a:p>
      </dsp:txBody>
      <dsp:txXfrm>
        <a:off x="849598" y="813598"/>
        <a:ext cx="3399584" cy="4217415"/>
      </dsp:txXfrm>
    </dsp:sp>
    <dsp:sp modelId="{35083789-1611-0C4E-B067-41D6A715079E}">
      <dsp:nvSpPr>
        <dsp:cNvPr id="0" name=""/>
        <dsp:cNvSpPr/>
      </dsp:nvSpPr>
      <dsp:spPr>
        <a:xfrm rot="21595343">
          <a:off x="4162754" y="-97999"/>
          <a:ext cx="1160557" cy="899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>
        <a:off x="4162754" y="81997"/>
        <a:ext cx="890838" cy="539437"/>
      </dsp:txXfrm>
    </dsp:sp>
    <dsp:sp modelId="{ED44641E-1A14-1848-BB51-7F91C641AF13}">
      <dsp:nvSpPr>
        <dsp:cNvPr id="0" name=""/>
        <dsp:cNvSpPr/>
      </dsp:nvSpPr>
      <dsp:spPr>
        <a:xfrm>
          <a:off x="5805051" y="16448"/>
          <a:ext cx="3611116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u="none" kern="1200" dirty="0"/>
            <a:t>Δεύτερο μισό της δεκαετίας</a:t>
          </a:r>
          <a:endParaRPr lang="x-none" sz="1800" b="1" u="none" kern="1200" dirty="0"/>
        </a:p>
      </dsp:txBody>
      <dsp:txXfrm>
        <a:off x="5805051" y="16448"/>
        <a:ext cx="3611116" cy="662400"/>
      </dsp:txXfrm>
    </dsp:sp>
    <dsp:sp modelId="{C2812D01-C093-8F49-8993-EA0CB9374999}">
      <dsp:nvSpPr>
        <dsp:cNvPr id="0" name=""/>
        <dsp:cNvSpPr/>
      </dsp:nvSpPr>
      <dsp:spPr>
        <a:xfrm>
          <a:off x="6544677" y="684258"/>
          <a:ext cx="3611116" cy="44603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u="none" kern="1200" dirty="0" smtClean="0"/>
            <a:t>Αναπτυξιακή </a:t>
          </a:r>
          <a:r>
            <a:rPr lang="el-GR" sz="1900" u="none" kern="1200" dirty="0"/>
            <a:t>δυναμική </a:t>
          </a:r>
          <a:r>
            <a:rPr lang="el-GR" sz="1900" u="none" kern="1200" dirty="0" smtClean="0"/>
            <a:t>κυρίως </a:t>
          </a:r>
          <a:r>
            <a:rPr lang="el-GR" sz="1900" u="none" kern="1200" dirty="0"/>
            <a:t>από ιδιωτικούς πόρους.</a:t>
          </a:r>
          <a:endParaRPr lang="x-none" sz="1900" u="none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/>
            <a:t>Λιγότεροι Ευρωπαϊκοί πόροι, και αυξημένες απαιτήσεις </a:t>
          </a:r>
          <a:r>
            <a:rPr lang="el-GR" sz="1700" kern="1200" dirty="0" err="1"/>
            <a:t>αναχρηματοδότησης</a:t>
          </a:r>
          <a:r>
            <a:rPr lang="el-GR" sz="1700" kern="1200" dirty="0"/>
            <a:t> του δημόσιου χρέους.</a:t>
          </a:r>
          <a:endParaRPr lang="x-none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 smtClean="0"/>
            <a:t>Προσέλκυση επενδύσεων και ανθρώπινου κεφαλαίου</a:t>
          </a:r>
          <a:endParaRPr lang="x-none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700" kern="1200" dirty="0" smtClean="0"/>
            <a:t>Κρίσιμης σημασίας να </a:t>
          </a:r>
          <a:r>
            <a:rPr lang="el-GR" sz="1700" kern="1200" dirty="0"/>
            <a:t>έχουν υλοποιηθεί </a:t>
          </a:r>
          <a:r>
            <a:rPr lang="el-GR" sz="1700" kern="1200" dirty="0" smtClean="0"/>
            <a:t>οι</a:t>
          </a:r>
          <a:r>
            <a:rPr lang="en-US" sz="1700" kern="1200" dirty="0" smtClean="0"/>
            <a:t> </a:t>
          </a:r>
          <a:r>
            <a:rPr lang="el-GR" sz="1700" kern="1200" dirty="0" smtClean="0"/>
            <a:t>δράσεις ενδυνάμωσης της οικονομίας  </a:t>
          </a:r>
          <a:r>
            <a:rPr lang="el-GR" sz="1700" kern="1200" dirty="0"/>
            <a:t>κατά το πρώτο μισό της δεκαετίας.</a:t>
          </a:r>
          <a:endParaRPr lang="x-none" sz="1700" kern="1200" dirty="0"/>
        </a:p>
      </dsp:txBody>
      <dsp:txXfrm>
        <a:off x="6650443" y="790024"/>
        <a:ext cx="3399584" cy="4248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AC082-E8E4-0140-998D-A15E983B688A}">
      <dsp:nvSpPr>
        <dsp:cNvPr id="0" name=""/>
        <dsp:cNvSpPr/>
      </dsp:nvSpPr>
      <dsp:spPr>
        <a:xfrm>
          <a:off x="4329332" y="586"/>
          <a:ext cx="6493998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/>
            <a:t>Μείωση της ανεργίας: 17,2% </a:t>
          </a:r>
          <a:r>
            <a:rPr lang="el-GR" sz="1800" kern="1200" dirty="0">
              <a:sym typeface="Wingdings" pitchFamily="2" charset="2"/>
            </a:rPr>
            <a:t></a:t>
          </a:r>
          <a:r>
            <a:rPr lang="el-GR" sz="1800" kern="1200" dirty="0"/>
            <a:t> 7%</a:t>
          </a:r>
          <a:r>
            <a:rPr lang="en-GB" sz="1800" kern="1200" dirty="0"/>
            <a:t>.</a:t>
          </a: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Αύξηση του % συμμετοχής στην αγορά εργασίας: Γυναίκες και ηλικιακές ομάδες 20-24 και 55-64 </a:t>
          </a:r>
          <a:r>
            <a:rPr lang="el-GR" sz="1800" kern="1200" dirty="0" smtClean="0">
              <a:sym typeface="Wingdings" pitchFamily="2" charset="2"/>
            </a:rPr>
            <a:t></a:t>
          </a:r>
          <a:r>
            <a:rPr lang="el-GR" sz="1800" kern="1200" dirty="0" smtClean="0"/>
            <a:t> μ.ο. ΕΕ</a:t>
          </a:r>
          <a:r>
            <a:rPr lang="en-GB" sz="1800" kern="1200" dirty="0" smtClean="0"/>
            <a:t>. </a:t>
          </a: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/>
            <a:t>Μείωση του πληθυσμού ηλικίας εργασίας: Κατά 7,5%</a:t>
          </a:r>
          <a:r>
            <a:rPr lang="en-GB" sz="1800" kern="1200" dirty="0"/>
            <a:t>.</a:t>
          </a:r>
          <a:endParaRPr lang="x-none" sz="1800" kern="1200" dirty="0"/>
        </a:p>
      </dsp:txBody>
      <dsp:txXfrm>
        <a:off x="4329332" y="286266"/>
        <a:ext cx="5636958" cy="1714081"/>
      </dsp:txXfrm>
    </dsp:sp>
    <dsp:sp modelId="{26523230-483D-3048-BF28-C072536A1CA3}">
      <dsp:nvSpPr>
        <dsp:cNvPr id="0" name=""/>
        <dsp:cNvSpPr/>
      </dsp:nvSpPr>
      <dsp:spPr>
        <a:xfrm>
          <a:off x="0" y="28285"/>
          <a:ext cx="4329332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u="none" kern="1200" dirty="0"/>
            <a:t>Αύξηση του % απασχόλησης</a:t>
          </a:r>
          <a:r>
            <a:rPr lang="en-GB" sz="2800" u="none" kern="1200" dirty="0"/>
            <a:t> </a:t>
          </a:r>
          <a:endParaRPr lang="x-none" sz="2800" u="none" kern="1200" dirty="0"/>
        </a:p>
      </dsp:txBody>
      <dsp:txXfrm>
        <a:off x="111566" y="139851"/>
        <a:ext cx="4106200" cy="2062309"/>
      </dsp:txXfrm>
    </dsp:sp>
    <dsp:sp modelId="{B97B9C04-6965-7849-9CFC-7DFE0849E537}">
      <dsp:nvSpPr>
        <dsp:cNvPr id="0" name=""/>
        <dsp:cNvSpPr/>
      </dsp:nvSpPr>
      <dsp:spPr>
        <a:xfrm>
          <a:off x="4329332" y="2514572"/>
          <a:ext cx="6493998" cy="22854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/>
            <a:t>Αύξηση της συνολικής παραγωγικότητας των συντελεστών παραγωγής </a:t>
          </a:r>
          <a:r>
            <a:rPr lang="en-GB" sz="1800" kern="1200" dirty="0"/>
            <a:t>(TFP): 1% </a:t>
          </a:r>
          <a:r>
            <a:rPr lang="el-GR" sz="1800" kern="1200" dirty="0"/>
            <a:t>ετησίως.</a:t>
          </a:r>
          <a:endParaRPr lang="x-none" sz="18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/>
            <a:t>Εφικτός στόχος – επιτεύχθηκε την περίοδο </a:t>
          </a:r>
          <a:r>
            <a:rPr lang="en-GB" sz="1600" kern="1200" dirty="0"/>
            <a:t>1995-2002.</a:t>
          </a:r>
          <a:endParaRPr lang="x-none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x-none" sz="1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Αύξηση των παραγωγικών επενδύσεων (δημοσίων και ιδιωτικών)</a:t>
          </a:r>
          <a:r>
            <a:rPr lang="en-GB" sz="1800" kern="1200" dirty="0" smtClean="0"/>
            <a:t>: </a:t>
          </a:r>
          <a:r>
            <a:rPr lang="el-GR" sz="1800" kern="1200" dirty="0" smtClean="0"/>
            <a:t>12,3% του ΑΕΠ </a:t>
          </a:r>
          <a:r>
            <a:rPr lang="el-GR" sz="1800" kern="1200" dirty="0" smtClean="0">
              <a:sym typeface="Wingdings" pitchFamily="2" charset="2"/>
            </a:rPr>
            <a:t></a:t>
          </a:r>
          <a:r>
            <a:rPr lang="el-GR" sz="1800" kern="1200" dirty="0" smtClean="0"/>
            <a:t> </a:t>
          </a:r>
          <a:r>
            <a:rPr lang="en-GB" sz="1800" kern="1200" dirty="0" smtClean="0"/>
            <a:t>17</a:t>
          </a:r>
          <a:r>
            <a:rPr lang="el-GR" sz="1800" kern="1200" dirty="0" smtClean="0"/>
            <a:t>,</a:t>
          </a:r>
          <a:r>
            <a:rPr lang="en-GB" sz="1800" kern="1200" dirty="0" smtClean="0"/>
            <a:t>5%</a:t>
          </a:r>
          <a:r>
            <a:rPr lang="el-GR" sz="1800" kern="1200" dirty="0" smtClean="0"/>
            <a:t> (μ.ο. ΕΕ).</a:t>
          </a:r>
          <a:endParaRPr lang="x-none" sz="1600" kern="1200" dirty="0"/>
        </a:p>
      </dsp:txBody>
      <dsp:txXfrm>
        <a:off x="4329332" y="2800252"/>
        <a:ext cx="5636958" cy="1714081"/>
      </dsp:txXfrm>
    </dsp:sp>
    <dsp:sp modelId="{7743319D-7342-D546-9D3E-5BF5FCA8EF0A}">
      <dsp:nvSpPr>
        <dsp:cNvPr id="0" name=""/>
        <dsp:cNvSpPr/>
      </dsp:nvSpPr>
      <dsp:spPr>
        <a:xfrm>
          <a:off x="0" y="2514572"/>
          <a:ext cx="4329332" cy="22854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u="none" kern="1200" dirty="0"/>
            <a:t>Αύξηση της παραγωγικότητας της εργασίας</a:t>
          </a:r>
          <a:endParaRPr lang="x-none" sz="2800" u="none" kern="1200" dirty="0"/>
        </a:p>
      </dsp:txBody>
      <dsp:txXfrm>
        <a:off x="111566" y="2626138"/>
        <a:ext cx="4106200" cy="2062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222524"/>
          <a:ext cx="101600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12420" rIns="78852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500" kern="1200" dirty="0"/>
            <a:t>Μείωση συντελεστών </a:t>
          </a:r>
          <a:r>
            <a:rPr lang="en-US" sz="1500" kern="1200" dirty="0" smtClean="0"/>
            <a:t>(</a:t>
          </a:r>
          <a:r>
            <a:rPr lang="el-GR" sz="1500" kern="1200" dirty="0" smtClean="0"/>
            <a:t>μετά </a:t>
          </a:r>
          <a:r>
            <a:rPr lang="el-GR" sz="1500" kern="1200" dirty="0"/>
            <a:t>τα πρώτα </a:t>
          </a:r>
          <a:r>
            <a:rPr lang="el-GR" sz="1500" kern="1200" dirty="0" smtClean="0"/>
            <a:t>κλιμάκια</a:t>
          </a:r>
          <a:r>
            <a:rPr lang="en-US" sz="1500" kern="1200" dirty="0" smtClean="0"/>
            <a:t> - </a:t>
          </a:r>
          <a:r>
            <a:rPr lang="el-GR" sz="1500" kern="1200" dirty="0" smtClean="0"/>
            <a:t>ενδεικτικά</a:t>
          </a:r>
          <a:r>
            <a:rPr lang="el-GR" sz="1500" kern="1200" dirty="0"/>
            <a:t>, απάλειψη «εισφοράς αλληλεγγύης</a:t>
          </a:r>
          <a:r>
            <a:rPr lang="el-GR" sz="1500" kern="1200" dirty="0" smtClean="0"/>
            <a:t>»).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smtClean="0"/>
            <a:t>Ενίσχυση διαφάνειας στις συναλλαγές με θετικά στοχευμένα κίνητρα για χρήση ηλεκτρονικών πληρωμών.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 smtClean="0"/>
            <a:t>Ενσωμάτωση εισοδημάτων σε ενιαία κλίμακα φορολογίας, ανεξάρτητα από την πηγή.</a:t>
          </a:r>
          <a:endParaRPr lang="en-GB" sz="1500" kern="1200" dirty="0"/>
        </a:p>
      </dsp:txBody>
      <dsp:txXfrm>
        <a:off x="0" y="222524"/>
        <a:ext cx="10160000" cy="1134000"/>
      </dsp:txXfrm>
    </dsp:sp>
    <dsp:sp modelId="{0C37C17F-747F-8D4C-89BC-08225F94493E}">
      <dsp:nvSpPr>
        <dsp:cNvPr id="0" name=""/>
        <dsp:cNvSpPr/>
      </dsp:nvSpPr>
      <dsp:spPr>
        <a:xfrm>
          <a:off x="508000" y="1124"/>
          <a:ext cx="71120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el-GR" sz="1600" b="1" kern="1200" dirty="0"/>
            <a:t> Φορολογία</a:t>
          </a:r>
          <a:r>
            <a:rPr lang="en-US" sz="1600" b="1" kern="1200" dirty="0"/>
            <a:t>: </a:t>
          </a:r>
          <a:r>
            <a:rPr lang="el-GR" sz="1600" b="1" kern="1200" dirty="0"/>
            <a:t>Μείωση του βάρους στη μισθωτή εργασία</a:t>
          </a:r>
          <a:endParaRPr lang="en-GB" sz="1600" b="1" kern="1200" dirty="0"/>
        </a:p>
      </dsp:txBody>
      <dsp:txXfrm>
        <a:off x="529616" y="22740"/>
        <a:ext cx="7068768" cy="399568"/>
      </dsp:txXfrm>
    </dsp:sp>
    <dsp:sp modelId="{0A1090D9-2CB7-4D4B-8A14-EA718E1E7393}">
      <dsp:nvSpPr>
        <dsp:cNvPr id="0" name=""/>
        <dsp:cNvSpPr/>
      </dsp:nvSpPr>
      <dsp:spPr>
        <a:xfrm>
          <a:off x="0" y="1658924"/>
          <a:ext cx="10160000" cy="203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12420" rIns="78852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500" kern="1200" dirty="0"/>
            <a:t>Μείωση ασφαλιστικών εισφορών (ενδεικτικά, μέσω </a:t>
          </a:r>
          <a:r>
            <a:rPr lang="el-GR" sz="1500" kern="1200" dirty="0" smtClean="0"/>
            <a:t>σταθερών εισφορών </a:t>
          </a:r>
          <a:r>
            <a:rPr lang="el-GR" sz="1500" kern="1200" dirty="0"/>
            <a:t>υγείας) και ανώτατου ορίου ασφαλιστέου εισοδήματος.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500" kern="1200" dirty="0"/>
            <a:t>Ενίσχυση αναλογικότητας δημόσιου διανεμητικού πυλώνα ασφάλισης. Ανάπτυξη δεύτερου και τρίτου πυλώνα με κίνητρα με ιδιωτικές αποφάσεις.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500" kern="1200" dirty="0"/>
            <a:t>Μετάβαση από διανεμητικό σε κεφαλαιοποιητικό σύστημα επικουρικής σύνταξης, με άμεση εφαρμογή για όσους εισέρχονται στην αγορά εργασίας και εθελοντικά για όσους άλλους εργαζόμενους το επιθυμούν.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500" kern="1200" dirty="0"/>
            <a:t>Πλαίσιο εποπτείας για ασφαλιστικά ταμεία, συμπεριλαμβανομένου και ενός δημόσιου ταμείου.</a:t>
          </a:r>
          <a:endParaRPr lang="x-none" sz="1500" kern="1200" dirty="0"/>
        </a:p>
      </dsp:txBody>
      <dsp:txXfrm>
        <a:off x="0" y="1658924"/>
        <a:ext cx="10160000" cy="2031750"/>
      </dsp:txXfrm>
    </dsp:sp>
    <dsp:sp modelId="{916C9177-596D-8548-8B5B-264D1B0236A7}">
      <dsp:nvSpPr>
        <dsp:cNvPr id="0" name=""/>
        <dsp:cNvSpPr/>
      </dsp:nvSpPr>
      <dsp:spPr>
        <a:xfrm>
          <a:off x="508000" y="1437524"/>
          <a:ext cx="71120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b="1" kern="1200" dirty="0"/>
            <a:t>2.  </a:t>
          </a:r>
          <a:r>
            <a:rPr lang="el-GR" sz="1600" b="1" kern="1200" dirty="0"/>
            <a:t>Ασφαλιστικό</a:t>
          </a:r>
          <a:r>
            <a:rPr lang="en-US" sz="1600" b="1" kern="1200" dirty="0"/>
            <a:t>:  </a:t>
          </a:r>
          <a:r>
            <a:rPr lang="el-GR" sz="1600" b="1" kern="1200" dirty="0"/>
            <a:t>Κίνητρα για εργασία και αποταμίευση</a:t>
          </a:r>
          <a:endParaRPr lang="x-none" sz="1600" b="1" kern="1200" dirty="0"/>
        </a:p>
      </dsp:txBody>
      <dsp:txXfrm>
        <a:off x="529616" y="1459140"/>
        <a:ext cx="7068768" cy="399568"/>
      </dsp:txXfrm>
    </dsp:sp>
    <dsp:sp modelId="{19BC2C88-ED0D-4E4B-A639-5C4A4A91C4AE}">
      <dsp:nvSpPr>
        <dsp:cNvPr id="0" name=""/>
        <dsp:cNvSpPr/>
      </dsp:nvSpPr>
      <dsp:spPr>
        <a:xfrm>
          <a:off x="0" y="3993074"/>
          <a:ext cx="10160000" cy="1606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12420" rIns="788529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Συνέχιση και εμβάθυνση των διαδικασιών αξιολόγησης και κωδικοποίησης της νομοθεσίας.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Θεσμική ενίσχυση των ανώτερων διοικητικών θέσεων, μέσω αύξησης της θητείας και της κινητικότητας.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Αναβάθμιση του ΑΣΕΠ σε διεύθυνση διαχείρισης ανθρώπινου δυναμικού.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Μείωση του φορμαλισμού στις διαδικασίες προσλήψεων και καθολική εφαρμογή αξιολόγησης.</a:t>
          </a:r>
          <a:endParaRPr lang="x-non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500" kern="1200" dirty="0"/>
            <a:t>Συνέχιση των διαδικασιών ψηφιοποίησης.</a:t>
          </a:r>
          <a:endParaRPr lang="en-GB" sz="1500" kern="1200" dirty="0"/>
        </a:p>
      </dsp:txBody>
      <dsp:txXfrm>
        <a:off x="0" y="3993074"/>
        <a:ext cx="10160000" cy="1606500"/>
      </dsp:txXfrm>
    </dsp:sp>
    <dsp:sp modelId="{5EDF7C3C-2221-4C14-A25E-D402D8AE2E84}">
      <dsp:nvSpPr>
        <dsp:cNvPr id="0" name=""/>
        <dsp:cNvSpPr/>
      </dsp:nvSpPr>
      <dsp:spPr>
        <a:xfrm>
          <a:off x="508000" y="3771674"/>
          <a:ext cx="71120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</a:pPr>
          <a:r>
            <a:rPr lang="el-GR" sz="1500" b="1" kern="1200" dirty="0"/>
            <a:t>3. </a:t>
          </a:r>
          <a:r>
            <a:rPr lang="el-GR" sz="1600" b="1" kern="1200" dirty="0"/>
            <a:t>Δημόσια διοίκηση</a:t>
          </a:r>
          <a:r>
            <a:rPr lang="en-US" sz="1600" b="1" kern="1200" dirty="0"/>
            <a:t>:</a:t>
          </a:r>
          <a:r>
            <a:rPr lang="el-GR" sz="1600" b="1" kern="1200" dirty="0"/>
            <a:t> Βελτίωση της διακυβέρνησης</a:t>
          </a:r>
          <a:r>
            <a:rPr lang="en-US" sz="1600" b="1" kern="1200" dirty="0"/>
            <a:t> </a:t>
          </a:r>
          <a:endParaRPr lang="en-GB" sz="1500" b="1" kern="1200" dirty="0"/>
        </a:p>
      </dsp:txBody>
      <dsp:txXfrm>
        <a:off x="529616" y="3793290"/>
        <a:ext cx="7068768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492991"/>
          <a:ext cx="10160000" cy="109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249936" rIns="78852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200" kern="1200" dirty="0" smtClean="0"/>
            <a:t>Επέκταση των </a:t>
          </a:r>
          <a:r>
            <a:rPr lang="el-GR" sz="1200" kern="1200" dirty="0"/>
            <a:t>ειδικών τμημάτων στα δικαστήρια για οικονομικές υποθέσεις που απαιτούν εξειδίκευση.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Διεύρυνση και υποστήριξη των μηχανισμών εξωδικαστικής επίλυσης διαφορών.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Συστηματική υποβοήθηση </a:t>
          </a:r>
          <a:r>
            <a:rPr lang="el-GR" sz="1200" kern="1200" dirty="0"/>
            <a:t>των δικαστών μέσω της πρόσληψης δικαστικών υπαλλήλων και της εισαγωγής του θεσμού των επίκουρων.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Βέλτίωση του συστήματος εκπαίδευσης, κατάρτισης, αξιολόγησης και εξέλιξης των δικαστών.</a:t>
          </a:r>
          <a:endParaRPr lang="x-none" sz="1200" kern="1200" dirty="0"/>
        </a:p>
      </dsp:txBody>
      <dsp:txXfrm>
        <a:off x="0" y="492991"/>
        <a:ext cx="10160000" cy="1096200"/>
      </dsp:txXfrm>
    </dsp:sp>
    <dsp:sp modelId="{0C37C17F-747F-8D4C-89BC-08225F94493E}">
      <dsp:nvSpPr>
        <dsp:cNvPr id="0" name=""/>
        <dsp:cNvSpPr/>
      </dsp:nvSpPr>
      <dsp:spPr>
        <a:xfrm>
          <a:off x="508000" y="305979"/>
          <a:ext cx="71120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4. Δικαιοσύνη</a:t>
          </a:r>
          <a:r>
            <a:rPr lang="el-GR" sz="1600" b="1" kern="1200" baseline="0" dirty="0"/>
            <a:t>: Μείωση χρόνου εκδίκασης υποθέσεων</a:t>
          </a:r>
          <a:endParaRPr lang="en-GB" sz="1600" b="1" kern="1200" dirty="0"/>
        </a:p>
      </dsp:txBody>
      <dsp:txXfrm>
        <a:off x="525293" y="323272"/>
        <a:ext cx="7077414" cy="319654"/>
      </dsp:txXfrm>
    </dsp:sp>
    <dsp:sp modelId="{0A1090D9-2CB7-4D4B-8A14-EA718E1E7393}">
      <dsp:nvSpPr>
        <dsp:cNvPr id="0" name=""/>
        <dsp:cNvSpPr/>
      </dsp:nvSpPr>
      <dsp:spPr>
        <a:xfrm>
          <a:off x="0" y="1821219"/>
          <a:ext cx="101600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249936" rIns="78852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200" kern="1200" dirty="0"/>
            <a:t>Ενίσχυση του συστήματος χρηματοπιστωτικής εποπτείας στον τομέα της προστασίας των επενδυτών.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Βελτίωση της εταιρικής διακυβέρνησης και της διαφάνειας στην αγορά πίστεως.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Στοχοθεσία για ταχύτερη μείωση των προβληματικών δανείων από τις τράπεζες.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Έμφαση στην αποτελεσματική εφαρμογή του νέου πτωχευτικού κώδικα.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Φορολογικά κίνητρα για εισαγωγή επιχειρήσεων στο Χρηματιστήριο και για μακροχρόνια αποταμίευση μέσω αυτού.</a:t>
          </a:r>
          <a:endParaRPr lang="x-none" sz="1200" kern="1200" dirty="0"/>
        </a:p>
      </dsp:txBody>
      <dsp:txXfrm>
        <a:off x="0" y="1821219"/>
        <a:ext cx="10160000" cy="1285200"/>
      </dsp:txXfrm>
    </dsp:sp>
    <dsp:sp modelId="{916C9177-596D-8548-8B5B-264D1B0236A7}">
      <dsp:nvSpPr>
        <dsp:cNvPr id="0" name=""/>
        <dsp:cNvSpPr/>
      </dsp:nvSpPr>
      <dsp:spPr>
        <a:xfrm>
          <a:off x="508000" y="1644099"/>
          <a:ext cx="71120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5. Χρηματοδότηση</a:t>
          </a:r>
          <a:r>
            <a:rPr lang="en-US" sz="1600" b="1" kern="1200" dirty="0"/>
            <a:t>:</a:t>
          </a:r>
          <a:r>
            <a:rPr lang="el-GR" sz="1600" b="1" kern="1200" dirty="0"/>
            <a:t> </a:t>
          </a:r>
          <a:r>
            <a:rPr lang="el-GR" sz="1600" b="1" kern="1200" baseline="0" dirty="0"/>
            <a:t>Ανάπτυξη της κεφαλαιαγοράς</a:t>
          </a:r>
          <a:endParaRPr lang="x-none" sz="1600" b="1" kern="1200" dirty="0"/>
        </a:p>
      </dsp:txBody>
      <dsp:txXfrm>
        <a:off x="525293" y="1661392"/>
        <a:ext cx="7077414" cy="319654"/>
      </dsp:txXfrm>
    </dsp:sp>
    <dsp:sp modelId="{19BC2C88-ED0D-4E4B-A639-5C4A4A91C4AE}">
      <dsp:nvSpPr>
        <dsp:cNvPr id="0" name=""/>
        <dsp:cNvSpPr/>
      </dsp:nvSpPr>
      <dsp:spPr>
        <a:xfrm>
          <a:off x="0" y="3348339"/>
          <a:ext cx="10160000" cy="109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249936" rIns="78852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Ταχεία ολοκλήρωση του κτηματολογίου, των δασικών χαρτών και </a:t>
          </a:r>
          <a:r>
            <a:rPr lang="el-GR" sz="1200" kern="1200" dirty="0" smtClean="0"/>
            <a:t>του </a:t>
          </a:r>
          <a:r>
            <a:rPr lang="el-GR" sz="1200" kern="1200" dirty="0"/>
            <a:t>καθορισμού χρήσεων γης μέσω των </a:t>
          </a:r>
          <a:r>
            <a:rPr lang="el-GR" sz="1200" kern="1200" dirty="0" smtClean="0"/>
            <a:t>Τοπικών Χωρικών Σχεδίων. 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Περιορισμός της εκτός σχεδίου δόμησης.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Βελτίωση της διαφάνειας για χωροταξικά και περιβαλλοντικά δεδομένα.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Αναβάθμιση της Επιθεώρησης Περιβάλλοντος σε Ανεξάρτητη Αρχή.</a:t>
          </a:r>
          <a:endParaRPr lang="en-GB" sz="1200" kern="1200" dirty="0"/>
        </a:p>
      </dsp:txBody>
      <dsp:txXfrm>
        <a:off x="0" y="3348339"/>
        <a:ext cx="10160000" cy="1096200"/>
      </dsp:txXfrm>
    </dsp:sp>
    <dsp:sp modelId="{5EDF7C3C-2221-4C14-A25E-D402D8AE2E84}">
      <dsp:nvSpPr>
        <dsp:cNvPr id="0" name=""/>
        <dsp:cNvSpPr/>
      </dsp:nvSpPr>
      <dsp:spPr>
        <a:xfrm>
          <a:off x="508000" y="3171219"/>
          <a:ext cx="71120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</a:pPr>
          <a:r>
            <a:rPr lang="el-GR" sz="1600" b="1" kern="1200" dirty="0"/>
            <a:t>6. Χωροταξία</a:t>
          </a:r>
          <a:r>
            <a:rPr lang="en-US" sz="1600" b="1" kern="1200" dirty="0"/>
            <a:t>:</a:t>
          </a:r>
          <a:r>
            <a:rPr lang="el-GR" sz="1600" b="1" kern="1200" dirty="0"/>
            <a:t> Καθορισμός ιδιοκτησίας και χρήσεων γης</a:t>
          </a:r>
          <a:endParaRPr lang="en-GB" sz="1600" b="1" kern="1200" dirty="0"/>
        </a:p>
      </dsp:txBody>
      <dsp:txXfrm>
        <a:off x="525293" y="3188512"/>
        <a:ext cx="7077414" cy="319654"/>
      </dsp:txXfrm>
    </dsp:sp>
    <dsp:sp modelId="{D4ED275C-DED2-4A2B-BEA8-55ECDA403C10}">
      <dsp:nvSpPr>
        <dsp:cNvPr id="0" name=""/>
        <dsp:cNvSpPr/>
      </dsp:nvSpPr>
      <dsp:spPr>
        <a:xfrm>
          <a:off x="0" y="4686459"/>
          <a:ext cx="101600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249936" rIns="788529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Μεταφορά αρμοδιοτήτων σε τοπικό επίπεδο σε τομείς όπως η εκπαίδευση και η χωροταξία.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/>
            <a:t>Συγχώνευση και απλούστευση όλων των φόρων για την ακίνητη περιουσία και μεταφορά μέρους τους σε τοπικό επίπεδο.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Μεταφορά πόρων, ανάλογα </a:t>
          </a:r>
          <a:r>
            <a:rPr lang="el-GR" sz="1200" kern="1200" dirty="0"/>
            <a:t>με τις αρμοδιότητες, </a:t>
          </a:r>
          <a:r>
            <a:rPr lang="el-GR" sz="1200" kern="1200" dirty="0" smtClean="0"/>
            <a:t>με </a:t>
          </a:r>
          <a:r>
            <a:rPr lang="el-GR" sz="1200" kern="1200" dirty="0"/>
            <a:t>βάση διαφανείς διαδικασίες και παραμέτρους.</a:t>
          </a:r>
          <a:endParaRPr lang="en-GB" sz="1200" kern="1200" dirty="0"/>
        </a:p>
      </dsp:txBody>
      <dsp:txXfrm>
        <a:off x="0" y="4686459"/>
        <a:ext cx="10160000" cy="907200"/>
      </dsp:txXfrm>
    </dsp:sp>
    <dsp:sp modelId="{724EB093-F9F5-46DD-8185-1651561EEDFF}">
      <dsp:nvSpPr>
        <dsp:cNvPr id="0" name=""/>
        <dsp:cNvSpPr/>
      </dsp:nvSpPr>
      <dsp:spPr>
        <a:xfrm>
          <a:off x="508000" y="4509339"/>
          <a:ext cx="71120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7. Τοπική Αυτοδιοίκηση: Μεταφορά αρμοδιοτήτων και πόρων </a:t>
          </a:r>
          <a:endParaRPr lang="en-GB" sz="1600" b="1" kern="1200" dirty="0"/>
        </a:p>
      </dsp:txBody>
      <dsp:txXfrm>
        <a:off x="525293" y="4526632"/>
        <a:ext cx="7077414" cy="3196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384974"/>
          <a:ext cx="10160000" cy="251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95732" rIns="7885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900" kern="1200" dirty="0"/>
            <a:t>Ανάπτυξη συστήματος προσχολικής αγωγής και εκπαίδευσης με καθολική </a:t>
          </a:r>
          <a:r>
            <a:rPr lang="el-GR" sz="1900" kern="1200" dirty="0" smtClean="0"/>
            <a:t>πρόσβαση.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Αύξηση του μέσου μεγέθους σχολικών μονάδων, προετοιμασία ενόψει δημογραφικών πιέσεων, ουσιαστική αυτονομία και αξιολόγηση, ψηφιακές υποδομές και </a:t>
          </a:r>
          <a:r>
            <a:rPr lang="el-GR" sz="1900" kern="1200" dirty="0" smtClean="0"/>
            <a:t>περιεχόμενο.</a:t>
          </a:r>
          <a:endParaRPr lang="x-non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Εκσυγχρονισμός συστήματος διακυβέρνησης στην ανώτατη εκπαίδευση, διασύνδεση με οικονομία, διασπορά και </a:t>
          </a:r>
          <a:r>
            <a:rPr lang="el-GR" sz="1900" kern="1200" dirty="0" smtClean="0"/>
            <a:t>ιδρύματα </a:t>
          </a:r>
          <a:r>
            <a:rPr lang="el-GR" sz="1900" kern="1200" dirty="0"/>
            <a:t>της </a:t>
          </a:r>
          <a:r>
            <a:rPr lang="el-GR" sz="1900" kern="1200" dirty="0" smtClean="0"/>
            <a:t>αλλοδαπής </a:t>
          </a:r>
          <a:r>
            <a:rPr lang="el-GR" sz="1900" kern="1200" dirty="0"/>
            <a:t>και ευρύτερη </a:t>
          </a:r>
          <a:r>
            <a:rPr lang="el-GR" sz="1900" kern="1200" dirty="0" smtClean="0"/>
            <a:t>κοινωνία.</a:t>
          </a:r>
          <a:endParaRPr lang="x-none" sz="1900" kern="1200" dirty="0"/>
        </a:p>
      </dsp:txBody>
      <dsp:txXfrm>
        <a:off x="0" y="384974"/>
        <a:ext cx="10160000" cy="2513700"/>
      </dsp:txXfrm>
    </dsp:sp>
    <dsp:sp modelId="{0C37C17F-747F-8D4C-89BC-08225F94493E}">
      <dsp:nvSpPr>
        <dsp:cNvPr id="0" name=""/>
        <dsp:cNvSpPr/>
      </dsp:nvSpPr>
      <dsp:spPr>
        <a:xfrm>
          <a:off x="508000" y="104534"/>
          <a:ext cx="71120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8. Εκπαίδευση</a:t>
          </a:r>
          <a:r>
            <a:rPr lang="en-US" sz="1600" b="1" kern="1200" dirty="0"/>
            <a:t>: </a:t>
          </a:r>
          <a:r>
            <a:rPr lang="el-GR" sz="1600" b="1" kern="1200" dirty="0"/>
            <a:t>Εκσυχρονισμός του συστήματος σε όλες τις βαθμίδες</a:t>
          </a:r>
          <a:endParaRPr lang="en-GB" sz="1600" b="1" kern="1200" dirty="0"/>
        </a:p>
      </dsp:txBody>
      <dsp:txXfrm>
        <a:off x="535380" y="131914"/>
        <a:ext cx="7057240" cy="506120"/>
      </dsp:txXfrm>
    </dsp:sp>
    <dsp:sp modelId="{0A1090D9-2CB7-4D4B-8A14-EA718E1E7393}">
      <dsp:nvSpPr>
        <dsp:cNvPr id="0" name=""/>
        <dsp:cNvSpPr/>
      </dsp:nvSpPr>
      <dsp:spPr>
        <a:xfrm>
          <a:off x="0" y="3281714"/>
          <a:ext cx="10160000" cy="2214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95732" rIns="78852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900" kern="1200" dirty="0"/>
            <a:t>Ανάπτυξη ενιαίου συστήματος ψηφιακού φακέλου ασθενούς για διαφάνεια και </a:t>
          </a:r>
          <a:r>
            <a:rPr lang="el-GR" sz="1900" kern="1200" dirty="0" smtClean="0"/>
            <a:t>αποτελεσματικότητα.</a:t>
          </a:r>
          <a:endParaRPr lang="x-non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Ενίσχυση πρωτοβάθμιας φροντίδας και </a:t>
          </a:r>
          <a:r>
            <a:rPr lang="el-GR" sz="1900" kern="1200" dirty="0" smtClean="0"/>
            <a:t>πρόληψης.</a:t>
          </a:r>
          <a:endParaRPr lang="x-non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900" kern="1200" dirty="0"/>
            <a:t>Εξορθολογισμός δαπάνης προμηθειών, με αύξηση όγκου </a:t>
          </a:r>
          <a:r>
            <a:rPr lang="el-GR" sz="1900" kern="1200" dirty="0" err="1"/>
            <a:t>γενόσημων</a:t>
          </a:r>
          <a:r>
            <a:rPr lang="el-GR" sz="1900" kern="1200" dirty="0"/>
            <a:t> </a:t>
          </a:r>
          <a:r>
            <a:rPr lang="el-GR" sz="1900" kern="1200" dirty="0" smtClean="0"/>
            <a:t>φαρμάκων, πρωτόκολλα </a:t>
          </a:r>
          <a:r>
            <a:rPr lang="el-GR" sz="1900" kern="1200" dirty="0" err="1" smtClean="0"/>
            <a:t>συνταγογράφησης</a:t>
          </a:r>
          <a:r>
            <a:rPr lang="el-GR" sz="1900" kern="1200" dirty="0" smtClean="0"/>
            <a:t>, </a:t>
          </a:r>
          <a:r>
            <a:rPr lang="el-GR" sz="1900" kern="1200" dirty="0"/>
            <a:t>και διασύνδεση των επιστροφών με </a:t>
          </a:r>
          <a:r>
            <a:rPr lang="el-GR" sz="1900" kern="1200" dirty="0" smtClean="0"/>
            <a:t>καινοτομία </a:t>
          </a:r>
          <a:r>
            <a:rPr lang="el-GR" sz="1900" kern="1200" dirty="0"/>
            <a:t>και </a:t>
          </a:r>
          <a:r>
            <a:rPr lang="el-GR" sz="1900" kern="1200" dirty="0" smtClean="0"/>
            <a:t>επενδύσεις.</a:t>
          </a:r>
          <a:endParaRPr lang="x-none" sz="1900" kern="1200" dirty="0"/>
        </a:p>
      </dsp:txBody>
      <dsp:txXfrm>
        <a:off x="0" y="3281714"/>
        <a:ext cx="10160000" cy="2214450"/>
      </dsp:txXfrm>
    </dsp:sp>
    <dsp:sp modelId="{916C9177-596D-8548-8B5B-264D1B0236A7}">
      <dsp:nvSpPr>
        <dsp:cNvPr id="0" name=""/>
        <dsp:cNvSpPr/>
      </dsp:nvSpPr>
      <dsp:spPr>
        <a:xfrm>
          <a:off x="508000" y="3001274"/>
          <a:ext cx="711200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  <a:tabLst>
              <a:tab pos="4217988" algn="l"/>
            </a:tabLst>
          </a:pPr>
          <a:r>
            <a:rPr lang="el-GR" sz="1600" b="1" kern="1200" dirty="0"/>
            <a:t>9</a:t>
          </a:r>
          <a:r>
            <a:rPr lang="en-US" sz="1600" b="1" kern="1200" dirty="0"/>
            <a:t>.  </a:t>
          </a:r>
          <a:r>
            <a:rPr lang="el-GR" sz="1600" b="1" kern="1200" dirty="0"/>
            <a:t>Υγεία:</a:t>
          </a:r>
          <a:r>
            <a:rPr lang="en-US" sz="1600" b="1" kern="1200" dirty="0"/>
            <a:t> </a:t>
          </a:r>
          <a:r>
            <a:rPr lang="el-GR" sz="1600" b="1" kern="1200" dirty="0"/>
            <a:t>Αναδιάρθρωση του συστήματος</a:t>
          </a:r>
          <a:endParaRPr lang="x-none" sz="1600" b="1" kern="1200" dirty="0"/>
        </a:p>
      </dsp:txBody>
      <dsp:txXfrm>
        <a:off x="535380" y="3028654"/>
        <a:ext cx="7057240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302309"/>
          <a:ext cx="10160000" cy="1304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74904" rIns="78852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Αύξηση χρηματοδότησης, ευθυγράμμιση κινήτρων και επιβράβευση των παρόχων σε συνάρτηση με τα αποτελέσματα της </a:t>
          </a:r>
          <a:r>
            <a:rPr lang="el-GR" sz="1800" kern="1200" dirty="0" smtClean="0"/>
            <a:t>κατάρτισης.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Αναδιάρθρωση του ΟΑΕΔ με στροφή προς ενεργητικές πολιτικές </a:t>
          </a:r>
          <a:r>
            <a:rPr lang="el-GR" sz="1800" kern="1200" dirty="0" smtClean="0"/>
            <a:t>απασχόλησης.</a:t>
          </a:r>
          <a:endParaRPr lang="en-GB" sz="1800" kern="1200" dirty="0"/>
        </a:p>
      </dsp:txBody>
      <dsp:txXfrm>
        <a:off x="0" y="302309"/>
        <a:ext cx="10160000" cy="1304100"/>
      </dsp:txXfrm>
    </dsp:sp>
    <dsp:sp modelId="{0C37C17F-747F-8D4C-89BC-08225F94493E}">
      <dsp:nvSpPr>
        <dsp:cNvPr id="0" name=""/>
        <dsp:cNvSpPr/>
      </dsp:nvSpPr>
      <dsp:spPr>
        <a:xfrm>
          <a:off x="508000" y="36629"/>
          <a:ext cx="7112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10. Κατάρτιση:</a:t>
          </a:r>
          <a:r>
            <a:rPr lang="en-US" sz="1600" b="1" kern="1200" dirty="0"/>
            <a:t> </a:t>
          </a:r>
          <a:r>
            <a:rPr lang="el-GR" sz="1600" b="1" kern="1200" dirty="0"/>
            <a:t>Ριζική αναβάθμιση του συστήματος  </a:t>
          </a:r>
          <a:endParaRPr lang="en-GB" sz="1600" b="1" kern="1200" dirty="0"/>
        </a:p>
      </dsp:txBody>
      <dsp:txXfrm>
        <a:off x="533939" y="62568"/>
        <a:ext cx="7060122" cy="479482"/>
      </dsp:txXfrm>
    </dsp:sp>
    <dsp:sp modelId="{0A1090D9-2CB7-4D4B-8A14-EA718E1E7393}">
      <dsp:nvSpPr>
        <dsp:cNvPr id="0" name=""/>
        <dsp:cNvSpPr/>
      </dsp:nvSpPr>
      <dsp:spPr>
        <a:xfrm>
          <a:off x="0" y="1969289"/>
          <a:ext cx="10160000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74904" rIns="78852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Αυστηρή εφαρμογή των νόμων κατά των </a:t>
          </a:r>
          <a:r>
            <a:rPr lang="el-GR" sz="1800" kern="1200" dirty="0" smtClean="0"/>
            <a:t>διακρίσεων.</a:t>
          </a: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Ανάπτυξη συστήματος προσχολικής αγωγής και εκπαίδευσης με καθολική πρόσβαση από ηλικία 6 </a:t>
          </a:r>
          <a:r>
            <a:rPr lang="el-GR" sz="1800" kern="1200" dirty="0" smtClean="0"/>
            <a:t>μηνών.</a:t>
          </a: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Ενίσχυση του συστήματος φροντίδας των </a:t>
          </a:r>
          <a:r>
            <a:rPr lang="el-GR" sz="1800" kern="1200" dirty="0" smtClean="0"/>
            <a:t>ηλικιωμένων.</a:t>
          </a:r>
          <a:endParaRPr lang="x-none" sz="1800" kern="1200" dirty="0"/>
        </a:p>
      </dsp:txBody>
      <dsp:txXfrm>
        <a:off x="0" y="1969289"/>
        <a:ext cx="10160000" cy="1615950"/>
      </dsp:txXfrm>
    </dsp:sp>
    <dsp:sp modelId="{916C9177-596D-8548-8B5B-264D1B0236A7}">
      <dsp:nvSpPr>
        <dsp:cNvPr id="0" name=""/>
        <dsp:cNvSpPr/>
      </dsp:nvSpPr>
      <dsp:spPr>
        <a:xfrm>
          <a:off x="508000" y="1703609"/>
          <a:ext cx="7112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11</a:t>
          </a:r>
          <a:r>
            <a:rPr lang="en-US" sz="1600" b="1" kern="1200" dirty="0"/>
            <a:t>. </a:t>
          </a:r>
          <a:r>
            <a:rPr lang="el-GR" sz="1600" b="1" kern="1200" dirty="0"/>
            <a:t>Συμμετοχή στην αγορά εργασίας: Πληρέστερη ένταξη των γυναικών </a:t>
          </a:r>
          <a:endParaRPr lang="x-none" sz="1600" b="1" kern="1200" dirty="0"/>
        </a:p>
      </dsp:txBody>
      <dsp:txXfrm>
        <a:off x="533939" y="1729548"/>
        <a:ext cx="7060122" cy="479482"/>
      </dsp:txXfrm>
    </dsp:sp>
    <dsp:sp modelId="{19BC2C88-ED0D-4E4B-A639-5C4A4A91C4AE}">
      <dsp:nvSpPr>
        <dsp:cNvPr id="0" name=""/>
        <dsp:cNvSpPr/>
      </dsp:nvSpPr>
      <dsp:spPr>
        <a:xfrm>
          <a:off x="0" y="3948119"/>
          <a:ext cx="10160000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74904" rIns="78852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Βελτίωση της δομής και της στόχευσης των επιδομάτων ώστε να μη λειτουργούν ως </a:t>
          </a:r>
          <a:r>
            <a:rPr lang="el-GR" sz="1800" kern="1200" dirty="0" smtClean="0"/>
            <a:t>αντικίνητρο </a:t>
          </a:r>
          <a:r>
            <a:rPr lang="el-GR" sz="1800" kern="1200" dirty="0" smtClean="0"/>
            <a:t>για εργασία.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Εξειδικευμένα προγράμματα ενσωμάτωσης για άτομα με ειδικές ανάγκες.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Προγράμματα </a:t>
          </a:r>
          <a:r>
            <a:rPr lang="el-GR" sz="1800" kern="1200" dirty="0"/>
            <a:t>κατάρτισης και ενσωμάτωσης </a:t>
          </a:r>
          <a:r>
            <a:rPr lang="el-GR" sz="1800" kern="1200" dirty="0" smtClean="0"/>
            <a:t>μεταναστών.</a:t>
          </a:r>
          <a:endParaRPr lang="en-GB" sz="1800" kern="1200" dirty="0"/>
        </a:p>
      </dsp:txBody>
      <dsp:txXfrm>
        <a:off x="0" y="3948119"/>
        <a:ext cx="10160000" cy="1615950"/>
      </dsp:txXfrm>
    </dsp:sp>
    <dsp:sp modelId="{5EDF7C3C-2221-4C14-A25E-D402D8AE2E84}">
      <dsp:nvSpPr>
        <dsp:cNvPr id="0" name=""/>
        <dsp:cNvSpPr/>
      </dsp:nvSpPr>
      <dsp:spPr>
        <a:xfrm>
          <a:off x="508000" y="3682439"/>
          <a:ext cx="7112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</a:pPr>
          <a:r>
            <a:rPr lang="el-GR" sz="1600" b="1" kern="1200" dirty="0"/>
            <a:t>12. Κοινωνική πρόνοια: Βελτίωση της δομής και της στόχευσης επιδομάτων </a:t>
          </a:r>
          <a:r>
            <a:rPr lang="en-US" sz="1600" b="1" kern="1200" dirty="0"/>
            <a:t> </a:t>
          </a:r>
          <a:endParaRPr lang="en-GB" sz="1500" b="1" kern="1200" dirty="0"/>
        </a:p>
      </dsp:txBody>
      <dsp:txXfrm>
        <a:off x="533939" y="3708378"/>
        <a:ext cx="7060122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288134"/>
          <a:ext cx="10160000" cy="1304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74904" rIns="78852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 smtClean="0"/>
            <a:t>Εκσυχρονισμός του συστήματος σχεδιασμού και υλοποίησης δημόσιων έργων.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 smtClean="0"/>
            <a:t>Ενίσχυση </a:t>
          </a:r>
          <a:r>
            <a:rPr lang="el-GR" sz="1800" kern="1200" dirty="0"/>
            <a:t>των ψηφιακών υποδομών με επιτάχυνση βασικών επενδύσεων και διασύνδεσης δημόσιου και ιδιωτικού </a:t>
          </a:r>
          <a:r>
            <a:rPr lang="el-GR" sz="1800" kern="1200" dirty="0" smtClean="0"/>
            <a:t>τομέα.</a:t>
          </a:r>
          <a:endParaRPr lang="en-GB" sz="1800" kern="1200" dirty="0"/>
        </a:p>
      </dsp:txBody>
      <dsp:txXfrm>
        <a:off x="0" y="288134"/>
        <a:ext cx="10160000" cy="1304100"/>
      </dsp:txXfrm>
    </dsp:sp>
    <dsp:sp modelId="{0C37C17F-747F-8D4C-89BC-08225F94493E}">
      <dsp:nvSpPr>
        <dsp:cNvPr id="0" name=""/>
        <dsp:cNvSpPr/>
      </dsp:nvSpPr>
      <dsp:spPr>
        <a:xfrm>
          <a:off x="508000" y="22454"/>
          <a:ext cx="7112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13. Σχεδιασμός και υλοποίηση έργων: Εκσυγχρονισμός του συστήματος  </a:t>
          </a:r>
          <a:endParaRPr lang="en-GB" sz="1600" b="1" kern="1200" dirty="0"/>
        </a:p>
      </dsp:txBody>
      <dsp:txXfrm>
        <a:off x="533939" y="48393"/>
        <a:ext cx="7060122" cy="479482"/>
      </dsp:txXfrm>
    </dsp:sp>
    <dsp:sp modelId="{0A1090D9-2CB7-4D4B-8A14-EA718E1E7393}">
      <dsp:nvSpPr>
        <dsp:cNvPr id="0" name=""/>
        <dsp:cNvSpPr/>
      </dsp:nvSpPr>
      <dsp:spPr>
        <a:xfrm>
          <a:off x="0" y="1955114"/>
          <a:ext cx="10160000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74904" rIns="78852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Ενεργειακή αναβάθμιση </a:t>
          </a:r>
          <a:r>
            <a:rPr lang="el-GR" sz="1800" kern="1200" dirty="0" smtClean="0"/>
            <a:t>κτηρίων.</a:t>
          </a: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Στροφή σε ανανεώσιμες πηγές </a:t>
          </a:r>
          <a:r>
            <a:rPr lang="el-GR" sz="1800" kern="1200" dirty="0" smtClean="0"/>
            <a:t>ενέργειας.</a:t>
          </a: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Άμβλυνση του κόστους μετάβασης κατά τη διαδικασία </a:t>
          </a:r>
          <a:r>
            <a:rPr lang="el-GR" sz="1800" kern="1200" dirty="0" smtClean="0"/>
            <a:t>απολιγνιτοποίησης.</a:t>
          </a:r>
          <a:endParaRPr lang="x-non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800" kern="1200" dirty="0"/>
            <a:t>Ανάπτυξη συστημάτων κυκλικής οικονομίας και διαχείρισης </a:t>
          </a:r>
          <a:r>
            <a:rPr lang="el-GR" sz="1800" kern="1200" dirty="0" smtClean="0"/>
            <a:t>απορριμμάτων.</a:t>
          </a:r>
          <a:endParaRPr lang="x-none" sz="1800" kern="1200" dirty="0"/>
        </a:p>
      </dsp:txBody>
      <dsp:txXfrm>
        <a:off x="0" y="1955114"/>
        <a:ext cx="10160000" cy="1644300"/>
      </dsp:txXfrm>
    </dsp:sp>
    <dsp:sp modelId="{916C9177-596D-8548-8B5B-264D1B0236A7}">
      <dsp:nvSpPr>
        <dsp:cNvPr id="0" name=""/>
        <dsp:cNvSpPr/>
      </dsp:nvSpPr>
      <dsp:spPr>
        <a:xfrm>
          <a:off x="508000" y="1689434"/>
          <a:ext cx="7112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14. Πράσινη ανάπτυξη: Ενεργειακός μετασχηματισμός &amp; κυκλική οικονομία</a:t>
          </a:r>
          <a:endParaRPr lang="x-none" sz="1600" b="1" kern="1200" dirty="0"/>
        </a:p>
      </dsp:txBody>
      <dsp:txXfrm>
        <a:off x="533939" y="1715373"/>
        <a:ext cx="7060122" cy="479482"/>
      </dsp:txXfrm>
    </dsp:sp>
    <dsp:sp modelId="{19BC2C88-ED0D-4E4B-A639-5C4A4A91C4AE}">
      <dsp:nvSpPr>
        <dsp:cNvPr id="0" name=""/>
        <dsp:cNvSpPr/>
      </dsp:nvSpPr>
      <dsp:spPr>
        <a:xfrm>
          <a:off x="0" y="3962294"/>
          <a:ext cx="10160000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74904" rIns="78852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/>
            <a:t>Βελτίωση των σιδηροδρομικών και οδικών προσβάσεων στα </a:t>
          </a:r>
          <a:r>
            <a:rPr lang="el-GR" sz="1800" kern="1200" dirty="0" smtClean="0"/>
            <a:t>σύνορα.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/>
            <a:t>Αναβάθμιση των εξαγωγικών λιμανιών και της διασυνδεσιμότητάς τους με τις λοιπές υποδομές </a:t>
          </a:r>
          <a:r>
            <a:rPr lang="el-GR" sz="1800" kern="1200" dirty="0" smtClean="0"/>
            <a:t>μεταφορών.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/>
            <a:t>Αναβάθμιση του κεντρικού σιδηροδρομικού </a:t>
          </a:r>
          <a:r>
            <a:rPr lang="el-GR" sz="1800" kern="1200" dirty="0" smtClean="0"/>
            <a:t>δικτύου.</a:t>
          </a:r>
          <a:endParaRPr lang="en-GB" sz="1800" kern="1200" dirty="0"/>
        </a:p>
      </dsp:txBody>
      <dsp:txXfrm>
        <a:off x="0" y="3962294"/>
        <a:ext cx="10160000" cy="1615950"/>
      </dsp:txXfrm>
    </dsp:sp>
    <dsp:sp modelId="{5EDF7C3C-2221-4C14-A25E-D402D8AE2E84}">
      <dsp:nvSpPr>
        <dsp:cNvPr id="0" name=""/>
        <dsp:cNvSpPr/>
      </dsp:nvSpPr>
      <dsp:spPr>
        <a:xfrm>
          <a:off x="508000" y="3696614"/>
          <a:ext cx="7112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</a:pPr>
          <a:r>
            <a:rPr lang="el-GR" sz="1600" b="1" kern="1200" dirty="0"/>
            <a:t>15. Μεταφορές:</a:t>
          </a:r>
          <a:r>
            <a:rPr lang="en-US" sz="1600" b="1" kern="1200" dirty="0"/>
            <a:t> </a:t>
          </a:r>
          <a:r>
            <a:rPr lang="el-GR" sz="1600" b="1" kern="1200" dirty="0"/>
            <a:t>Δημιουργία αποτελεσματικών εμπορευματικών διαδρόμων</a:t>
          </a:r>
          <a:endParaRPr lang="en-GB" sz="1500" b="1" kern="1200" dirty="0"/>
        </a:p>
      </dsp:txBody>
      <dsp:txXfrm>
        <a:off x="533939" y="3722553"/>
        <a:ext cx="7060122" cy="479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428669"/>
          <a:ext cx="10160000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33248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Επιταχυνόμενες φορολογικές αποσβέσεις για επενδύσεις σε </a:t>
          </a:r>
          <a:r>
            <a:rPr lang="el-GR" sz="1600" kern="1200" dirty="0" smtClean="0"/>
            <a:t>εξοπλισμό.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Μεγαλύτερη ευελιξία αναφορικά με </a:t>
          </a:r>
          <a:r>
            <a:rPr lang="el-GR" sz="1600" kern="1200" dirty="0" smtClean="0"/>
            <a:t>το </a:t>
          </a:r>
          <a:r>
            <a:rPr lang="el-GR" sz="1600" kern="1200" dirty="0"/>
            <a:t>χρόνο </a:t>
          </a:r>
          <a:r>
            <a:rPr lang="el-GR" sz="1600" kern="1200" dirty="0" smtClean="0"/>
            <a:t>εργασίας.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Μείωση του κόστους </a:t>
          </a:r>
          <a:r>
            <a:rPr lang="el-GR" sz="1600" kern="1200" dirty="0" smtClean="0"/>
            <a:t>ενέργειας.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Συστηματική καταγραφή και απάλειψη εμποδίων σε κλάδους με υψηλότερο δυναμικό για </a:t>
          </a:r>
          <a:r>
            <a:rPr lang="el-GR" sz="1600" kern="1200" dirty="0" smtClean="0"/>
            <a:t>εξαγωγές.</a:t>
          </a:r>
          <a:endParaRPr lang="en-GB" sz="1600" kern="1200" dirty="0"/>
        </a:p>
      </dsp:txBody>
      <dsp:txXfrm>
        <a:off x="0" y="428669"/>
        <a:ext cx="10160000" cy="1461600"/>
      </dsp:txXfrm>
    </dsp:sp>
    <dsp:sp modelId="{0C37C17F-747F-8D4C-89BC-08225F94493E}">
      <dsp:nvSpPr>
        <dsp:cNvPr id="0" name=""/>
        <dsp:cNvSpPr/>
      </dsp:nvSpPr>
      <dsp:spPr>
        <a:xfrm>
          <a:off x="508000" y="192509"/>
          <a:ext cx="71120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16. Μεταποίηση: Μείωση του κόστους παραγωγής</a:t>
          </a:r>
          <a:endParaRPr lang="en-GB" sz="1600" b="1" kern="1200" dirty="0"/>
        </a:p>
      </dsp:txBody>
      <dsp:txXfrm>
        <a:off x="531057" y="215566"/>
        <a:ext cx="7065886" cy="426206"/>
      </dsp:txXfrm>
    </dsp:sp>
    <dsp:sp modelId="{0A1090D9-2CB7-4D4B-8A14-EA718E1E7393}">
      <dsp:nvSpPr>
        <dsp:cNvPr id="0" name=""/>
        <dsp:cNvSpPr/>
      </dsp:nvSpPr>
      <dsp:spPr>
        <a:xfrm>
          <a:off x="0" y="2212829"/>
          <a:ext cx="101600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33248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 smtClean="0"/>
            <a:t>Προγράμματα ενίσχυσης </a:t>
          </a:r>
          <a:r>
            <a:rPr lang="el-GR" sz="1600" kern="1200" dirty="0"/>
            <a:t>των βασικών υποδομών και της ψηφιοποίησης υπηρεσιών, </a:t>
          </a:r>
          <a:endParaRPr lang="x-non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 smtClean="0"/>
            <a:t>Προγράμματα ενίσχυσης της </a:t>
          </a:r>
          <a:r>
            <a:rPr lang="el-GR" sz="1600" kern="1200" dirty="0"/>
            <a:t>εκπαίδευσης και κατάρτισης του ανθρώπινου δυναμικού, και της διεθνούς εικόνας και </a:t>
          </a:r>
          <a:r>
            <a:rPr lang="el-GR" sz="1600" kern="1200" dirty="0" smtClean="0"/>
            <a:t>αναγνωρισιμότητας. </a:t>
          </a:r>
          <a:endParaRPr lang="x-non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1600" kern="1200" dirty="0"/>
            <a:t>Έμφαση στην προστασία και ανάδειξη του φυσικού και πολιτιστικού </a:t>
          </a:r>
          <a:r>
            <a:rPr lang="el-GR" sz="1600" kern="1200" dirty="0" smtClean="0"/>
            <a:t>περιβάλλοντος.</a:t>
          </a:r>
          <a:endParaRPr lang="x-none" sz="1600" kern="1200" dirty="0"/>
        </a:p>
      </dsp:txBody>
      <dsp:txXfrm>
        <a:off x="0" y="2212829"/>
        <a:ext cx="10160000" cy="1436400"/>
      </dsp:txXfrm>
    </dsp:sp>
    <dsp:sp modelId="{916C9177-596D-8548-8B5B-264D1B0236A7}">
      <dsp:nvSpPr>
        <dsp:cNvPr id="0" name=""/>
        <dsp:cNvSpPr/>
      </dsp:nvSpPr>
      <dsp:spPr>
        <a:xfrm>
          <a:off x="508000" y="1976669"/>
          <a:ext cx="71120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17</a:t>
          </a:r>
          <a:r>
            <a:rPr lang="en-US" sz="1600" b="1" kern="1200" dirty="0"/>
            <a:t>. </a:t>
          </a:r>
          <a:r>
            <a:rPr lang="el-GR" sz="1600" b="1" kern="1200" dirty="0"/>
            <a:t>Τουρισμός: </a:t>
          </a:r>
          <a:r>
            <a:rPr lang="el-GR" sz="1600" b="1" kern="1200" dirty="0" smtClean="0"/>
            <a:t>Βελτίωση </a:t>
          </a:r>
          <a:r>
            <a:rPr lang="el-GR" sz="1600" b="1" kern="1200" dirty="0"/>
            <a:t>της ποιότητας των υπηρεσιών </a:t>
          </a:r>
          <a:endParaRPr lang="x-none" sz="1600" b="1" kern="1200" dirty="0"/>
        </a:p>
      </dsp:txBody>
      <dsp:txXfrm>
        <a:off x="531057" y="1999726"/>
        <a:ext cx="7065886" cy="426206"/>
      </dsp:txXfrm>
    </dsp:sp>
    <dsp:sp modelId="{19BC2C88-ED0D-4E4B-A639-5C4A4A91C4AE}">
      <dsp:nvSpPr>
        <dsp:cNvPr id="0" name=""/>
        <dsp:cNvSpPr/>
      </dsp:nvSpPr>
      <dsp:spPr>
        <a:xfrm>
          <a:off x="0" y="3971789"/>
          <a:ext cx="101600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333248" rIns="788529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Μεγέθυνση και εκσυχρονισμός των εκμεταλλεύσεων.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 smtClean="0"/>
            <a:t>Κατάρτιση </a:t>
          </a:r>
          <a:r>
            <a:rPr lang="el-GR" sz="1600" kern="1200" dirty="0"/>
            <a:t>του ανθρώπινου </a:t>
          </a:r>
          <a:r>
            <a:rPr lang="el-GR" sz="1600" kern="1200" dirty="0" smtClean="0"/>
            <a:t>δυναμικού.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600" kern="1200" dirty="0"/>
            <a:t>Ενίσχυση της συμβολής της τεχνολογίας και της </a:t>
          </a:r>
          <a:r>
            <a:rPr lang="el-GR" sz="1600" kern="1200" dirty="0" smtClean="0"/>
            <a:t>έρευνας, για υψηλότερη προστιθέμενη αξία προϊόντων.</a:t>
          </a:r>
          <a:endParaRPr lang="en-GB" sz="1600" kern="1200" dirty="0"/>
        </a:p>
      </dsp:txBody>
      <dsp:txXfrm>
        <a:off x="0" y="3971789"/>
        <a:ext cx="10160000" cy="1436400"/>
      </dsp:txXfrm>
    </dsp:sp>
    <dsp:sp modelId="{5EDF7C3C-2221-4C14-A25E-D402D8AE2E84}">
      <dsp:nvSpPr>
        <dsp:cNvPr id="0" name=""/>
        <dsp:cNvSpPr/>
      </dsp:nvSpPr>
      <dsp:spPr>
        <a:xfrm>
          <a:off x="508000" y="3735629"/>
          <a:ext cx="71120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</a:pPr>
          <a:r>
            <a:rPr lang="el-GR" sz="1600" b="1" kern="1200" dirty="0"/>
            <a:t>18. Αγροδιατροφή:</a:t>
          </a:r>
          <a:r>
            <a:rPr lang="en-US" sz="1600" b="1" kern="1200" dirty="0"/>
            <a:t> </a:t>
          </a:r>
          <a:r>
            <a:rPr lang="el-GR" sz="1600" b="1" kern="1200" dirty="0"/>
            <a:t>Μεγέθυνση και εκσυγχρονισμός</a:t>
          </a:r>
          <a:endParaRPr lang="en-GB" sz="1600" b="1" kern="1200" dirty="0"/>
        </a:p>
      </dsp:txBody>
      <dsp:txXfrm>
        <a:off x="531057" y="3758686"/>
        <a:ext cx="7065886" cy="4262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66660-8905-3B42-9308-F75529502011}">
      <dsp:nvSpPr>
        <dsp:cNvPr id="0" name=""/>
        <dsp:cNvSpPr/>
      </dsp:nvSpPr>
      <dsp:spPr>
        <a:xfrm>
          <a:off x="0" y="383849"/>
          <a:ext cx="10160000" cy="201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416560" rIns="78852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000" kern="1200" dirty="0" smtClean="0"/>
            <a:t>Εφαρμογή προγραμμάτων ενίσχυσης ΜμΕ, κυρίως ως προς την πρόσβαση σε χρηματοδότηση.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000" kern="1200" dirty="0" smtClean="0"/>
            <a:t>Ενισχύσεις για επενδύσεις που αφορούν ψηφιακή αναβάθμιση, καινοτομία ή εξωστρέφεια, ή που προάγουν την κοινωνική συνοχή ή την προστασία του περιβάλλοντος.</a:t>
          </a:r>
          <a:endParaRPr lang="en-GB" sz="2000" kern="1200" dirty="0"/>
        </a:p>
      </dsp:txBody>
      <dsp:txXfrm>
        <a:off x="0" y="383849"/>
        <a:ext cx="10160000" cy="2016000"/>
      </dsp:txXfrm>
    </dsp:sp>
    <dsp:sp modelId="{0C37C17F-747F-8D4C-89BC-08225F94493E}">
      <dsp:nvSpPr>
        <dsp:cNvPr id="0" name=""/>
        <dsp:cNvSpPr/>
      </dsp:nvSpPr>
      <dsp:spPr>
        <a:xfrm>
          <a:off x="508000" y="88649"/>
          <a:ext cx="71120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19. ΜμΕ: </a:t>
          </a:r>
          <a:r>
            <a:rPr lang="el-GR" sz="1600" b="1" kern="1200" dirty="0" smtClean="0"/>
            <a:t>Προγράμματα ενίσχυσης με έμφαση σε καινοτομία και εξωστρέφεια</a:t>
          </a:r>
          <a:endParaRPr lang="en-GB" sz="1600" b="1" kern="1200" dirty="0"/>
        </a:p>
      </dsp:txBody>
      <dsp:txXfrm>
        <a:off x="536821" y="117470"/>
        <a:ext cx="7054358" cy="532758"/>
      </dsp:txXfrm>
    </dsp:sp>
    <dsp:sp modelId="{0A1090D9-2CB7-4D4B-8A14-EA718E1E7393}">
      <dsp:nvSpPr>
        <dsp:cNvPr id="0" name=""/>
        <dsp:cNvSpPr/>
      </dsp:nvSpPr>
      <dsp:spPr>
        <a:xfrm>
          <a:off x="0" y="2803049"/>
          <a:ext cx="10160000" cy="270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529" tIns="416560" rIns="78852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000" kern="1200" dirty="0"/>
            <a:t>Ενίσχυση βασικής έρευνας μέσω άρσης αγκυλώσεων για πανεπιστήμια και ερευνητικά </a:t>
          </a:r>
          <a:r>
            <a:rPr lang="el-GR" sz="2000" kern="1200" dirty="0" smtClean="0"/>
            <a:t>κέντρα.</a:t>
          </a:r>
          <a:endParaRPr lang="x-non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000" kern="1200" dirty="0"/>
            <a:t>Δημιουργία σταθερού χρηματοδοτικού φορέα βασικής έρευνας με μακροπρόθεσμη ερευνητική στρατηγική και διαφανή κριτήρια </a:t>
          </a:r>
          <a:r>
            <a:rPr lang="el-GR" sz="2000" kern="1200" dirty="0" smtClean="0"/>
            <a:t>χρηματοδότησης.</a:t>
          </a:r>
          <a:endParaRPr lang="x-non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000" kern="1200" dirty="0"/>
            <a:t>Ενίσχυση καινοτομίας με κίνητρα για έρευνα στις επιχειρήσεις σε μεταποίηση, αγροδιατροφή και </a:t>
          </a:r>
          <a:r>
            <a:rPr lang="el-GR" sz="2000" kern="1200" dirty="0" smtClean="0"/>
            <a:t>αλλού.</a:t>
          </a:r>
          <a:endParaRPr lang="x-non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l-GR" sz="2000" kern="1200" dirty="0"/>
            <a:t>Ανάπτυξη μέσω έξυπνης </a:t>
          </a:r>
          <a:r>
            <a:rPr lang="el-GR" sz="2000" kern="1200" dirty="0" smtClean="0"/>
            <a:t>εξειδίκευσης.</a:t>
          </a:r>
          <a:endParaRPr lang="x-none" sz="2000" kern="1200" dirty="0"/>
        </a:p>
      </dsp:txBody>
      <dsp:txXfrm>
        <a:off x="0" y="2803049"/>
        <a:ext cx="10160000" cy="2709000"/>
      </dsp:txXfrm>
    </dsp:sp>
    <dsp:sp modelId="{916C9177-596D-8548-8B5B-264D1B0236A7}">
      <dsp:nvSpPr>
        <dsp:cNvPr id="0" name=""/>
        <dsp:cNvSpPr/>
      </dsp:nvSpPr>
      <dsp:spPr>
        <a:xfrm>
          <a:off x="508000" y="2507849"/>
          <a:ext cx="71120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817" tIns="0" rIns="26881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l-GR" sz="1600" b="1" kern="1200" dirty="0"/>
            <a:t>20. Έρευνα και καινοτομία: Άρση αγκυλώσεων και </a:t>
          </a:r>
          <a:r>
            <a:rPr lang="el-GR" sz="1600" b="1" kern="1200" dirty="0" smtClean="0"/>
            <a:t>αύξηση δαπανών</a:t>
          </a:r>
          <a:endParaRPr lang="x-none" sz="1600" b="1" kern="1200" dirty="0"/>
        </a:p>
      </dsp:txBody>
      <dsp:txXfrm>
        <a:off x="536821" y="2536670"/>
        <a:ext cx="705435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4CDB8-21DA-41AF-8A4F-57ADE6BD106D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AB859-C57F-4E28-8AC4-BE5E1413E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05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AB859-C57F-4E28-8AC4-BE5E1413EA9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8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3"/>
            <a:ext cx="100584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2AAC-A181-4B95-B519-097893517561}" type="datetime1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065-1898-42FF-8898-2AFBB942495E}" type="datetime1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00AF-3B1B-48A5-9C91-986F67924EB9}" type="datetime1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>
              <a:defRPr sz="1800">
                <a:latin typeface="Calibri" pitchFamily="34" charset="0"/>
                <a:cs typeface="Arial" pitchFamily="34" charset="0"/>
              </a:defRPr>
            </a:lvl1pPr>
            <a:lvl2pPr>
              <a:defRPr sz="1500">
                <a:latin typeface="Calibri" pitchFamily="34" charset="0"/>
                <a:cs typeface="Arial" pitchFamily="34" charset="0"/>
              </a:defRPr>
            </a:lvl2pPr>
            <a:lvl3pPr>
              <a:defRPr sz="1350">
                <a:latin typeface="Calibri" pitchFamily="34" charset="0"/>
                <a:cs typeface="Arial" pitchFamily="34" charset="0"/>
              </a:defRPr>
            </a:lvl3pPr>
            <a:lvl4pPr>
              <a:defRPr sz="1200">
                <a:latin typeface="Calibri" pitchFamily="34" charset="0"/>
                <a:cs typeface="Arial" pitchFamily="34" charset="0"/>
              </a:defRPr>
            </a:lvl4pPr>
            <a:lvl5pPr>
              <a:defRPr sz="1200">
                <a:latin typeface="Calibri" pitchFamily="34" charset="0"/>
                <a:cs typeface="Arial" pitchFamily="34" charset="0"/>
              </a:defRPr>
            </a:lvl5pPr>
          </a:lstStyle>
          <a:p>
            <a:pPr lvl="0"/>
            <a:r>
              <a:rPr lang="el-GR" noProof="1"/>
              <a:t>Στυλ υποδείγματος κειμένου</a:t>
            </a:r>
          </a:p>
          <a:p>
            <a:pPr lvl="1"/>
            <a:r>
              <a:rPr lang="el-GR" noProof="1"/>
              <a:t>Δεύτερου επιπέδου</a:t>
            </a:r>
          </a:p>
          <a:p>
            <a:pPr lvl="2"/>
            <a:r>
              <a:rPr lang="el-GR" noProof="1"/>
              <a:t>Τρίτου επιπέδου</a:t>
            </a:r>
          </a:p>
          <a:p>
            <a:pPr lvl="3"/>
            <a:r>
              <a:rPr lang="el-GR" noProof="1"/>
              <a:t>Τέταρτου επιπέδου</a:t>
            </a:r>
          </a:p>
          <a:p>
            <a:pPr lvl="4"/>
            <a:r>
              <a:rPr lang="el-GR" noProof="1"/>
              <a:t>Πέμπτου επιπέδου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40B1-1190-4CA9-A99D-34626ABF4299}" type="datetime1">
              <a:rPr lang="en-US" smtClean="0"/>
              <a:t>11/23/2020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740D188-841D-4BEC-8537-D0E85719F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25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992544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C24-A422-429D-9906-3ACA8B1929D7}" type="datetime1">
              <a:rPr lang="el-GR" smtClean="0"/>
              <a:pPr/>
              <a:t>23/11/2020</a:t>
            </a:fld>
            <a:endParaRPr lang="el-G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B1E1ECAE-AD09-4633-AA86-B25347162B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3339" y="1268760"/>
            <a:ext cx="1190532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411918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BFCFB-DC4E-437C-9EDE-C14DDE095AE5}" type="datetime1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5486400"/>
            <a:ext cx="10212916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3852863"/>
            <a:ext cx="8180916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D28C-5393-4654-A42F-A49947CA92C3}" type="datetime1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D1D8-342E-4163-8DC8-78BFED086549}" type="datetime1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5D25-771E-4508-8299-CCF15685CBE7}" type="datetime1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D04FF-9188-4A0B-BCC1-C986C21115FD}" type="datetime1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5F18-E552-43F2-8209-78CB9E3E5E10}" type="datetime1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1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C07-1F7F-4158-A9BB-73C5A4514BBF}" type="datetime1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EE4D-4B91-4B17-ADD5-1486E6E04DEB}" type="datetime1">
              <a:rPr lang="en-US" smtClean="0"/>
              <a:t>11/23/2020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064F61E9-18C1-4B2F-BE92-2863DB5F2764}" type="datetime1">
              <a:rPr lang="en-US" smtClean="0"/>
              <a:t>11/23/2020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890934"/>
            <a:ext cx="6666272" cy="988142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Αθήνα, 23 Νοεμβρίου 2020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218" y="3120002"/>
            <a:ext cx="103216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Χριστόφορος </a:t>
            </a:r>
            <a:r>
              <a:rPr lang="el-GR" sz="1600" b="1" dirty="0" err="1">
                <a:solidFill>
                  <a:prstClr val="black"/>
                </a:solidFill>
                <a:latin typeface="Calibri" panose="020F0502020204030204" pitchFamily="34" charset="0"/>
              </a:rPr>
              <a:t>Πισσαρίδης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, Καθηγητής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LSE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 και Πανεπιστημίου Κύπρου, Βραβείο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Nobel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 Οικονομικών 2010</a:t>
            </a:r>
          </a:p>
          <a:p>
            <a:pPr algn="ctr">
              <a:lnSpc>
                <a:spcPct val="150000"/>
              </a:lnSpc>
            </a:pP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Νίκος Βέττας, Γενικός </a:t>
            </a:r>
            <a:r>
              <a:rPr lang="el-GR" sz="1600" b="1" dirty="0">
                <a:solidFill>
                  <a:prstClr val="black"/>
                </a:solidFill>
              </a:rPr>
              <a:t>Διευθυντής </a:t>
            </a:r>
            <a:r>
              <a:rPr lang="en-US" sz="1600" b="1" dirty="0">
                <a:solidFill>
                  <a:prstClr val="black"/>
                </a:solidFill>
              </a:rPr>
              <a:t>IOBE</a:t>
            </a:r>
            <a:r>
              <a:rPr lang="el-GR" sz="1600" b="1" dirty="0">
                <a:solidFill>
                  <a:prstClr val="black"/>
                </a:solidFill>
              </a:rPr>
              <a:t>, Καθηγητής </a:t>
            </a:r>
            <a:r>
              <a:rPr lang="el-GR" sz="1600" b="1" smtClean="0">
                <a:solidFill>
                  <a:prstClr val="black"/>
                </a:solidFill>
              </a:rPr>
              <a:t>Οικονομικού </a:t>
            </a:r>
            <a:r>
              <a:rPr lang="el-GR" sz="1600" b="1" smtClean="0">
                <a:solidFill>
                  <a:prstClr val="black"/>
                </a:solidFill>
                <a:latin typeface="Calibri" panose="020F0502020204030204" pitchFamily="34" charset="0"/>
              </a:rPr>
              <a:t>Πανεπιστημίου 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Αθηνών</a:t>
            </a:r>
          </a:p>
          <a:p>
            <a:pPr algn="ctr">
              <a:lnSpc>
                <a:spcPct val="150000"/>
              </a:lnSpc>
            </a:pP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Δημήτρης </a:t>
            </a:r>
            <a:r>
              <a:rPr lang="el-GR" sz="1600" b="1" dirty="0" err="1">
                <a:solidFill>
                  <a:prstClr val="black"/>
                </a:solidFill>
                <a:latin typeface="Calibri" panose="020F0502020204030204" pitchFamily="34" charset="0"/>
              </a:rPr>
              <a:t>Βαγιανός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, Καθηγητής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LSE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l-GR" sz="1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Κώστας </a:t>
            </a:r>
            <a:r>
              <a:rPr lang="el-GR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Μεγήρ, Καθηγητής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Yale</a:t>
            </a:r>
            <a:endParaRPr lang="el-GR" sz="16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20461" y="720882"/>
            <a:ext cx="10044950" cy="19352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05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05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el-GR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Σχέδιο Ανάπτυξης για την Ελληνική Οικονομία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algn="ctr">
              <a:spcBef>
                <a:spcPts val="0"/>
              </a:spcBef>
            </a:pPr>
            <a:endParaRPr lang="el-GR" sz="2800" b="1" i="1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algn="ctr">
              <a:spcBef>
                <a:spcPts val="0"/>
              </a:spcBef>
            </a:pPr>
            <a:r>
              <a:rPr lang="el-GR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Επιλεγμένα </a:t>
            </a:r>
            <a:r>
              <a:rPr lang="el-GR" sz="28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σημεία της τελικής έκθεσης</a:t>
            </a: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14400" y="3120002"/>
            <a:ext cx="10036419" cy="1803690"/>
          </a:xfrm>
        </p:spPr>
        <p:txBody>
          <a:bodyPr/>
          <a:lstStyle/>
          <a:p>
            <a:r>
              <a:rPr lang="en-US" dirty="0"/>
              <a:t> </a:t>
            </a:r>
            <a:endParaRPr lang="el-GR" b="1"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EEC3CE6-FF9C-9449-AD5A-22404F41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Δράσεις πολιτικής: Παραγωγή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94429"/>
              </p:ext>
            </p:extLst>
          </p:nvPr>
        </p:nvGraphicFramePr>
        <p:xfrm>
          <a:off x="609600" y="1116623"/>
          <a:ext cx="10160000" cy="5899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Δράσεις πολιτικής: Κοινωνική συνοχή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325374"/>
              </p:ext>
            </p:extLst>
          </p:nvPr>
        </p:nvGraphicFramePr>
        <p:xfrm>
          <a:off x="609600" y="1257300"/>
          <a:ext cx="10160000" cy="5600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Δράσεις πολιτικής: Κοινωνική συνοχή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274055"/>
              </p:ext>
            </p:extLst>
          </p:nvPr>
        </p:nvGraphicFramePr>
        <p:xfrm>
          <a:off x="609600" y="1257300"/>
          <a:ext cx="10160000" cy="5600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Δράσεις πολιτικής: Υποδομές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336934"/>
              </p:ext>
            </p:extLst>
          </p:nvPr>
        </p:nvGraphicFramePr>
        <p:xfrm>
          <a:off x="609600" y="1257300"/>
          <a:ext cx="10160000" cy="5600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Δράσεις πολιτικής: Τομείς και κλάδοι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099205"/>
              </p:ext>
            </p:extLst>
          </p:nvPr>
        </p:nvGraphicFramePr>
        <p:xfrm>
          <a:off x="609600" y="1257300"/>
          <a:ext cx="10160000" cy="5600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Δράσεις πολιτικής: Τομείς και κλάδοι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803131"/>
              </p:ext>
            </p:extLst>
          </p:nvPr>
        </p:nvGraphicFramePr>
        <p:xfrm>
          <a:off x="609600" y="1257300"/>
          <a:ext cx="10160000" cy="5600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6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802335"/>
          </a:xfrm>
        </p:spPr>
        <p:txBody>
          <a:bodyPr/>
          <a:lstStyle/>
          <a:p>
            <a:r>
              <a:rPr lang="el-GR" dirty="0" smtClean="0"/>
              <a:t>Κατευθύνσεις δημοσιονομικής πολιτικής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020" y="1695040"/>
            <a:ext cx="10160000" cy="48006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l-GR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6F1E3B6-4B7B-444E-939D-BA79A856D6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5656138"/>
              </p:ext>
            </p:extLst>
          </p:nvPr>
        </p:nvGraphicFramePr>
        <p:xfrm>
          <a:off x="922389" y="1076974"/>
          <a:ext cx="9413101" cy="5418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3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Προτεραιοποίηση</a:t>
            </a:r>
            <a:r>
              <a:rPr lang="en-US" dirty="0"/>
              <a:t>: </a:t>
            </a:r>
            <a:r>
              <a:rPr lang="el-GR" dirty="0" smtClean="0"/>
              <a:t>Γενικές </a:t>
            </a:r>
            <a:r>
              <a:rPr lang="el-GR" dirty="0"/>
              <a:t>αρχές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AA80A12-CFB0-1C4A-A1D0-A85E82E235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09735"/>
              </p:ext>
            </p:extLst>
          </p:nvPr>
        </p:nvGraphicFramePr>
        <p:xfrm>
          <a:off x="609600" y="1316182"/>
          <a:ext cx="10160000" cy="508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Προτεραιοποίηση</a:t>
            </a:r>
            <a:r>
              <a:rPr lang="en-US" dirty="0"/>
              <a:t>: </a:t>
            </a:r>
            <a:r>
              <a:rPr lang="el-GR" dirty="0" smtClean="0"/>
              <a:t>Δράσεις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9A3270B-F973-5F47-91D7-1577095A51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343765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2020-2030: Δύο υπο-περίοδοι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2A269D-FD33-CE4D-AF74-31F1A15F2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098709"/>
              </p:ext>
            </p:extLst>
          </p:nvPr>
        </p:nvGraphicFramePr>
        <p:xfrm>
          <a:off x="609600" y="1600199"/>
          <a:ext cx="10160000" cy="5161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Επιδόσεις της ελληνικής οικονομίας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0" y="1543050"/>
            <a:ext cx="10446327" cy="4800600"/>
          </a:xfrm>
        </p:spPr>
        <p:txBody>
          <a:bodyPr>
            <a:normAutofit/>
          </a:bodyPr>
          <a:lstStyle/>
          <a:p>
            <a:r>
              <a:rPr lang="el-GR" sz="2000" dirty="0"/>
              <a:t>Χαμηλή συμμετοχή των παραγωγικών συντελεστών.</a:t>
            </a:r>
          </a:p>
          <a:p>
            <a:pPr lvl="1"/>
            <a:r>
              <a:rPr lang="el-GR" sz="2000" dirty="0"/>
              <a:t>Εργασία</a:t>
            </a:r>
            <a:r>
              <a:rPr lang="el-GR" sz="1800" dirty="0"/>
              <a:t> (</a:t>
            </a:r>
            <a:r>
              <a:rPr lang="el-GR" sz="1800" dirty="0">
                <a:solidFill>
                  <a:srgbClr val="FF0000"/>
                </a:solidFill>
              </a:rPr>
              <a:t>25</a:t>
            </a:r>
            <a:r>
              <a:rPr lang="el-GR" sz="1800" baseline="30000" dirty="0">
                <a:solidFill>
                  <a:srgbClr val="FF0000"/>
                </a:solidFill>
              </a:rPr>
              <a:t>η</a:t>
            </a:r>
            <a:r>
              <a:rPr lang="el-GR" sz="1800" dirty="0">
                <a:solidFill>
                  <a:srgbClr val="FF0000"/>
                </a:solidFill>
              </a:rPr>
              <a:t> στην ΕΕ</a:t>
            </a:r>
            <a:r>
              <a:rPr lang="el-GR" sz="1800" dirty="0"/>
              <a:t> στο % του πληθυσμού που εργαζόταν ή αναζητούσε εργασία το 2019).</a:t>
            </a:r>
          </a:p>
          <a:p>
            <a:pPr lvl="1"/>
            <a:r>
              <a:rPr lang="el-GR" sz="2000" dirty="0"/>
              <a:t>Κεφάλαιο</a:t>
            </a:r>
            <a:r>
              <a:rPr lang="el-GR" sz="1800" dirty="0"/>
              <a:t> (</a:t>
            </a:r>
            <a:r>
              <a:rPr lang="el-GR" sz="1800" dirty="0">
                <a:solidFill>
                  <a:srgbClr val="FF0000"/>
                </a:solidFill>
              </a:rPr>
              <a:t>27</a:t>
            </a:r>
            <a:r>
              <a:rPr lang="el-GR" sz="1800" baseline="30000" dirty="0">
                <a:solidFill>
                  <a:srgbClr val="FF0000"/>
                </a:solidFill>
              </a:rPr>
              <a:t>η</a:t>
            </a:r>
            <a:r>
              <a:rPr lang="el-GR" sz="1800" dirty="0">
                <a:solidFill>
                  <a:srgbClr val="FF0000"/>
                </a:solidFill>
              </a:rPr>
              <a:t> στην ΕΕ </a:t>
            </a:r>
            <a:r>
              <a:rPr lang="el-GR" sz="1800" dirty="0"/>
              <a:t>στις πάγιες επενδύσεις επιχειρήσεων ως % του ΑΕΠ το 2019). </a:t>
            </a:r>
          </a:p>
          <a:p>
            <a:r>
              <a:rPr lang="el-GR" sz="2000" dirty="0"/>
              <a:t>Χαμηλή παραγωγικότητα </a:t>
            </a:r>
            <a:r>
              <a:rPr lang="el-GR" sz="1800" dirty="0"/>
              <a:t>(</a:t>
            </a:r>
            <a:r>
              <a:rPr lang="el-GR" sz="1800" dirty="0">
                <a:solidFill>
                  <a:srgbClr val="FF0000"/>
                </a:solidFill>
              </a:rPr>
              <a:t>22</a:t>
            </a:r>
            <a:r>
              <a:rPr lang="el-GR" sz="1800" baseline="30000" dirty="0">
                <a:solidFill>
                  <a:srgbClr val="FF0000"/>
                </a:solidFill>
              </a:rPr>
              <a:t>η</a:t>
            </a:r>
            <a:r>
              <a:rPr lang="el-GR" sz="1800" dirty="0">
                <a:solidFill>
                  <a:srgbClr val="FF0000"/>
                </a:solidFill>
              </a:rPr>
              <a:t> στην ΕΕ </a:t>
            </a:r>
            <a:r>
              <a:rPr lang="el-GR" sz="1800" dirty="0"/>
              <a:t>στην παραγωγικότητα της εργασίας το 2017). </a:t>
            </a:r>
            <a:endParaRPr lang="el-GR" sz="2000" dirty="0"/>
          </a:p>
          <a:p>
            <a:r>
              <a:rPr lang="el-GR" sz="2000" dirty="0"/>
              <a:t>Χαμηλές επιδόσεις σε καινοτομία </a:t>
            </a:r>
            <a:r>
              <a:rPr lang="en-GB" sz="1800" dirty="0"/>
              <a:t>(</a:t>
            </a:r>
            <a:r>
              <a:rPr lang="el-GR" sz="1800" dirty="0">
                <a:solidFill>
                  <a:srgbClr val="FF0000"/>
                </a:solidFill>
              </a:rPr>
              <a:t>20</a:t>
            </a:r>
            <a:r>
              <a:rPr lang="el-GR" sz="1800" baseline="30000" dirty="0">
                <a:solidFill>
                  <a:srgbClr val="FF0000"/>
                </a:solidFill>
              </a:rPr>
              <a:t>η</a:t>
            </a:r>
            <a:r>
              <a:rPr lang="el-GR" sz="1800" dirty="0">
                <a:solidFill>
                  <a:srgbClr val="FF0000"/>
                </a:solidFill>
              </a:rPr>
              <a:t> στην ΕΕ</a:t>
            </a:r>
            <a:r>
              <a:rPr lang="el-GR" sz="1800" dirty="0"/>
              <a:t> στον Ευρωπαϊκό δείκτη καινοτομίας το 2020).</a:t>
            </a:r>
            <a:endParaRPr lang="el-GR" sz="2000" dirty="0"/>
          </a:p>
          <a:p>
            <a:r>
              <a:rPr lang="el-GR" sz="2000" dirty="0"/>
              <a:t>Εσωστρέφεια </a:t>
            </a:r>
            <a:r>
              <a:rPr lang="el-GR" sz="1800" dirty="0"/>
              <a:t>(</a:t>
            </a:r>
            <a:r>
              <a:rPr lang="el-GR" sz="1800" dirty="0">
                <a:solidFill>
                  <a:srgbClr val="FF0000"/>
                </a:solidFill>
              </a:rPr>
              <a:t>23</a:t>
            </a:r>
            <a:r>
              <a:rPr lang="el-GR" sz="1800" baseline="30000" dirty="0">
                <a:solidFill>
                  <a:srgbClr val="FF0000"/>
                </a:solidFill>
              </a:rPr>
              <a:t>η</a:t>
            </a:r>
            <a:r>
              <a:rPr lang="el-GR" sz="1800" dirty="0">
                <a:solidFill>
                  <a:srgbClr val="FF0000"/>
                </a:solidFill>
              </a:rPr>
              <a:t> στην ΕΕ</a:t>
            </a:r>
            <a:r>
              <a:rPr lang="el-GR" sz="1800" dirty="0"/>
              <a:t> στις εξαγωγές + εισαγωγές ως % του ΑΕΠ το 2019).</a:t>
            </a:r>
          </a:p>
          <a:p>
            <a:r>
              <a:rPr lang="el-GR" sz="2000" dirty="0"/>
              <a:t>Αναποτελεσματικό κοινωνικό κράτος </a:t>
            </a:r>
            <a:r>
              <a:rPr lang="el-GR" sz="1800" dirty="0"/>
              <a:t>(</a:t>
            </a:r>
            <a:r>
              <a:rPr lang="el-GR" sz="1800" dirty="0">
                <a:solidFill>
                  <a:srgbClr val="FF0000"/>
                </a:solidFill>
              </a:rPr>
              <a:t>3</a:t>
            </a:r>
            <a:r>
              <a:rPr lang="el-GR" sz="1800" baseline="30000" dirty="0">
                <a:solidFill>
                  <a:srgbClr val="FF0000"/>
                </a:solidFill>
              </a:rPr>
              <a:t>η</a:t>
            </a:r>
            <a:r>
              <a:rPr lang="el-GR" sz="1800" dirty="0">
                <a:solidFill>
                  <a:srgbClr val="FF0000"/>
                </a:solidFill>
              </a:rPr>
              <a:t> στην ΕΕ</a:t>
            </a:r>
            <a:r>
              <a:rPr lang="el-GR" sz="1800" dirty="0"/>
              <a:t> στον κίνδυνο φτώχειας και κοινωνικού αποκλεισμού το 2018).</a:t>
            </a:r>
          </a:p>
          <a:p>
            <a:r>
              <a:rPr lang="el-GR" sz="2000" dirty="0"/>
              <a:t>Χαμηλές περιβαλλοντικές επιδόσεις </a:t>
            </a:r>
            <a:r>
              <a:rPr lang="el-GR" sz="1800" dirty="0"/>
              <a:t>(</a:t>
            </a:r>
            <a:r>
              <a:rPr lang="el-GR" sz="1800" dirty="0">
                <a:solidFill>
                  <a:srgbClr val="FF0000"/>
                </a:solidFill>
              </a:rPr>
              <a:t>22</a:t>
            </a:r>
            <a:r>
              <a:rPr lang="el-GR" sz="1800" baseline="30000" dirty="0">
                <a:solidFill>
                  <a:srgbClr val="FF0000"/>
                </a:solidFill>
              </a:rPr>
              <a:t>η</a:t>
            </a:r>
            <a:r>
              <a:rPr lang="el-GR" sz="1800" dirty="0">
                <a:solidFill>
                  <a:srgbClr val="FF0000"/>
                </a:solidFill>
              </a:rPr>
              <a:t> στην ΕΕ </a:t>
            </a:r>
            <a:r>
              <a:rPr lang="el-GR" sz="1800" dirty="0"/>
              <a:t>στον δείκτη κυκλικής διαχείρισης </a:t>
            </a:r>
            <a:r>
              <a:rPr lang="el-GR" sz="1800" dirty="0" smtClean="0"/>
              <a:t>υλικών</a:t>
            </a:r>
            <a:r>
              <a:rPr lang="en-GB" sz="1800" dirty="0" smtClean="0"/>
              <a:t> </a:t>
            </a:r>
            <a:r>
              <a:rPr lang="el-GR" sz="1800" dirty="0" smtClean="0"/>
              <a:t>το 2017)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  <a:p>
            <a:pPr marL="85725" indent="0">
              <a:buNone/>
            </a:pPr>
            <a:r>
              <a:rPr lang="el-GR" sz="2000" b="1" dirty="0"/>
              <a:t>Οι προτάσεις στην Έκθεση αποσκοπούν να βελτιώσουν τις επιδόσεις αυτές</a:t>
            </a:r>
            <a:r>
              <a:rPr lang="en-US" sz="2000" b="1" dirty="0"/>
              <a:t>, </a:t>
            </a:r>
            <a:r>
              <a:rPr lang="el-GR" sz="2000" b="1" dirty="0"/>
              <a:t>συστηματικά κατά την επόμενη δεκαετία αλλά με άμεση επίδραση.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8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Εξαγωγικοί</a:t>
            </a:r>
            <a:r>
              <a:rPr lang="en-US" dirty="0" smtClean="0"/>
              <a:t> </a:t>
            </a:r>
            <a:r>
              <a:rPr lang="el-GR" dirty="0" smtClean="0"/>
              <a:t>τομείς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20136"/>
              </p:ext>
            </p:extLst>
          </p:nvPr>
        </p:nvGraphicFramePr>
        <p:xfrm>
          <a:off x="609600" y="1246909"/>
          <a:ext cx="9490363" cy="3699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5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5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70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dirty="0"/>
                        <a:t>Εξαγωγές</a:t>
                      </a:r>
                      <a:r>
                        <a:rPr lang="el-GR" sz="1800" baseline="0" dirty="0"/>
                        <a:t> ως % του ΑΕΠ, Ελλάδα, 2019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dirty="0"/>
                        <a:t>Εξαγωγές</a:t>
                      </a:r>
                      <a:r>
                        <a:rPr lang="el-GR" sz="1800" baseline="0" dirty="0"/>
                        <a:t> ως % του ΑΕΠ, ΕΕ-9, 2019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23">
                <a:tc>
                  <a:txBody>
                    <a:bodyPr/>
                    <a:lstStyle/>
                    <a:p>
                      <a:r>
                        <a:rPr lang="el-GR" sz="1400" b="1" dirty="0"/>
                        <a:t>Σύνολο</a:t>
                      </a:r>
                      <a:r>
                        <a:rPr lang="el-GR" sz="1400" b="1" baseline="0" dirty="0"/>
                        <a:t> εξαγωγών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37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65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923">
                <a:tc>
                  <a:txBody>
                    <a:bodyPr/>
                    <a:lstStyle/>
                    <a:p>
                      <a:r>
                        <a:rPr lang="el-GR" sz="1400" b="1" dirty="0"/>
                        <a:t>Αγροτικά προϊόντα, τρόφιμα</a:t>
                      </a:r>
                      <a:r>
                        <a:rPr lang="el-GR" sz="1400" b="1" baseline="0" dirty="0"/>
                        <a:t> και πρώτες ύλες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4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6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923">
                <a:tc>
                  <a:txBody>
                    <a:bodyPr/>
                    <a:lstStyle/>
                    <a:p>
                      <a:r>
                        <a:rPr lang="el-GR" sz="1400" b="1" dirty="0"/>
                        <a:t>Πετρελαιοειδή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6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923">
                <a:tc>
                  <a:txBody>
                    <a:bodyPr/>
                    <a:lstStyle/>
                    <a:p>
                      <a:r>
                        <a:rPr lang="el-GR" sz="1400" b="1" dirty="0"/>
                        <a:t>Βιομηχανικά</a:t>
                      </a:r>
                      <a:r>
                        <a:rPr lang="el-GR" sz="1400" b="1" baseline="0" dirty="0"/>
                        <a:t> προϊόντα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9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38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923">
                <a:tc>
                  <a:txBody>
                    <a:bodyPr/>
                    <a:lstStyle/>
                    <a:p>
                      <a:r>
                        <a:rPr lang="el-GR" sz="1400" b="1" dirty="0"/>
                        <a:t>Μεταφορές (κυρίως θαλάσσιες)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7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4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923">
                <a:tc>
                  <a:txBody>
                    <a:bodyPr/>
                    <a:lstStyle/>
                    <a:p>
                      <a:r>
                        <a:rPr lang="el-GR" sz="1400" b="1" dirty="0"/>
                        <a:t>Τουρισμός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7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4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3">
                <a:tc>
                  <a:txBody>
                    <a:bodyPr/>
                    <a:lstStyle/>
                    <a:p>
                      <a:r>
                        <a:rPr lang="el-GR" sz="1400" b="1" dirty="0"/>
                        <a:t>Λοιπές υπηρεσίες</a:t>
                      </a:r>
                      <a:r>
                        <a:rPr lang="el-GR" sz="1400" b="1" baseline="0" dirty="0"/>
                        <a:t> (υγείας, παιδείας, πληροφορικής, κλπ)</a:t>
                      </a:r>
                      <a:endParaRPr lang="en-GB" sz="14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9</a:t>
                      </a:r>
                      <a:r>
                        <a:rPr lang="el-GR" sz="1800" dirty="0"/>
                        <a:t>,</a:t>
                      </a:r>
                      <a:r>
                        <a:rPr lang="en-GB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5056908"/>
            <a:ext cx="89160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ΕΕ-9</a:t>
            </a:r>
            <a:r>
              <a:rPr lang="en-GB" sz="1400" dirty="0"/>
              <a:t>: </a:t>
            </a:r>
            <a:r>
              <a:rPr lang="el-GR" sz="1400" dirty="0"/>
              <a:t>Χώρες της ΕΕ πληθυσμιακά συγκρίσιμες με την Ελλάδα: Αυστρία, Βέλγιο, Βουλγαρία, Δανία, Ολλανδία, Ουγγαρία, Πορτογαλία, Σουηδία και Τσεχία</a:t>
            </a:r>
            <a:r>
              <a:rPr lang="el-GR" sz="1400" dirty="0" smtClean="0"/>
              <a:t>.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609600" y="5663761"/>
            <a:ext cx="9490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Σημαντική υστέρηση στις εξαγωγές, ιδιαίτερα στις εξαγωγές βιομηχανικών προϊόντων. </a:t>
            </a:r>
            <a:endParaRPr lang="en-GB" b="1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9D7E195-E04E-314B-ADA7-A7A8B8A66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1054"/>
            <a:ext cx="10160000" cy="1066801"/>
          </a:xfrm>
        </p:spPr>
        <p:txBody>
          <a:bodyPr/>
          <a:lstStyle/>
          <a:p>
            <a:r>
              <a:rPr lang="el-GR" dirty="0"/>
              <a:t>Κύρια σημεία της προσέγγισης (Ι)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262" y="1537855"/>
            <a:ext cx="10504676" cy="4859882"/>
          </a:xfrm>
        </p:spPr>
        <p:txBody>
          <a:bodyPr>
            <a:noAutofit/>
          </a:bodyPr>
          <a:lstStyle/>
          <a:p>
            <a:r>
              <a:rPr lang="el-GR" sz="2000" dirty="0"/>
              <a:t>Η συστηματική αύξηση </a:t>
            </a:r>
            <a:r>
              <a:rPr lang="el-GR" sz="2000" dirty="0" smtClean="0"/>
              <a:t>των </a:t>
            </a:r>
            <a:r>
              <a:rPr lang="el-GR" sz="2000" b="1" dirty="0"/>
              <a:t>εισοδημάτων</a:t>
            </a:r>
            <a:r>
              <a:rPr lang="el-GR" sz="2000" dirty="0"/>
              <a:t> </a:t>
            </a:r>
            <a:r>
              <a:rPr lang="el-GR" sz="2000" dirty="0" smtClean="0"/>
              <a:t>πρέπει </a:t>
            </a:r>
            <a:r>
              <a:rPr lang="el-GR" sz="2000" dirty="0"/>
              <a:t>να στηρίζεται σε αύξηση της παραγωγικότητας και της συμμετοχής </a:t>
            </a:r>
            <a:r>
              <a:rPr lang="el-GR" sz="2000" dirty="0" smtClean="0"/>
              <a:t>στην αγορά </a:t>
            </a:r>
            <a:r>
              <a:rPr lang="el-GR" sz="2000" dirty="0"/>
              <a:t>εργασίας</a:t>
            </a:r>
            <a:r>
              <a:rPr lang="el-GR" sz="2000" dirty="0" smtClean="0"/>
              <a:t>.</a:t>
            </a:r>
          </a:p>
          <a:p>
            <a:endParaRPr lang="el-GR" sz="2000" dirty="0"/>
          </a:p>
          <a:p>
            <a:r>
              <a:rPr lang="el-GR" sz="2000" dirty="0" smtClean="0"/>
              <a:t>Απαραίτητη </a:t>
            </a:r>
            <a:r>
              <a:rPr lang="el-GR" sz="2000" dirty="0"/>
              <a:t>για την αύξηση της </a:t>
            </a:r>
            <a:r>
              <a:rPr lang="el-GR" sz="2000" b="1" dirty="0"/>
              <a:t>παραγωγικότητας</a:t>
            </a:r>
            <a:r>
              <a:rPr lang="el-GR" sz="2000" dirty="0"/>
              <a:t> είναι η αύξηση των </a:t>
            </a:r>
            <a:r>
              <a:rPr lang="el-GR" sz="2000" dirty="0" smtClean="0"/>
              <a:t>επενδύσεων και η </a:t>
            </a:r>
            <a:r>
              <a:rPr lang="el-GR" sz="2000" dirty="0"/>
              <a:t>βελτίωση του επιχειρηματικού περιβάλλοντος</a:t>
            </a:r>
            <a:r>
              <a:rPr lang="el-GR" sz="2000" dirty="0" smtClean="0"/>
              <a:t>.</a:t>
            </a:r>
          </a:p>
          <a:p>
            <a:endParaRPr lang="el-GR" sz="2000" dirty="0"/>
          </a:p>
          <a:p>
            <a:r>
              <a:rPr lang="el-GR" sz="2000" dirty="0"/>
              <a:t>Στην αύξηση της </a:t>
            </a:r>
            <a:r>
              <a:rPr lang="el-GR" sz="2000" b="1" dirty="0"/>
              <a:t>συμμετοχής </a:t>
            </a:r>
            <a:r>
              <a:rPr lang="el-GR" sz="2000" b="1" dirty="0" smtClean="0"/>
              <a:t>στην αγορά εργασίας</a:t>
            </a:r>
            <a:r>
              <a:rPr lang="el-GR" sz="2000" dirty="0"/>
              <a:t>,</a:t>
            </a:r>
            <a:r>
              <a:rPr lang="en-US" sz="2000" dirty="0"/>
              <a:t> </a:t>
            </a:r>
            <a:r>
              <a:rPr lang="el-GR" sz="2000" dirty="0"/>
              <a:t>θα </a:t>
            </a:r>
            <a:r>
              <a:rPr lang="el-GR" sz="2000" dirty="0" smtClean="0"/>
              <a:t>συμβάλλουν</a:t>
            </a:r>
            <a:r>
              <a:rPr lang="en-US" sz="2000" dirty="0" smtClean="0"/>
              <a:t> </a:t>
            </a:r>
            <a:r>
              <a:rPr lang="el-GR" sz="2000" dirty="0"/>
              <a:t>αλλαγές στη δομή του φορολογικού και ασφαλιστικού συστήματος, και στοχευμένα μέτρα όπως η αναβάθμιση </a:t>
            </a:r>
            <a:r>
              <a:rPr lang="el-GR" sz="2000" dirty="0" smtClean="0"/>
              <a:t>του </a:t>
            </a:r>
            <a:r>
              <a:rPr lang="el-GR" sz="2000" dirty="0"/>
              <a:t>συστήματος εκπαίδευσης και </a:t>
            </a:r>
            <a:r>
              <a:rPr lang="el-GR" sz="2000" dirty="0" smtClean="0"/>
              <a:t>κατάρτισης</a:t>
            </a:r>
          </a:p>
          <a:p>
            <a:endParaRPr lang="el-GR" sz="2000" dirty="0"/>
          </a:p>
          <a:p>
            <a:r>
              <a:rPr lang="el-GR" sz="2000" dirty="0"/>
              <a:t>Μεταρρυθμίσεις που </a:t>
            </a:r>
            <a:r>
              <a:rPr lang="el-GR" sz="2000" dirty="0" smtClean="0"/>
              <a:t>κάνουν πιο αποτελεσματική </a:t>
            </a:r>
            <a:r>
              <a:rPr lang="el-GR" sz="2000" dirty="0"/>
              <a:t>τη λειτουργία των αγορών και του δημόσιου τομέα, ευνοούν συνολικά </a:t>
            </a:r>
            <a:r>
              <a:rPr lang="el-GR" sz="2000" dirty="0" smtClean="0"/>
              <a:t>την </a:t>
            </a:r>
            <a:r>
              <a:rPr lang="el-GR" sz="2000" b="1" dirty="0"/>
              <a:t>κοινωνική συνοχή </a:t>
            </a:r>
            <a:r>
              <a:rPr lang="el-GR" sz="2000" dirty="0"/>
              <a:t>και ιδίως τα περισσότερο αδύναμα νοικοκυριά. </a:t>
            </a:r>
            <a:r>
              <a:rPr lang="el-GR" sz="2000" dirty="0" smtClean="0"/>
              <a:t>Ειδική στόχευση στους </a:t>
            </a:r>
            <a:r>
              <a:rPr lang="el-GR" sz="2000" dirty="0"/>
              <a:t>νέους </a:t>
            </a:r>
            <a:r>
              <a:rPr lang="el-GR" sz="2000" dirty="0" smtClean="0"/>
              <a:t>και στις γυναίκες. </a:t>
            </a:r>
            <a:endParaRPr lang="el-GR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6B3BA-4EC7-F546-A12C-1D3FC1E5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1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27" y="290945"/>
            <a:ext cx="10076873" cy="1343891"/>
          </a:xfrm>
        </p:spPr>
        <p:txBody>
          <a:bodyPr/>
          <a:lstStyle/>
          <a:p>
            <a:r>
              <a:rPr lang="el-GR" dirty="0"/>
              <a:t>Κύρια σημεία της προσέγγισης (ΙΙ)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620982"/>
            <a:ext cx="9961418" cy="4887590"/>
          </a:xfrm>
        </p:spPr>
        <p:txBody>
          <a:bodyPr>
            <a:noAutofit/>
          </a:bodyPr>
          <a:lstStyle/>
          <a:p>
            <a:r>
              <a:rPr lang="el-GR" sz="2000" dirty="0"/>
              <a:t>Η αύξηση της παραγωγικότητας </a:t>
            </a:r>
            <a:r>
              <a:rPr lang="el-GR" sz="2000" dirty="0" smtClean="0"/>
              <a:t>συμβαδίζει με </a:t>
            </a:r>
            <a:r>
              <a:rPr lang="el-GR" sz="2000" dirty="0"/>
              <a:t>την αύξηση των εξαγωγών. </a:t>
            </a:r>
            <a:r>
              <a:rPr lang="el-GR" sz="2000" dirty="0" smtClean="0"/>
              <a:t>Δεδομένου του μεγέθους της </a:t>
            </a:r>
            <a:r>
              <a:rPr lang="el-GR" sz="2000" dirty="0"/>
              <a:t>εσωτερικής αγοράς, η </a:t>
            </a:r>
            <a:r>
              <a:rPr lang="el-GR" sz="2000" b="1" dirty="0"/>
              <a:t>εξωστρέφεια</a:t>
            </a:r>
            <a:r>
              <a:rPr lang="el-GR" sz="2000" dirty="0"/>
              <a:t> επιτρέπει στις επιχειρήσεις </a:t>
            </a:r>
            <a:r>
              <a:rPr lang="el-GR" sz="2000" dirty="0" smtClean="0"/>
              <a:t>να έχουν  μέγεθος </a:t>
            </a:r>
            <a:r>
              <a:rPr lang="el-GR" sz="2000" dirty="0"/>
              <a:t>και </a:t>
            </a:r>
            <a:r>
              <a:rPr lang="el-GR" sz="2000" dirty="0" smtClean="0"/>
              <a:t>εξειδίκευση </a:t>
            </a:r>
            <a:r>
              <a:rPr lang="el-GR" sz="2000" dirty="0"/>
              <a:t>που οδηγεί σε μείωση κόστους και αύξηση </a:t>
            </a:r>
            <a:r>
              <a:rPr lang="el-GR" sz="2000" dirty="0" smtClean="0"/>
              <a:t>ποιότητας των προϊόντων </a:t>
            </a:r>
            <a:r>
              <a:rPr lang="el-GR" sz="2000" dirty="0"/>
              <a:t>τους. </a:t>
            </a:r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/>
              <a:t>Η εξωστρέφεια </a:t>
            </a:r>
            <a:r>
              <a:rPr lang="el-GR" sz="2000" dirty="0"/>
              <a:t>συνδέεται </a:t>
            </a:r>
            <a:r>
              <a:rPr lang="el-GR" sz="2000" dirty="0" smtClean="0"/>
              <a:t>με </a:t>
            </a:r>
            <a:r>
              <a:rPr lang="el-GR" sz="2000" dirty="0"/>
              <a:t>αυξημένη </a:t>
            </a:r>
            <a:r>
              <a:rPr lang="el-GR" sz="2000" b="1" dirty="0"/>
              <a:t>συμμετοχή της τεχνολογίας στην παραγωγή</a:t>
            </a:r>
            <a:r>
              <a:rPr lang="el-GR" sz="2000" dirty="0"/>
              <a:t>, </a:t>
            </a:r>
            <a:r>
              <a:rPr lang="el-GR" sz="2000" dirty="0" smtClean="0"/>
              <a:t>που υποβοηθείται από </a:t>
            </a:r>
            <a:r>
              <a:rPr lang="el-GR" sz="2000" dirty="0"/>
              <a:t>μέτρα υποστήριξης της έρευνας και των επενδύσεων σε καινοτομία. </a:t>
            </a:r>
            <a:endParaRPr lang="el-GR" sz="2000" dirty="0" smtClean="0"/>
          </a:p>
          <a:p>
            <a:endParaRPr lang="el-GR" sz="2000" dirty="0"/>
          </a:p>
          <a:p>
            <a:r>
              <a:rPr lang="el-GR" sz="2000" dirty="0"/>
              <a:t>Το αναπτυξιακό σχέδιο υποστηρίζει την </a:t>
            </a:r>
            <a:r>
              <a:rPr lang="el-GR" sz="2000" b="1" dirty="0"/>
              <a:t>περιβαλλοντική και ψηφιακή αναβάθμιση</a:t>
            </a:r>
            <a:r>
              <a:rPr lang="el-GR" sz="2000" dirty="0"/>
              <a:t>, κατευθύνσεις </a:t>
            </a:r>
            <a:r>
              <a:rPr lang="el-GR" sz="2000" dirty="0" smtClean="0"/>
              <a:t>συμβατές </a:t>
            </a:r>
            <a:r>
              <a:rPr lang="el-GR" sz="2000" dirty="0"/>
              <a:t>με τις προτεραιότητες της Ευρωπαϊκής Ένωσης </a:t>
            </a:r>
            <a:r>
              <a:rPr lang="el-GR" sz="2000" dirty="0" smtClean="0"/>
              <a:t>όσο και </a:t>
            </a:r>
            <a:r>
              <a:rPr lang="el-GR" sz="2000" dirty="0"/>
              <a:t>σημαντικές για την Ελλάδα.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6B3BA-4EC7-F546-A12C-1D3FC1E5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της  Έκθεσης για το νέο Σχέδιο Ανάπτυξης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076149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3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Μακροοικονομική ισορροπία:</a:t>
            </a:r>
            <a:r>
              <a:rPr lang="en-GB" dirty="0" smtClean="0"/>
              <a:t> </a:t>
            </a:r>
            <a:r>
              <a:rPr lang="en-GB" dirty="0"/>
              <a:t>2020-2030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4908" y="1620981"/>
          <a:ext cx="10284692" cy="4027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8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9546">
                <a:tc>
                  <a:txBody>
                    <a:bodyPr/>
                    <a:lstStyle/>
                    <a:p>
                      <a:pPr algn="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Status </a:t>
                      </a:r>
                      <a:r>
                        <a:rPr lang="el-GR" sz="1800" dirty="0" smtClean="0"/>
                        <a:t> </a:t>
                      </a:r>
                      <a:r>
                        <a:rPr lang="en-US" sz="1800" dirty="0" smtClean="0"/>
                        <a:t>quo 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800" dirty="0"/>
                        <a:t>Θετικό</a:t>
                      </a:r>
                      <a:r>
                        <a:rPr lang="el-GR" sz="1800" baseline="0" dirty="0"/>
                        <a:t> σενάριο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739">
                <a:tc>
                  <a:txBody>
                    <a:bodyPr/>
                    <a:lstStyle/>
                    <a:p>
                      <a:pPr algn="l"/>
                      <a:r>
                        <a:rPr lang="el-GR" sz="1800" b="1" dirty="0"/>
                        <a:t>Αύξηση του πραγματικού ΑΕΠ</a:t>
                      </a:r>
                      <a:r>
                        <a:rPr lang="en-GB" sz="1800" b="1" baseline="0" dirty="0"/>
                        <a:t> (</a:t>
                      </a:r>
                      <a:r>
                        <a:rPr lang="el-GR" sz="1800" b="1" baseline="0" dirty="0"/>
                        <a:t>ετήσιο %</a:t>
                      </a:r>
                      <a:r>
                        <a:rPr lang="en-GB" sz="1800" b="1" baseline="0" dirty="0"/>
                        <a:t>, 2020-2030)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1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1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3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739">
                <a:tc>
                  <a:txBody>
                    <a:bodyPr/>
                    <a:lstStyle/>
                    <a:p>
                      <a:pPr algn="l"/>
                      <a:r>
                        <a:rPr lang="el-GR" sz="1800" b="1" dirty="0"/>
                        <a:t>Αύξηση της απασχόλησης</a:t>
                      </a:r>
                      <a:r>
                        <a:rPr lang="en-GB" sz="1800" b="1" dirty="0"/>
                        <a:t> (</a:t>
                      </a:r>
                      <a:r>
                        <a:rPr lang="el-GR" sz="1800" b="1" dirty="0"/>
                        <a:t>ετήσιο %,</a:t>
                      </a:r>
                      <a:r>
                        <a:rPr lang="en-GB" sz="1800" b="1" dirty="0"/>
                        <a:t> 2020-2030)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0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739">
                <a:tc>
                  <a:txBody>
                    <a:bodyPr/>
                    <a:lstStyle/>
                    <a:p>
                      <a:pPr algn="l"/>
                      <a:r>
                        <a:rPr lang="el-GR" sz="1800" b="1" dirty="0"/>
                        <a:t>Αύξηση</a:t>
                      </a:r>
                      <a:r>
                        <a:rPr lang="el-GR" sz="1800" b="1" baseline="0" dirty="0"/>
                        <a:t> της παραγωγικότητας της εργασίας</a:t>
                      </a:r>
                      <a:r>
                        <a:rPr lang="en-GB" sz="1800" b="1" dirty="0"/>
                        <a:t> (</a:t>
                      </a:r>
                      <a:r>
                        <a:rPr lang="el-GR" sz="1800" b="1" dirty="0"/>
                        <a:t>ετήσιο</a:t>
                      </a:r>
                      <a:r>
                        <a:rPr lang="el-GR" sz="1800" b="1" baseline="0" dirty="0"/>
                        <a:t> %, </a:t>
                      </a:r>
                      <a:r>
                        <a:rPr lang="en-GB" sz="1800" b="1" dirty="0"/>
                        <a:t>2020-2030)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288" lvl="2" indent="0" algn="r">
                        <a:tabLst/>
                      </a:pPr>
                      <a:r>
                        <a:rPr lang="en-GB" sz="1800" b="1" dirty="0"/>
                        <a:t>1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2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739">
                <a:tc>
                  <a:txBody>
                    <a:bodyPr/>
                    <a:lstStyle/>
                    <a:p>
                      <a:pPr algn="l"/>
                      <a:r>
                        <a:rPr lang="el-GR" sz="1800" b="1" dirty="0"/>
                        <a:t>Εξαγωγές</a:t>
                      </a:r>
                      <a:r>
                        <a:rPr lang="el-GR" sz="1800" b="1" baseline="0" dirty="0"/>
                        <a:t> ως % του ΑΕΠ</a:t>
                      </a:r>
                      <a:r>
                        <a:rPr lang="en-GB" sz="1800" b="1" dirty="0"/>
                        <a:t> (2030)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37</a:t>
                      </a:r>
                      <a:r>
                        <a:rPr lang="el-GR" sz="1800" b="1" dirty="0"/>
                        <a:t>,2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44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50</a:t>
                      </a:r>
                      <a:r>
                        <a:rPr lang="el-GR" sz="1800" b="1" dirty="0"/>
                        <a:t>,</a:t>
                      </a:r>
                      <a:r>
                        <a:rPr lang="en-GB" sz="18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7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/>
                        <a:t>ΑΕΠ</a:t>
                      </a:r>
                      <a:r>
                        <a:rPr lang="el-GR" sz="1800" b="1" baseline="0" dirty="0"/>
                        <a:t> κατά </a:t>
                      </a:r>
                      <a:r>
                        <a:rPr lang="el-GR" sz="1800" b="1" baseline="0" dirty="0" smtClean="0"/>
                        <a:t>κεφαλήν </a:t>
                      </a:r>
                      <a:r>
                        <a:rPr lang="el-GR" sz="1800" b="1" baseline="0" dirty="0"/>
                        <a:t>ως </a:t>
                      </a:r>
                      <a:r>
                        <a:rPr lang="en-GB" sz="1800" b="1" baseline="0" dirty="0"/>
                        <a:t>% </a:t>
                      </a:r>
                      <a:r>
                        <a:rPr lang="el-GR" sz="1800" b="1" baseline="0" dirty="0"/>
                        <a:t>του μέσου όρου της ΕΕ</a:t>
                      </a:r>
                      <a:r>
                        <a:rPr lang="en-GB" sz="1800" b="1" baseline="0" dirty="0"/>
                        <a:t> (2030)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68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/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739">
                <a:tc>
                  <a:txBody>
                    <a:bodyPr/>
                    <a:lstStyle/>
                    <a:p>
                      <a:pPr algn="l"/>
                      <a:r>
                        <a:rPr lang="el-GR" sz="1800" b="1" dirty="0"/>
                        <a:t>Ανεργία</a:t>
                      </a:r>
                      <a:r>
                        <a:rPr lang="en-GB" sz="1800" b="1" dirty="0"/>
                        <a:t> (</a:t>
                      </a:r>
                      <a:r>
                        <a:rPr lang="el-GR" sz="1800" b="1" dirty="0"/>
                        <a:t>%, </a:t>
                      </a:r>
                      <a:r>
                        <a:rPr lang="en-GB" sz="1800" b="1" dirty="0"/>
                        <a:t>2030)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5FAF3A-A185-FA45-9D64-B5C445595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Θετικό σενάριο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7D671A-614B-054C-9CD6-C8B08ED8404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49469" y="1569427"/>
          <a:ext cx="10823331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21355FB-2033-FD4B-9EEE-2403D27E3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4B91-A4AD-CB40-BA04-2662587F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Δράσεις πολιτικής: Παραγωγή</a:t>
            </a:r>
            <a:endParaRPr lang="x-non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A8C1F3-301F-654A-8919-A5C40C411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178186"/>
              </p:ext>
            </p:extLst>
          </p:nvPr>
        </p:nvGraphicFramePr>
        <p:xfrm>
          <a:off x="609600" y="1257300"/>
          <a:ext cx="10160000" cy="5600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3509D-87D6-274D-9B0B-C216C59A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</TotalTime>
  <Words>2398</Words>
  <Application>Microsoft Office PowerPoint</Application>
  <PresentationFormat>Widescreen</PresentationFormat>
  <Paragraphs>291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</vt:lpstr>
      <vt:lpstr>Symbol</vt:lpstr>
      <vt:lpstr>Wingdings</vt:lpstr>
      <vt:lpstr>Adjacency</vt:lpstr>
      <vt:lpstr> </vt:lpstr>
      <vt:lpstr>Επιδόσεις της ελληνικής οικονομίας</vt:lpstr>
      <vt:lpstr>Εξαγωγικοί τομείς</vt:lpstr>
      <vt:lpstr>Κύρια σημεία της προσέγγισης (Ι)</vt:lpstr>
      <vt:lpstr>Κύρια σημεία της προσέγγισης (ΙΙ)</vt:lpstr>
      <vt:lpstr>Δομή της  Έκθεσης για το νέο Σχέδιο Ανάπτυξης</vt:lpstr>
      <vt:lpstr>Μακροοικονομική ισορροπία: 2020-2030</vt:lpstr>
      <vt:lpstr>Θετικό σενάριο</vt:lpstr>
      <vt:lpstr>Δράσεις πολιτικής: Παραγωγή</vt:lpstr>
      <vt:lpstr>Δράσεις πολιτικής: Παραγωγή</vt:lpstr>
      <vt:lpstr>Δράσεις πολιτικής: Κοινωνική συνοχή</vt:lpstr>
      <vt:lpstr>Δράσεις πολιτικής: Κοινωνική συνοχή</vt:lpstr>
      <vt:lpstr>Δράσεις πολιτικής: Υποδομές</vt:lpstr>
      <vt:lpstr>Δράσεις πολιτικής: Τομείς και κλάδοι</vt:lpstr>
      <vt:lpstr>Δράσεις πολιτικής: Τομείς και κλάδοι</vt:lpstr>
      <vt:lpstr>Κατευθύνσεις δημοσιονομικής πολιτικής</vt:lpstr>
      <vt:lpstr>Προτεραιοποίηση: Γενικές αρχές</vt:lpstr>
      <vt:lpstr>Προτεραιοποίηση: Δράσεις</vt:lpstr>
      <vt:lpstr>2020-2030: Δύο υπο-περίοδοι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Greek Crisis, Structural Reforms, and Eurozone Convergence</dc:title>
  <dc:creator>Growth Committee</dc:creator>
  <cp:lastModifiedBy>Vettas Nikos</cp:lastModifiedBy>
  <cp:revision>137</cp:revision>
  <cp:lastPrinted>2017-08-24T12:21:13Z</cp:lastPrinted>
  <dcterms:created xsi:type="dcterms:W3CDTF">2006-08-16T00:00:00Z</dcterms:created>
  <dcterms:modified xsi:type="dcterms:W3CDTF">2020-11-23T12:20:30Z</dcterms:modified>
</cp:coreProperties>
</file>