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830" r:id="rId2"/>
    <p:sldMasterId id="2147483843" r:id="rId3"/>
  </p:sldMasterIdLst>
  <p:sldIdLst>
    <p:sldId id="437" r:id="rId4"/>
    <p:sldId id="440" r:id="rId5"/>
    <p:sldId id="257" r:id="rId6"/>
    <p:sldId id="304" r:id="rId7"/>
    <p:sldId id="259" r:id="rId8"/>
    <p:sldId id="260" r:id="rId9"/>
    <p:sldId id="305" r:id="rId10"/>
    <p:sldId id="306" r:id="rId11"/>
    <p:sldId id="307" r:id="rId12"/>
    <p:sldId id="308" r:id="rId13"/>
    <p:sldId id="261" r:id="rId14"/>
    <p:sldId id="309" r:id="rId15"/>
    <p:sldId id="262" r:id="rId16"/>
    <p:sldId id="310" r:id="rId17"/>
    <p:sldId id="263" r:id="rId18"/>
    <p:sldId id="311" r:id="rId19"/>
    <p:sldId id="264" r:id="rId20"/>
    <p:sldId id="313" r:id="rId21"/>
    <p:sldId id="314" r:id="rId22"/>
    <p:sldId id="312" r:id="rId23"/>
    <p:sldId id="315" r:id="rId24"/>
    <p:sldId id="265" r:id="rId25"/>
    <p:sldId id="316" r:id="rId26"/>
    <p:sldId id="26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267" r:id="rId35"/>
    <p:sldId id="324" r:id="rId36"/>
    <p:sldId id="268" r:id="rId37"/>
    <p:sldId id="325" r:id="rId38"/>
    <p:sldId id="269" r:id="rId39"/>
    <p:sldId id="326" r:id="rId40"/>
    <p:sldId id="272" r:id="rId41"/>
    <p:sldId id="329" r:id="rId42"/>
    <p:sldId id="273" r:id="rId43"/>
    <p:sldId id="330" r:id="rId44"/>
    <p:sldId id="274" r:id="rId45"/>
    <p:sldId id="275" r:id="rId46"/>
    <p:sldId id="331" r:id="rId47"/>
    <p:sldId id="332" r:id="rId48"/>
    <p:sldId id="277" r:id="rId49"/>
    <p:sldId id="335" r:id="rId50"/>
    <p:sldId id="334" r:id="rId51"/>
    <p:sldId id="279" r:id="rId52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76" y="84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6%20-%20&#914;&#945;&#961;&#972;&#956;&#949;&#964;&#961;&#959;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Sheet1!$B$3:$B$5</c:f>
              <c:strCache>
                <c:ptCount val="3"/>
                <c:pt idx="0">
                  <c:v>Προς την σωστή</c:v>
                </c:pt>
                <c:pt idx="1">
                  <c:v>Προς την λάθος</c:v>
                </c:pt>
                <c:pt idx="2">
                  <c:v>ΔΓ/ ΔΑ</c:v>
                </c:pt>
              </c:strCache>
            </c:strRef>
          </c:cat>
          <c:val>
            <c:numRef>
              <c:f>Sheet1!$E$3:$E$5</c:f>
              <c:numCache>
                <c:formatCode>0.0</c:formatCode>
                <c:ptCount val="3"/>
                <c:pt idx="0">
                  <c:v>46.665997087330041</c:v>
                </c:pt>
                <c:pt idx="1">
                  <c:v>41.735549640937933</c:v>
                </c:pt>
                <c:pt idx="2">
                  <c:v>11.598453271732028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3-4F3F-B711-1A7CA75A33C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Sheet1!$B$56:$B$58</c:f>
              <c:strCache>
                <c:ptCount val="3"/>
                <c:pt idx="0">
                  <c:v>Ν.Δ.</c:v>
                </c:pt>
                <c:pt idx="1">
                  <c:v>ΣΥΡΙΖΑ</c:v>
                </c:pt>
                <c:pt idx="2">
                  <c:v>ΔΓ/ΔΑ</c:v>
                </c:pt>
              </c:strCache>
            </c:strRef>
          </c:cat>
          <c:val>
            <c:numRef>
              <c:f>Sheet1!$E$56:$E$58</c:f>
              <c:numCache>
                <c:formatCode>0.0</c:formatCode>
                <c:ptCount val="3"/>
                <c:pt idx="0">
                  <c:v>25.156322255061539</c:v>
                </c:pt>
                <c:pt idx="1">
                  <c:v>40.600558940024648</c:v>
                </c:pt>
                <c:pt idx="2">
                  <c:v>34.24311880491382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8C-4B2D-BD2B-6159FB9A5C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Sheet1!$B$68</c:f>
              <c:strCache>
                <c:ptCount val="1"/>
                <c:pt idx="0">
                  <c:v>ΠΟΛΥ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Sheet1!$C$67:$D$67</c:f>
              <c:strCache>
                <c:ptCount val="2"/>
                <c:pt idx="0">
                  <c:v>...από την στάση, τον τρόπο αντιπολίτευσης και τις προτάσεις των κομμάτων αντιπολίτευσης για την πανδημία;</c:v>
                </c:pt>
                <c:pt idx="1">
                  <c:v>...από την συνολική αντιμετώπιση της πανδημίας από την Κυβέρνηση;</c:v>
                </c:pt>
              </c:strCache>
            </c:strRef>
          </c:cat>
          <c:val>
            <c:numRef>
              <c:f>Sheet1!$C$68:$D$68</c:f>
              <c:numCache>
                <c:formatCode>0.0</c:formatCode>
                <c:ptCount val="2"/>
                <c:pt idx="0">
                  <c:v>2.4978657158640063</c:v>
                </c:pt>
                <c:pt idx="1">
                  <c:v>14.619924125333704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CC-4B09-B77E-74D47CB3D214}"/>
            </c:ext>
          </c:extLst>
        </c:ser>
        <c:ser>
          <c:idx val="1"/>
          <c:order val="1"/>
          <c:tx>
            <c:strRef>
              <c:f>Sheet1!$B$69</c:f>
              <c:strCache>
                <c:ptCount val="1"/>
                <c:pt idx="0">
                  <c:v>ΑΡΚΕΤΑ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Sheet1!$C$67:$D$67</c:f>
              <c:strCache>
                <c:ptCount val="2"/>
                <c:pt idx="0">
                  <c:v>...από την στάση, τον τρόπο αντιπολίτευσης και τις προτάσεις των κομμάτων αντιπολίτευσης για την πανδημία;</c:v>
                </c:pt>
                <c:pt idx="1">
                  <c:v>...από την συνολική αντιμετώπιση της πανδημίας από την Κυβέρνηση;</c:v>
                </c:pt>
              </c:strCache>
            </c:strRef>
          </c:cat>
          <c:val>
            <c:numRef>
              <c:f>Sheet1!$C$69:$D$69</c:f>
              <c:numCache>
                <c:formatCode>0.0</c:formatCode>
                <c:ptCount val="2"/>
                <c:pt idx="0">
                  <c:v>11.497012002209608</c:v>
                </c:pt>
                <c:pt idx="1">
                  <c:v>36.73698789618426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CC-4B09-B77E-74D47CB3D214}"/>
            </c:ext>
          </c:extLst>
        </c:ser>
        <c:ser>
          <c:idx val="2"/>
          <c:order val="2"/>
          <c:tx>
            <c:strRef>
              <c:f>Sheet1!$B$70</c:f>
              <c:strCache>
                <c:ptCount val="1"/>
                <c:pt idx="0">
                  <c:v>ΛΙΓΟ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Sheet1!$C$67:$D$67</c:f>
              <c:strCache>
                <c:ptCount val="2"/>
                <c:pt idx="0">
                  <c:v>...από την στάση, τον τρόπο αντιπολίτευσης και τις προτάσεις των κομμάτων αντιπολίτευσης για την πανδημία;</c:v>
                </c:pt>
                <c:pt idx="1">
                  <c:v>...από την συνολική αντιμετώπιση της πανδημίας από την Κυβέρνηση;</c:v>
                </c:pt>
              </c:strCache>
            </c:strRef>
          </c:cat>
          <c:val>
            <c:numRef>
              <c:f>Sheet1!$C$70:$D$70</c:f>
              <c:numCache>
                <c:formatCode>0.0</c:formatCode>
                <c:ptCount val="2"/>
                <c:pt idx="0">
                  <c:v>34.451865615427053</c:v>
                </c:pt>
                <c:pt idx="1">
                  <c:v>24.20361709387981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CC-4B09-B77E-74D47CB3D214}"/>
            </c:ext>
          </c:extLst>
        </c:ser>
        <c:ser>
          <c:idx val="3"/>
          <c:order val="3"/>
          <c:tx>
            <c:strRef>
              <c:f>Sheet1!$B$71</c:f>
              <c:strCache>
                <c:ptCount val="1"/>
                <c:pt idx="0">
                  <c:v>ΚΑΘΟΛΟΥ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Sheet1!$C$67:$D$67</c:f>
              <c:strCache>
                <c:ptCount val="2"/>
                <c:pt idx="0">
                  <c:v>...από την στάση, τον τρόπο αντιπολίτευσης και τις προτάσεις των κομμάτων αντιπολίτευσης για την πανδημία;</c:v>
                </c:pt>
                <c:pt idx="1">
                  <c:v>...από την συνολική αντιμετώπιση της πανδημίας από την Κυβέρνηση;</c:v>
                </c:pt>
              </c:strCache>
            </c:strRef>
          </c:cat>
          <c:val>
            <c:numRef>
              <c:f>Sheet1!$C$71:$D$71</c:f>
              <c:numCache>
                <c:formatCode>0.0</c:formatCode>
                <c:ptCount val="2"/>
                <c:pt idx="0">
                  <c:v>45.703811580374698</c:v>
                </c:pt>
                <c:pt idx="1">
                  <c:v>23.768040305907348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CC-4B09-B77E-74D47CB3D214}"/>
            </c:ext>
          </c:extLst>
        </c:ser>
        <c:ser>
          <c:idx val="4"/>
          <c:order val="4"/>
          <c:tx>
            <c:strRef>
              <c:f>Sheet1!$B$72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Sheet1!$C$67:$D$67</c:f>
              <c:strCache>
                <c:ptCount val="2"/>
                <c:pt idx="0">
                  <c:v>...από την στάση, τον τρόπο αντιπολίτευσης και τις προτάσεις των κομμάτων αντιπολίτευσης για την πανδημία;</c:v>
                </c:pt>
                <c:pt idx="1">
                  <c:v>...από την συνολική αντιμετώπιση της πανδημίας από την Κυβέρνηση;</c:v>
                </c:pt>
              </c:strCache>
            </c:strRef>
          </c:cat>
          <c:val>
            <c:numRef>
              <c:f>Sheet1!$C$72:$D$72</c:f>
              <c:numCache>
                <c:formatCode>0.0</c:formatCode>
                <c:ptCount val="2"/>
                <c:pt idx="0">
                  <c:v>5.8494450861246348</c:v>
                </c:pt>
                <c:pt idx="1">
                  <c:v>0.67143057869487544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CC-4B09-B77E-74D47CB3D2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38366976"/>
        <c:axId val="138368512"/>
        <c:axId val="0"/>
      </c:bar3DChart>
      <c:catAx>
        <c:axId val="1383669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8368512"/>
        <c:crosses val="autoZero"/>
        <c:auto val="1"/>
        <c:lblAlgn val="ctr"/>
        <c:lblOffset val="100"/>
        <c:noMultiLvlLbl val="0"/>
      </c:catAx>
      <c:valAx>
        <c:axId val="13836851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3836697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Sheet1!$D$67</c:f>
              <c:strCache>
                <c:ptCount val="1"/>
                <c:pt idx="0">
                  <c:v>...από την συνολική αντιμετώπιση της πανδημίας από την Κυβέρνηση;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Sheet1!$B$68:$B$72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Sheet1!$D$68:$D$72</c:f>
              <c:numCache>
                <c:formatCode>0.0</c:formatCode>
                <c:ptCount val="5"/>
                <c:pt idx="0">
                  <c:v>14.619924125333704</c:v>
                </c:pt>
                <c:pt idx="1">
                  <c:v>36.73698789618426</c:v>
                </c:pt>
                <c:pt idx="2">
                  <c:v>24.20361709387981</c:v>
                </c:pt>
                <c:pt idx="3">
                  <c:v>23.768040305907348</c:v>
                </c:pt>
                <c:pt idx="4">
                  <c:v>0.67143057869487544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8-492A-B2E8-5B38FC4772A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Sheet1!$C$67</c:f>
              <c:strCache>
                <c:ptCount val="1"/>
                <c:pt idx="0">
                  <c:v>...από την στάση, τον τρόπο αντιπολίτευσης και τις προτάσεις των κομμάτων αντιπολίτευσης για την πανδημία;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Sheet1!$B$68:$B$72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Sheet1!$C$68:$C$72</c:f>
              <c:numCache>
                <c:formatCode>0.0</c:formatCode>
                <c:ptCount val="5"/>
                <c:pt idx="0">
                  <c:v>2.4978657158640063</c:v>
                </c:pt>
                <c:pt idx="1">
                  <c:v>11.497012002209608</c:v>
                </c:pt>
                <c:pt idx="2">
                  <c:v>34.451865615427053</c:v>
                </c:pt>
                <c:pt idx="3">
                  <c:v>45.703811580374698</c:v>
                </c:pt>
                <c:pt idx="4">
                  <c:v>5.8494450861246348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F1-4D7A-AF17-03979A18052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Sheet1!$B$77:$B$81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 ΔΑ</c:v>
                </c:pt>
              </c:strCache>
            </c:strRef>
          </c:cat>
          <c:val>
            <c:numRef>
              <c:f>Sheet1!$E$77:$E$81</c:f>
              <c:numCache>
                <c:formatCode>0.0</c:formatCode>
                <c:ptCount val="5"/>
                <c:pt idx="0">
                  <c:v>51.59075854593641</c:v>
                </c:pt>
                <c:pt idx="1">
                  <c:v>14.418193861779615</c:v>
                </c:pt>
                <c:pt idx="2">
                  <c:v>8.345209658965441</c:v>
                </c:pt>
                <c:pt idx="3">
                  <c:v>22.308757702884371</c:v>
                </c:pt>
                <c:pt idx="4">
                  <c:v>3.3370802304341658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78-4FE1-AF2D-D1556344837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Sheet1!$B$89</c:f>
              <c:strCache>
                <c:ptCount val="1"/>
                <c:pt idx="0">
                  <c:v>ΠΟΛΥ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Sheet1!$C$88:$I$88</c:f>
              <c:strCache>
                <c:ptCount val="7"/>
                <c:pt idx="0">
                  <c:v>Τα θέματα της Παιδείας</c:v>
                </c:pt>
                <c:pt idx="1">
                  <c:v>Τα θέματα Ασφάλειας και Προστασίας των πολιτών</c:v>
                </c:pt>
                <c:pt idx="2">
                  <c:v>Το Μεταναστευτικό</c:v>
                </c:pt>
                <c:pt idx="3">
                  <c:v>Τα Θέματα της Οικονομίας</c:v>
                </c:pt>
                <c:pt idx="4">
                  <c:v>Τα θέματα υγείας</c:v>
                </c:pt>
                <c:pt idx="5">
                  <c:v>Τα θέματα ψηφιοποίησης του Κράτους</c:v>
                </c:pt>
                <c:pt idx="6">
                  <c:v>Τα διεθνή και τα Ελληνοτουρκικά</c:v>
                </c:pt>
              </c:strCache>
            </c:strRef>
          </c:cat>
          <c:val>
            <c:numRef>
              <c:f>Sheet1!$C$89:$I$89</c:f>
              <c:numCache>
                <c:formatCode>0.0</c:formatCode>
                <c:ptCount val="7"/>
                <c:pt idx="0">
                  <c:v>5.1616853007888635</c:v>
                </c:pt>
                <c:pt idx="1">
                  <c:v>8.5128163953511873</c:v>
                </c:pt>
                <c:pt idx="2">
                  <c:v>12.435014753407371</c:v>
                </c:pt>
                <c:pt idx="3">
                  <c:v>10.159778397800054</c:v>
                </c:pt>
                <c:pt idx="4">
                  <c:v>11.950259940986383</c:v>
                </c:pt>
                <c:pt idx="5">
                  <c:v>29.97627949985926</c:v>
                </c:pt>
                <c:pt idx="6">
                  <c:v>29.026074389289189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1B-472F-8C37-10EA5910952C}"/>
            </c:ext>
          </c:extLst>
        </c:ser>
        <c:ser>
          <c:idx val="1"/>
          <c:order val="1"/>
          <c:tx>
            <c:strRef>
              <c:f>Sheet1!$B$90</c:f>
              <c:strCache>
                <c:ptCount val="1"/>
                <c:pt idx="0">
                  <c:v>ΑΡΚΕΤΑ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Sheet1!$C$88:$I$88</c:f>
              <c:strCache>
                <c:ptCount val="7"/>
                <c:pt idx="0">
                  <c:v>Τα θέματα της Παιδείας</c:v>
                </c:pt>
                <c:pt idx="1">
                  <c:v>Τα θέματα Ασφάλειας και Προστασίας των πολιτών</c:v>
                </c:pt>
                <c:pt idx="2">
                  <c:v>Το Μεταναστευτικό</c:v>
                </c:pt>
                <c:pt idx="3">
                  <c:v>Τα Θέματα της Οικονομίας</c:v>
                </c:pt>
                <c:pt idx="4">
                  <c:v>Τα θέματα υγείας</c:v>
                </c:pt>
                <c:pt idx="5">
                  <c:v>Τα θέματα ψηφιοποίησης του Κράτους</c:v>
                </c:pt>
                <c:pt idx="6">
                  <c:v>Τα διεθνή και τα Ελληνοτουρκικά</c:v>
                </c:pt>
              </c:strCache>
            </c:strRef>
          </c:cat>
          <c:val>
            <c:numRef>
              <c:f>Sheet1!$C$90:$I$90</c:f>
              <c:numCache>
                <c:formatCode>0.0</c:formatCode>
                <c:ptCount val="7"/>
                <c:pt idx="0">
                  <c:v>25.465183965956729</c:v>
                </c:pt>
                <c:pt idx="1">
                  <c:v>28.144884481824199</c:v>
                </c:pt>
                <c:pt idx="2">
                  <c:v>25.500311126277076</c:v>
                </c:pt>
                <c:pt idx="3">
                  <c:v>29.85005720708968</c:v>
                </c:pt>
                <c:pt idx="4">
                  <c:v>37.296011561853987</c:v>
                </c:pt>
                <c:pt idx="5">
                  <c:v>34.56257789571022</c:v>
                </c:pt>
                <c:pt idx="6">
                  <c:v>35.702242116461605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1B-472F-8C37-10EA5910952C}"/>
            </c:ext>
          </c:extLst>
        </c:ser>
        <c:ser>
          <c:idx val="2"/>
          <c:order val="2"/>
          <c:tx>
            <c:strRef>
              <c:f>Sheet1!$B$91</c:f>
              <c:strCache>
                <c:ptCount val="1"/>
                <c:pt idx="0">
                  <c:v>ΛΙΓΟ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Sheet1!$C$88:$I$88</c:f>
              <c:strCache>
                <c:ptCount val="7"/>
                <c:pt idx="0">
                  <c:v>Τα θέματα της Παιδείας</c:v>
                </c:pt>
                <c:pt idx="1">
                  <c:v>Τα θέματα Ασφάλειας και Προστασίας των πολιτών</c:v>
                </c:pt>
                <c:pt idx="2">
                  <c:v>Το Μεταναστευτικό</c:v>
                </c:pt>
                <c:pt idx="3">
                  <c:v>Τα Θέματα της Οικονομίας</c:v>
                </c:pt>
                <c:pt idx="4">
                  <c:v>Τα θέματα υγείας</c:v>
                </c:pt>
                <c:pt idx="5">
                  <c:v>Τα θέματα ψηφιοποίησης του Κράτους</c:v>
                </c:pt>
                <c:pt idx="6">
                  <c:v>Τα διεθνή και τα Ελληνοτουρκικά</c:v>
                </c:pt>
              </c:strCache>
            </c:strRef>
          </c:cat>
          <c:val>
            <c:numRef>
              <c:f>Sheet1!$C$91:$I$91</c:f>
              <c:numCache>
                <c:formatCode>0.0</c:formatCode>
                <c:ptCount val="7"/>
                <c:pt idx="0">
                  <c:v>23.959734237941348</c:v>
                </c:pt>
                <c:pt idx="1">
                  <c:v>28.860474919207523</c:v>
                </c:pt>
                <c:pt idx="2">
                  <c:v>26.224934262028544</c:v>
                </c:pt>
                <c:pt idx="3">
                  <c:v>28.477087055139592</c:v>
                </c:pt>
                <c:pt idx="4">
                  <c:v>23.565306409201263</c:v>
                </c:pt>
                <c:pt idx="5">
                  <c:v>16.326940859566594</c:v>
                </c:pt>
                <c:pt idx="6">
                  <c:v>16.395351171239895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1B-472F-8C37-10EA5910952C}"/>
            </c:ext>
          </c:extLst>
        </c:ser>
        <c:ser>
          <c:idx val="3"/>
          <c:order val="3"/>
          <c:tx>
            <c:strRef>
              <c:f>Sheet1!$B$92</c:f>
              <c:strCache>
                <c:ptCount val="1"/>
                <c:pt idx="0">
                  <c:v>ΚΑΘΟΛΟΥ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Sheet1!$C$88:$I$88</c:f>
              <c:strCache>
                <c:ptCount val="7"/>
                <c:pt idx="0">
                  <c:v>Τα θέματα της Παιδείας</c:v>
                </c:pt>
                <c:pt idx="1">
                  <c:v>Τα θέματα Ασφάλειας και Προστασίας των πολιτών</c:v>
                </c:pt>
                <c:pt idx="2">
                  <c:v>Το Μεταναστευτικό</c:v>
                </c:pt>
                <c:pt idx="3">
                  <c:v>Τα Θέματα της Οικονομίας</c:v>
                </c:pt>
                <c:pt idx="4">
                  <c:v>Τα θέματα υγείας</c:v>
                </c:pt>
                <c:pt idx="5">
                  <c:v>Τα θέματα ψηφιοποίησης του Κράτους</c:v>
                </c:pt>
                <c:pt idx="6">
                  <c:v>Τα διεθνή και τα Ελληνοτουρκικά</c:v>
                </c:pt>
              </c:strCache>
            </c:strRef>
          </c:cat>
          <c:val>
            <c:numRef>
              <c:f>Sheet1!$C$92:$I$92</c:f>
              <c:numCache>
                <c:formatCode>0.0</c:formatCode>
                <c:ptCount val="7"/>
                <c:pt idx="0">
                  <c:v>37.03908147493928</c:v>
                </c:pt>
                <c:pt idx="1">
                  <c:v>32.780666010959663</c:v>
                </c:pt>
                <c:pt idx="2">
                  <c:v>32.077119171400469</c:v>
                </c:pt>
                <c:pt idx="3">
                  <c:v>28.372709207330519</c:v>
                </c:pt>
                <c:pt idx="4">
                  <c:v>25.781328408839951</c:v>
                </c:pt>
                <c:pt idx="5">
                  <c:v>10.261126522735506</c:v>
                </c:pt>
                <c:pt idx="6">
                  <c:v>14.720287440534745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1B-472F-8C37-10EA5910952C}"/>
            </c:ext>
          </c:extLst>
        </c:ser>
        <c:ser>
          <c:idx val="4"/>
          <c:order val="4"/>
          <c:tx>
            <c:strRef>
              <c:f>Sheet1!$B$93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Sheet1!$C$88:$I$88</c:f>
              <c:strCache>
                <c:ptCount val="7"/>
                <c:pt idx="0">
                  <c:v>Τα θέματα της Παιδείας</c:v>
                </c:pt>
                <c:pt idx="1">
                  <c:v>Τα θέματα Ασφάλειας και Προστασίας των πολιτών</c:v>
                </c:pt>
                <c:pt idx="2">
                  <c:v>Το Μεταναστευτικό</c:v>
                </c:pt>
                <c:pt idx="3">
                  <c:v>Τα Θέματα της Οικονομίας</c:v>
                </c:pt>
                <c:pt idx="4">
                  <c:v>Τα θέματα υγείας</c:v>
                </c:pt>
                <c:pt idx="5">
                  <c:v>Τα θέματα ψηφιοποίησης του Κράτους</c:v>
                </c:pt>
                <c:pt idx="6">
                  <c:v>Τα διεθνή και τα Ελληνοτουρκικά</c:v>
                </c:pt>
              </c:strCache>
            </c:strRef>
          </c:cat>
          <c:val>
            <c:numRef>
              <c:f>Sheet1!$C$93:$I$93</c:f>
              <c:numCache>
                <c:formatCode>0.0</c:formatCode>
                <c:ptCount val="7"/>
                <c:pt idx="0">
                  <c:v>8.3743150203737766</c:v>
                </c:pt>
                <c:pt idx="1">
                  <c:v>1.7011581926574229</c:v>
                </c:pt>
                <c:pt idx="2">
                  <c:v>3.7626206868865366</c:v>
                </c:pt>
                <c:pt idx="3">
                  <c:v>3.1403681326401607</c:v>
                </c:pt>
                <c:pt idx="4">
                  <c:v>1.4070936791184085</c:v>
                </c:pt>
                <c:pt idx="5">
                  <c:v>8.8730752221284135</c:v>
                </c:pt>
                <c:pt idx="6">
                  <c:v>4.1560448824745615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1B-472F-8C37-10EA591095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38184192"/>
        <c:axId val="138185728"/>
        <c:axId val="0"/>
      </c:bar3DChart>
      <c:catAx>
        <c:axId val="13818419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8185728"/>
        <c:crosses val="autoZero"/>
        <c:auto val="1"/>
        <c:lblAlgn val="ctr"/>
        <c:lblOffset val="100"/>
        <c:noMultiLvlLbl val="0"/>
      </c:catAx>
      <c:valAx>
        <c:axId val="1381857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3818419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400"/>
          </a:pPr>
          <a:endParaRPr lang="el-GR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Sheet1!$I$88</c:f>
              <c:strCache>
                <c:ptCount val="1"/>
                <c:pt idx="0">
                  <c:v>Τα διεθνή και τα Ελληνοτουρκικά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Sheet1!$B$89:$B$93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Sheet1!$I$89:$I$93</c:f>
              <c:numCache>
                <c:formatCode>0.0</c:formatCode>
                <c:ptCount val="5"/>
                <c:pt idx="0">
                  <c:v>29.026074389289189</c:v>
                </c:pt>
                <c:pt idx="1">
                  <c:v>35.702242116461605</c:v>
                </c:pt>
                <c:pt idx="2">
                  <c:v>16.395351171239895</c:v>
                </c:pt>
                <c:pt idx="3">
                  <c:v>14.720287440534745</c:v>
                </c:pt>
                <c:pt idx="4">
                  <c:v>4.1560448824745615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55-44A7-855F-97789AF1633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400"/>
          </a:pPr>
          <a:endParaRPr lang="el-GR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Sheet1!$H$88</c:f>
              <c:strCache>
                <c:ptCount val="1"/>
                <c:pt idx="0">
                  <c:v>Τα θέματα ψηφιοποίησης του Κράτους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Sheet1!$B$89:$B$93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Sheet1!$H$89:$H$93</c:f>
              <c:numCache>
                <c:formatCode>0.0</c:formatCode>
                <c:ptCount val="5"/>
                <c:pt idx="0">
                  <c:v>29.97627949985926</c:v>
                </c:pt>
                <c:pt idx="1">
                  <c:v>34.56257789571022</c:v>
                </c:pt>
                <c:pt idx="2">
                  <c:v>16.326940859566594</c:v>
                </c:pt>
                <c:pt idx="3">
                  <c:v>10.261126522735506</c:v>
                </c:pt>
                <c:pt idx="4">
                  <c:v>8.8730752221284135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A8-4822-A486-B8F3168B2E3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400"/>
          </a:pPr>
          <a:endParaRPr lang="el-GR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Sheet1!$G$88</c:f>
              <c:strCache>
                <c:ptCount val="1"/>
                <c:pt idx="0">
                  <c:v>Τα θέματα υγείας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Sheet1!$B$89:$B$93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Sheet1!$G$89:$G$93</c:f>
              <c:numCache>
                <c:formatCode>0.0</c:formatCode>
                <c:ptCount val="5"/>
                <c:pt idx="0">
                  <c:v>11.950259940986383</c:v>
                </c:pt>
                <c:pt idx="1">
                  <c:v>37.296011561853987</c:v>
                </c:pt>
                <c:pt idx="2">
                  <c:v>23.565306409201263</c:v>
                </c:pt>
                <c:pt idx="3">
                  <c:v>25.781328408839951</c:v>
                </c:pt>
                <c:pt idx="4">
                  <c:v>1.4070936791184085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16-4E40-AA0C-07929D6A18D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400"/>
          </a:pPr>
          <a:endParaRPr lang="el-GR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Sheet1!$F$88</c:f>
              <c:strCache>
                <c:ptCount val="1"/>
                <c:pt idx="0">
                  <c:v>Τα Θέματα της Οικονομίας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Sheet1!$B$89:$B$93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Sheet1!$F$89:$F$93</c:f>
              <c:numCache>
                <c:formatCode>0.0</c:formatCode>
                <c:ptCount val="5"/>
                <c:pt idx="0">
                  <c:v>10.159778397800054</c:v>
                </c:pt>
                <c:pt idx="1">
                  <c:v>29.85005720708968</c:v>
                </c:pt>
                <c:pt idx="2">
                  <c:v>28.477087055139592</c:v>
                </c:pt>
                <c:pt idx="3">
                  <c:v>28.372709207330519</c:v>
                </c:pt>
                <c:pt idx="4">
                  <c:v>3.1403681326401607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D9-4CA0-AD4F-8CF18D7B660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Sheet1!$A$15:$A$21</c:f>
              <c:strCache>
                <c:ptCount val="7"/>
                <c:pt idx="0">
                  <c:v>Άλλο</c:v>
                </c:pt>
                <c:pt idx="1">
                  <c:v>Φόβο</c:v>
                </c:pt>
                <c:pt idx="2">
                  <c:v>Ελπίδα</c:v>
                </c:pt>
                <c:pt idx="3">
                  <c:v>Απαισιοδοξία</c:v>
                </c:pt>
                <c:pt idx="4">
                  <c:v>Θυμό</c:v>
                </c:pt>
                <c:pt idx="5">
                  <c:v>Αισιοδοξία</c:v>
                </c:pt>
                <c:pt idx="6">
                  <c:v>Ανησυχία/ Άγχος</c:v>
                </c:pt>
              </c:strCache>
            </c:strRef>
          </c:cat>
          <c:val>
            <c:numRef>
              <c:f>Sheet1!$C$15:$C$21</c:f>
              <c:numCache>
                <c:formatCode>0.0</c:formatCode>
                <c:ptCount val="7"/>
                <c:pt idx="0">
                  <c:v>3.6793191352696568</c:v>
                </c:pt>
                <c:pt idx="1">
                  <c:v>13.301150163592151</c:v>
                </c:pt>
                <c:pt idx="2">
                  <c:v>15.812240309921865</c:v>
                </c:pt>
                <c:pt idx="3">
                  <c:v>17.88072823621501</c:v>
                </c:pt>
                <c:pt idx="4">
                  <c:v>19.18846223328439</c:v>
                </c:pt>
                <c:pt idx="5">
                  <c:v>22.200365322467221</c:v>
                </c:pt>
                <c:pt idx="6">
                  <c:v>42.802946666934254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20-42B0-9FFC-5424194FA2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7462144"/>
        <c:axId val="137464832"/>
        <c:axId val="0"/>
      </c:bar3DChart>
      <c:catAx>
        <c:axId val="13746214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7464832"/>
        <c:crosses val="autoZero"/>
        <c:auto val="1"/>
        <c:lblAlgn val="ctr"/>
        <c:lblOffset val="100"/>
        <c:noMultiLvlLbl val="0"/>
      </c:catAx>
      <c:valAx>
        <c:axId val="137464832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37462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400"/>
          </a:pPr>
          <a:endParaRPr lang="el-GR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Sheet1!$E$88</c:f>
              <c:strCache>
                <c:ptCount val="1"/>
                <c:pt idx="0">
                  <c:v>Το Μεταναστευτικό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Sheet1!$B$89:$B$93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Sheet1!$E$89:$E$93</c:f>
              <c:numCache>
                <c:formatCode>0.0</c:formatCode>
                <c:ptCount val="5"/>
                <c:pt idx="0">
                  <c:v>12.435014753407371</c:v>
                </c:pt>
                <c:pt idx="1">
                  <c:v>25.500311126277076</c:v>
                </c:pt>
                <c:pt idx="2">
                  <c:v>26.224934262028544</c:v>
                </c:pt>
                <c:pt idx="3">
                  <c:v>32.077119171400469</c:v>
                </c:pt>
                <c:pt idx="4">
                  <c:v>3.7626206868865366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FC-410C-AAD4-875F31A7520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400"/>
          </a:pPr>
          <a:endParaRPr lang="el-GR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Sheet1!$D$88</c:f>
              <c:strCache>
                <c:ptCount val="1"/>
                <c:pt idx="0">
                  <c:v>Τα θέματα Ασφάλειας και Προστασίας των πολιτών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Sheet1!$B$89:$B$93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Sheet1!$D$89:$D$93</c:f>
              <c:numCache>
                <c:formatCode>0.0</c:formatCode>
                <c:ptCount val="5"/>
                <c:pt idx="0">
                  <c:v>8.5128163953511873</c:v>
                </c:pt>
                <c:pt idx="1">
                  <c:v>28.144884481824199</c:v>
                </c:pt>
                <c:pt idx="2">
                  <c:v>28.860474919207523</c:v>
                </c:pt>
                <c:pt idx="3">
                  <c:v>32.780666010959663</c:v>
                </c:pt>
                <c:pt idx="4">
                  <c:v>1.7011581926574229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8C-4E36-9A33-2C93AB97A34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400"/>
          </a:pPr>
          <a:endParaRPr lang="el-GR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Sheet1!$C$88</c:f>
              <c:strCache>
                <c:ptCount val="1"/>
                <c:pt idx="0">
                  <c:v>Τα θέματα της Παιδείας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Sheet1!$B$89:$B$93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Sheet1!$C$89:$C$93</c:f>
              <c:numCache>
                <c:formatCode>0.0</c:formatCode>
                <c:ptCount val="5"/>
                <c:pt idx="0">
                  <c:v>5.1616853007888635</c:v>
                </c:pt>
                <c:pt idx="1">
                  <c:v>25.465183965956729</c:v>
                </c:pt>
                <c:pt idx="2">
                  <c:v>23.959734237941348</c:v>
                </c:pt>
                <c:pt idx="3">
                  <c:v>37.03908147493928</c:v>
                </c:pt>
                <c:pt idx="4">
                  <c:v>8.3743150203737766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57-4ADB-BE3D-4018FAA0610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Sheet1!$B$99:$B$103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Sheet1!$E$99:$E$103</c:f>
              <c:numCache>
                <c:formatCode>0.0</c:formatCode>
                <c:ptCount val="5"/>
                <c:pt idx="0">
                  <c:v>12.686447151529784</c:v>
                </c:pt>
                <c:pt idx="1">
                  <c:v>35.678245487074392</c:v>
                </c:pt>
                <c:pt idx="2">
                  <c:v>28.16206328146983</c:v>
                </c:pt>
                <c:pt idx="3">
                  <c:v>22.704338037229086</c:v>
                </c:pt>
                <c:pt idx="4">
                  <c:v>0.76890604269690033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50-448A-9295-B84008EE32F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Sheet1!$B$109:$B$113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Sheet1!$E$109:$E$113</c:f>
              <c:numCache>
                <c:formatCode>0.0</c:formatCode>
                <c:ptCount val="5"/>
                <c:pt idx="0">
                  <c:v>1.9831791083723045</c:v>
                </c:pt>
                <c:pt idx="1">
                  <c:v>9.82155402557256</c:v>
                </c:pt>
                <c:pt idx="2">
                  <c:v>32.130311728456917</c:v>
                </c:pt>
                <c:pt idx="3">
                  <c:v>53.599028483108974</c:v>
                </c:pt>
                <c:pt idx="4">
                  <c:v>2.4659266544892469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54-4597-8524-A0F73A41115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Sheet1!$B$117:$B$121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 ΔΑ</c:v>
                </c:pt>
              </c:strCache>
            </c:strRef>
          </c:cat>
          <c:val>
            <c:numRef>
              <c:f>Sheet1!$E$117:$E$121</c:f>
              <c:numCache>
                <c:formatCode>0.0</c:formatCode>
                <c:ptCount val="5"/>
                <c:pt idx="0">
                  <c:v>6.6285725782923874</c:v>
                </c:pt>
                <c:pt idx="1">
                  <c:v>13.059968009013781</c:v>
                </c:pt>
                <c:pt idx="2">
                  <c:v>18.003480780258073</c:v>
                </c:pt>
                <c:pt idx="3">
                  <c:v>55.747814452280245</c:v>
                </c:pt>
                <c:pt idx="4">
                  <c:v>6.5601641801555086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F9-4D28-B1C8-7885102703A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Sheet1!$B$147:$B$151</c:f>
              <c:strCache>
                <c:ptCount val="5"/>
                <c:pt idx="0">
                  <c:v>ΘΕΤΙΚΗ</c:v>
                </c:pt>
                <c:pt idx="1">
                  <c:v>ΜΑΛΛΟΝ ΘΕΤΙΚΗ</c:v>
                </c:pt>
                <c:pt idx="2">
                  <c:v>ΜΑΛΛΟΝ ΑΡΝΗΤΙΚΗ</c:v>
                </c:pt>
                <c:pt idx="3">
                  <c:v>ΑΡΝΗΤΙΚΗ</c:v>
                </c:pt>
                <c:pt idx="4">
                  <c:v>ΔΓ/ΔΑ</c:v>
                </c:pt>
              </c:strCache>
            </c:strRef>
          </c:cat>
          <c:val>
            <c:numRef>
              <c:f>Sheet1!$E$147:$E$151</c:f>
              <c:numCache>
                <c:formatCode>0.0</c:formatCode>
                <c:ptCount val="5"/>
                <c:pt idx="0">
                  <c:v>36.132800738674099</c:v>
                </c:pt>
                <c:pt idx="1">
                  <c:v>25.195206648065938</c:v>
                </c:pt>
                <c:pt idx="2">
                  <c:v>13.909351853710433</c:v>
                </c:pt>
                <c:pt idx="3">
                  <c:v>23.383648808687411</c:v>
                </c:pt>
                <c:pt idx="4">
                  <c:v>1.3789919508621211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D1-46D2-A6C2-E3DA5F8C389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Sheet1!$B$155:$B$159</c:f>
              <c:strCache>
                <c:ptCount val="5"/>
                <c:pt idx="0">
                  <c:v>ΘΕΤΙΚΗ</c:v>
                </c:pt>
                <c:pt idx="1">
                  <c:v>ΜΑΛΛΟΝ ΘΕΤΙΚΗ</c:v>
                </c:pt>
                <c:pt idx="2">
                  <c:v>ΜΑΛΛΟΝ ΑΡΝΗΤΙΚΗ</c:v>
                </c:pt>
                <c:pt idx="3">
                  <c:v>ΑΡΝΗΤΙΚΗ</c:v>
                </c:pt>
                <c:pt idx="4">
                  <c:v>ΔΓ/ΔΑ</c:v>
                </c:pt>
              </c:strCache>
            </c:strRef>
          </c:cat>
          <c:val>
            <c:numRef>
              <c:f>Sheet1!$E$155:$E$159</c:f>
              <c:numCache>
                <c:formatCode>0.0</c:formatCode>
                <c:ptCount val="5"/>
                <c:pt idx="0">
                  <c:v>11.092153596017585</c:v>
                </c:pt>
                <c:pt idx="1">
                  <c:v>17.060759951022671</c:v>
                </c:pt>
                <c:pt idx="2">
                  <c:v>22.911941227242565</c:v>
                </c:pt>
                <c:pt idx="3">
                  <c:v>45.491679881169929</c:v>
                </c:pt>
                <c:pt idx="4">
                  <c:v>3.4434653445472589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62-4F93-91BC-F205BF08DA7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Sheet1!$B$165</c:f>
              <c:strCache>
                <c:ptCount val="1"/>
                <c:pt idx="0">
                  <c:v>Τον Κυριάκο Μητσοτάκη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Sheet1!$C$164:$F$164</c:f>
              <c:strCache>
                <c:ptCount val="4"/>
                <c:pt idx="0">
                  <c:v>...πιο κοντά στις ανάγκες και τις απόψεις των πολιτών</c:v>
                </c:pt>
                <c:pt idx="1">
                  <c:v>...πολιτικό με σχέδιο για την χώρα</c:v>
                </c:pt>
                <c:pt idx="2">
                  <c:v>...πιο ικανό να διαχειρίζεται κρίσεις</c:v>
                </c:pt>
                <c:pt idx="3">
                  <c:v>...πιο ικανό να ανορθώσει την Οικονομία και να φέρει επενδύσεις</c:v>
                </c:pt>
              </c:strCache>
            </c:strRef>
          </c:cat>
          <c:val>
            <c:numRef>
              <c:f>Sheet1!$C$165:$F$165</c:f>
              <c:numCache>
                <c:formatCode>0.0</c:formatCode>
                <c:ptCount val="4"/>
                <c:pt idx="0">
                  <c:v>46.095462130808215</c:v>
                </c:pt>
                <c:pt idx="1">
                  <c:v>52.039382564885052</c:v>
                </c:pt>
                <c:pt idx="2">
                  <c:v>54.520682928791366</c:v>
                </c:pt>
                <c:pt idx="3">
                  <c:v>55.865232140348212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0E-4F38-97B7-2E9647DF53B6}"/>
            </c:ext>
          </c:extLst>
        </c:ser>
        <c:ser>
          <c:idx val="1"/>
          <c:order val="1"/>
          <c:tx>
            <c:strRef>
              <c:f>Sheet1!$B$166</c:f>
              <c:strCache>
                <c:ptCount val="1"/>
                <c:pt idx="0">
                  <c:v>Τον Αλέξη Τσίπρα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Sheet1!$C$164:$F$164</c:f>
              <c:strCache>
                <c:ptCount val="4"/>
                <c:pt idx="0">
                  <c:v>...πιο κοντά στις ανάγκες και τις απόψεις των πολιτών</c:v>
                </c:pt>
                <c:pt idx="1">
                  <c:v>...πολιτικό με σχέδιο για την χώρα</c:v>
                </c:pt>
                <c:pt idx="2">
                  <c:v>...πιο ικανό να διαχειρίζεται κρίσεις</c:v>
                </c:pt>
                <c:pt idx="3">
                  <c:v>...πιο ικανό να ανορθώσει την Οικονομία και να φέρει επενδύσεις</c:v>
                </c:pt>
              </c:strCache>
            </c:strRef>
          </c:cat>
          <c:val>
            <c:numRef>
              <c:f>Sheet1!$C$166:$F$166</c:f>
              <c:numCache>
                <c:formatCode>0.0</c:formatCode>
                <c:ptCount val="4"/>
                <c:pt idx="0">
                  <c:v>28.040492993143829</c:v>
                </c:pt>
                <c:pt idx="1">
                  <c:v>15.733956924065062</c:v>
                </c:pt>
                <c:pt idx="2">
                  <c:v>17.043055080740778</c:v>
                </c:pt>
                <c:pt idx="3">
                  <c:v>13.272044802183871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0E-4F38-97B7-2E9647DF53B6}"/>
            </c:ext>
          </c:extLst>
        </c:ser>
        <c:ser>
          <c:idx val="2"/>
          <c:order val="2"/>
          <c:tx>
            <c:strRef>
              <c:f>Sheet1!$B$167</c:f>
              <c:strCache>
                <c:ptCount val="1"/>
                <c:pt idx="0">
                  <c:v>Κανέναν από αυτούς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Sheet1!$C$164:$F$164</c:f>
              <c:strCache>
                <c:ptCount val="4"/>
                <c:pt idx="0">
                  <c:v>...πιο κοντά στις ανάγκες και τις απόψεις των πολιτών</c:v>
                </c:pt>
                <c:pt idx="1">
                  <c:v>...πολιτικό με σχέδιο για την χώρα</c:v>
                </c:pt>
                <c:pt idx="2">
                  <c:v>...πιο ικανό να διαχειρίζεται κρίσεις</c:v>
                </c:pt>
                <c:pt idx="3">
                  <c:v>...πιο ικανό να ανορθώσει την Οικονομία και να φέρει επενδύσεις</c:v>
                </c:pt>
              </c:strCache>
            </c:strRef>
          </c:cat>
          <c:val>
            <c:numRef>
              <c:f>Sheet1!$C$167:$F$167</c:f>
              <c:numCache>
                <c:formatCode>0.0</c:formatCode>
                <c:ptCount val="4"/>
                <c:pt idx="0">
                  <c:v>19.904698715242134</c:v>
                </c:pt>
                <c:pt idx="1">
                  <c:v>26.084425620746998</c:v>
                </c:pt>
                <c:pt idx="2">
                  <c:v>22.71804050113612</c:v>
                </c:pt>
                <c:pt idx="3">
                  <c:v>24.989461851903791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0E-4F38-97B7-2E9647DF53B6}"/>
            </c:ext>
          </c:extLst>
        </c:ser>
        <c:ser>
          <c:idx val="3"/>
          <c:order val="3"/>
          <c:tx>
            <c:strRef>
              <c:f>Sheet1!$B$168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Sheet1!$C$164:$F$164</c:f>
              <c:strCache>
                <c:ptCount val="4"/>
                <c:pt idx="0">
                  <c:v>...πιο κοντά στις ανάγκες και τις απόψεις των πολιτών</c:v>
                </c:pt>
                <c:pt idx="1">
                  <c:v>...πολιτικό με σχέδιο για την χώρα</c:v>
                </c:pt>
                <c:pt idx="2">
                  <c:v>...πιο ικανό να διαχειρίζεται κρίσεις</c:v>
                </c:pt>
                <c:pt idx="3">
                  <c:v>...πιο ικανό να ανορθώσει την Οικονομία και να φέρει επενδύσεις</c:v>
                </c:pt>
              </c:strCache>
            </c:strRef>
          </c:cat>
          <c:val>
            <c:numRef>
              <c:f>Sheet1!$C$168:$F$168</c:f>
              <c:numCache>
                <c:formatCode>0.0</c:formatCode>
                <c:ptCount val="4"/>
                <c:pt idx="0">
                  <c:v>5.9593461608058291</c:v>
                </c:pt>
                <c:pt idx="1">
                  <c:v>6.1422348903028796</c:v>
                </c:pt>
                <c:pt idx="2">
                  <c:v>5.7182214893317349</c:v>
                </c:pt>
                <c:pt idx="3">
                  <c:v>5.873261205564126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0E-4F38-97B7-2E9647DF53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38820608"/>
        <c:axId val="138842880"/>
        <c:axId val="0"/>
      </c:bar3DChart>
      <c:catAx>
        <c:axId val="13882060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38842880"/>
        <c:crosses val="autoZero"/>
        <c:auto val="1"/>
        <c:lblAlgn val="ctr"/>
        <c:lblOffset val="100"/>
        <c:noMultiLvlLbl val="0"/>
      </c:catAx>
      <c:valAx>
        <c:axId val="13884288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3882060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Sheet1!$B$173:$B$176</c:f>
              <c:strCache>
                <c:ptCount val="4"/>
                <c:pt idx="0">
                  <c:v>Κυριάκος Μητσοτάκης</c:v>
                </c:pt>
                <c:pt idx="1">
                  <c:v>Αλέξης Τσίπρας</c:v>
                </c:pt>
                <c:pt idx="2">
                  <c:v>Κανένας</c:v>
                </c:pt>
                <c:pt idx="3">
                  <c:v>ΔΓ/ΔΑ</c:v>
                </c:pt>
              </c:strCache>
            </c:strRef>
          </c:cat>
          <c:val>
            <c:numRef>
              <c:f>Sheet1!$E$173:$E$176</c:f>
              <c:numCache>
                <c:formatCode>0.0</c:formatCode>
                <c:ptCount val="4"/>
                <c:pt idx="0">
                  <c:v>51.969128244244345</c:v>
                </c:pt>
                <c:pt idx="1">
                  <c:v>18.501977157309383</c:v>
                </c:pt>
                <c:pt idx="2">
                  <c:v>25.799393805576091</c:v>
                </c:pt>
                <c:pt idx="3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D1-431D-B000-3F5AAE0BF4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913728"/>
        <c:axId val="47912832"/>
        <c:axId val="0"/>
      </c:bar3DChart>
      <c:catAx>
        <c:axId val="19913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47912832"/>
        <c:crosses val="autoZero"/>
        <c:auto val="1"/>
        <c:lblAlgn val="ctr"/>
        <c:lblOffset val="100"/>
        <c:noMultiLvlLbl val="0"/>
      </c:catAx>
      <c:valAx>
        <c:axId val="4791283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9913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Sheet1!$B$26</c:f>
              <c:strCache>
                <c:ptCount val="1"/>
                <c:pt idx="0">
                  <c:v>ΠΟΛΥ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Sheet1!$C$25:$F$25</c:f>
              <c:strCache>
                <c:ptCount val="4"/>
                <c:pt idx="0">
                  <c:v>...από την ενίσχυση του ΕΣΥ από την Κυβέρνηση την περίοδο της πανδημίας;</c:v>
                </c:pt>
                <c:pt idx="1">
                  <c:v>...από την σταδιακή χαλάρωση των μέτρων περιορισμού που γίνεται το τελευταίο διάστημα;</c:v>
                </c:pt>
                <c:pt idx="2">
                  <c:v>...από τον τρόπο οργάνωσης και τους ρυθμούς εμβολιασμού;</c:v>
                </c:pt>
                <c:pt idx="3">
                  <c:v>...από την δυνατότητα να κάνουν δωρεάν self tests  όλοι μία φορά την βδομάδα, για να υπάρχει εντοπισμός εστιών διασποράς;</c:v>
                </c:pt>
              </c:strCache>
            </c:strRef>
          </c:cat>
          <c:val>
            <c:numRef>
              <c:f>Sheet1!$C$26:$F$26</c:f>
              <c:numCache>
                <c:formatCode>0.0</c:formatCode>
                <c:ptCount val="4"/>
                <c:pt idx="0">
                  <c:v>11.892733390247603</c:v>
                </c:pt>
                <c:pt idx="1">
                  <c:v>12.156004737148487</c:v>
                </c:pt>
                <c:pt idx="2">
                  <c:v>24.379252895481578</c:v>
                </c:pt>
                <c:pt idx="3">
                  <c:v>32.303940263754789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77-46EA-A119-2E69C03C535D}"/>
            </c:ext>
          </c:extLst>
        </c:ser>
        <c:ser>
          <c:idx val="1"/>
          <c:order val="1"/>
          <c:tx>
            <c:strRef>
              <c:f>Sheet1!$B$27</c:f>
              <c:strCache>
                <c:ptCount val="1"/>
                <c:pt idx="0">
                  <c:v>ΑΡΚΕΤΑ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Sheet1!$C$25:$F$25</c:f>
              <c:strCache>
                <c:ptCount val="4"/>
                <c:pt idx="0">
                  <c:v>...από την ενίσχυση του ΕΣΥ από την Κυβέρνηση την περίοδο της πανδημίας;</c:v>
                </c:pt>
                <c:pt idx="1">
                  <c:v>...από την σταδιακή χαλάρωση των μέτρων περιορισμού που γίνεται το τελευταίο διάστημα;</c:v>
                </c:pt>
                <c:pt idx="2">
                  <c:v>...από τον τρόπο οργάνωσης και τους ρυθμούς εμβολιασμού;</c:v>
                </c:pt>
                <c:pt idx="3">
                  <c:v>...από την δυνατότητα να κάνουν δωρεάν self tests  όλοι μία φορά την βδομάδα, για να υπάρχει εντοπισμός εστιών διασποράς;</c:v>
                </c:pt>
              </c:strCache>
            </c:strRef>
          </c:cat>
          <c:val>
            <c:numRef>
              <c:f>Sheet1!$C$27:$F$27</c:f>
              <c:numCache>
                <c:formatCode>0.0</c:formatCode>
                <c:ptCount val="4"/>
                <c:pt idx="0">
                  <c:v>30.999849344649245</c:v>
                </c:pt>
                <c:pt idx="1">
                  <c:v>38.11497621389438</c:v>
                </c:pt>
                <c:pt idx="2">
                  <c:v>37.986511170437041</c:v>
                </c:pt>
                <c:pt idx="3">
                  <c:v>35.063931431783047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77-46EA-A119-2E69C03C535D}"/>
            </c:ext>
          </c:extLst>
        </c:ser>
        <c:ser>
          <c:idx val="2"/>
          <c:order val="2"/>
          <c:tx>
            <c:strRef>
              <c:f>Sheet1!$B$28</c:f>
              <c:strCache>
                <c:ptCount val="1"/>
                <c:pt idx="0">
                  <c:v>ΛΙΓΟ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Sheet1!$C$25:$F$25</c:f>
              <c:strCache>
                <c:ptCount val="4"/>
                <c:pt idx="0">
                  <c:v>...από την ενίσχυση του ΕΣΥ από την Κυβέρνηση την περίοδο της πανδημίας;</c:v>
                </c:pt>
                <c:pt idx="1">
                  <c:v>...από την σταδιακή χαλάρωση των μέτρων περιορισμού που γίνεται το τελευταίο διάστημα;</c:v>
                </c:pt>
                <c:pt idx="2">
                  <c:v>...από τον τρόπο οργάνωσης και τους ρυθμούς εμβολιασμού;</c:v>
                </c:pt>
                <c:pt idx="3">
                  <c:v>...από την δυνατότητα να κάνουν δωρεάν self tests  όλοι μία φορά την βδομάδα, για να υπάρχει εντοπισμός εστιών διασποράς;</c:v>
                </c:pt>
              </c:strCache>
            </c:strRef>
          </c:cat>
          <c:val>
            <c:numRef>
              <c:f>Sheet1!$C$28:$F$28</c:f>
              <c:numCache>
                <c:formatCode>0.0</c:formatCode>
                <c:ptCount val="4"/>
                <c:pt idx="0">
                  <c:v>20.302315070556919</c:v>
                </c:pt>
                <c:pt idx="1">
                  <c:v>26.188803468556117</c:v>
                </c:pt>
                <c:pt idx="2">
                  <c:v>18.063389469880963</c:v>
                </c:pt>
                <c:pt idx="3">
                  <c:v>12.97998755494892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77-46EA-A119-2E69C03C535D}"/>
            </c:ext>
          </c:extLst>
        </c:ser>
        <c:ser>
          <c:idx val="3"/>
          <c:order val="3"/>
          <c:tx>
            <c:strRef>
              <c:f>Sheet1!$B$29</c:f>
              <c:strCache>
                <c:ptCount val="1"/>
                <c:pt idx="0">
                  <c:v>ΚΑΘΟΛΟΥ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Sheet1!$C$25:$F$25</c:f>
              <c:strCache>
                <c:ptCount val="4"/>
                <c:pt idx="0">
                  <c:v>...από την ενίσχυση του ΕΣΥ από την Κυβέρνηση την περίοδο της πανδημίας;</c:v>
                </c:pt>
                <c:pt idx="1">
                  <c:v>...από την σταδιακή χαλάρωση των μέτρων περιορισμού που γίνεται το τελευταίο διάστημα;</c:v>
                </c:pt>
                <c:pt idx="2">
                  <c:v>...από τον τρόπο οργάνωσης και τους ρυθμούς εμβολιασμού;</c:v>
                </c:pt>
                <c:pt idx="3">
                  <c:v>...από την δυνατότητα να κάνουν δωρεάν self tests  όλοι μία φορά την βδομάδα, για να υπάρχει εντοπισμός εστιών διασποράς;</c:v>
                </c:pt>
              </c:strCache>
            </c:strRef>
          </c:cat>
          <c:val>
            <c:numRef>
              <c:f>Sheet1!$C$29:$F$29</c:f>
              <c:numCache>
                <c:formatCode>0.0</c:formatCode>
                <c:ptCount val="4"/>
                <c:pt idx="0">
                  <c:v>31.096268769145741</c:v>
                </c:pt>
                <c:pt idx="1">
                  <c:v>21.41652783074727</c:v>
                </c:pt>
                <c:pt idx="2">
                  <c:v>13.720668821132509</c:v>
                </c:pt>
                <c:pt idx="3">
                  <c:v>13.261004837511797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77-46EA-A119-2E69C03C535D}"/>
            </c:ext>
          </c:extLst>
        </c:ser>
        <c:ser>
          <c:idx val="4"/>
          <c:order val="4"/>
          <c:tx>
            <c:strRef>
              <c:f>Sheet1!$B$30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Sheet1!$C$25:$F$25</c:f>
              <c:strCache>
                <c:ptCount val="4"/>
                <c:pt idx="0">
                  <c:v>...από την ενίσχυση του ΕΣΥ από την Κυβέρνηση την περίοδο της πανδημίας;</c:v>
                </c:pt>
                <c:pt idx="1">
                  <c:v>...από την σταδιακή χαλάρωση των μέτρων περιορισμού που γίνεται το τελευταίο διάστημα;</c:v>
                </c:pt>
                <c:pt idx="2">
                  <c:v>...από τον τρόπο οργάνωσης και τους ρυθμούς εμβολιασμού;</c:v>
                </c:pt>
                <c:pt idx="3">
                  <c:v>...από την δυνατότητα να κάνουν δωρεάν self tests  όλοι μία φορά την βδομάδα, για να υπάρχει εντοπισμός εστιών διασποράς;</c:v>
                </c:pt>
              </c:strCache>
            </c:strRef>
          </c:cat>
          <c:val>
            <c:numRef>
              <c:f>Sheet1!$C$30:$F$30</c:f>
              <c:numCache>
                <c:formatCode>0.0</c:formatCode>
                <c:ptCount val="4"/>
                <c:pt idx="0">
                  <c:v>5.7088334254004973</c:v>
                </c:pt>
                <c:pt idx="1">
                  <c:v>2.1236877496537474</c:v>
                </c:pt>
                <c:pt idx="2">
                  <c:v>5.850177643067906</c:v>
                </c:pt>
                <c:pt idx="3">
                  <c:v>6.3911359120014444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77-46EA-A119-2E69C03C53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82766592"/>
        <c:axId val="197166976"/>
        <c:axId val="0"/>
      </c:bar3DChart>
      <c:catAx>
        <c:axId val="18276659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97166976"/>
        <c:crosses val="autoZero"/>
        <c:auto val="1"/>
        <c:lblAlgn val="ctr"/>
        <c:lblOffset val="100"/>
        <c:noMultiLvlLbl val="0"/>
      </c:catAx>
      <c:valAx>
        <c:axId val="19716697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8276659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Sheet1!$B$194:$B$204</c:f>
              <c:strCache>
                <c:ptCount val="11"/>
                <c:pt idx="0">
                  <c:v>Ν.Δ.</c:v>
                </c:pt>
                <c:pt idx="1">
                  <c:v>ΣΥΡΙΖΑ</c:v>
                </c:pt>
                <c:pt idx="2">
                  <c:v>ΚΙΝΗΜΑ ΑΛΛΑΓΗΣ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Άλλο κόμμα</c:v>
                </c:pt>
                <c:pt idx="7">
                  <c:v>Λευκό / άκυρο</c:v>
                </c:pt>
                <c:pt idx="8">
                  <c:v>Θα απέχω</c:v>
                </c:pt>
                <c:pt idx="9">
                  <c:v>Δεν έχω αποφασίσει</c:v>
                </c:pt>
                <c:pt idx="10">
                  <c:v>ΔΓ/ΔΑ</c:v>
                </c:pt>
              </c:strCache>
            </c:strRef>
          </c:cat>
          <c:val>
            <c:numRef>
              <c:f>Sheet1!$E$194:$E$204</c:f>
              <c:numCache>
                <c:formatCode>0.0</c:formatCode>
                <c:ptCount val="11"/>
                <c:pt idx="0">
                  <c:v>36.200000000000003</c:v>
                </c:pt>
                <c:pt idx="1">
                  <c:v>20.2</c:v>
                </c:pt>
                <c:pt idx="2">
                  <c:v>6.2</c:v>
                </c:pt>
                <c:pt idx="3">
                  <c:v>4.5999999999999996</c:v>
                </c:pt>
                <c:pt idx="4">
                  <c:v>4</c:v>
                </c:pt>
                <c:pt idx="5">
                  <c:v>2.7</c:v>
                </c:pt>
                <c:pt idx="6">
                  <c:v>3.5769485537646277</c:v>
                </c:pt>
                <c:pt idx="7">
                  <c:v>3.2</c:v>
                </c:pt>
                <c:pt idx="8">
                  <c:v>4.4000000000000004</c:v>
                </c:pt>
                <c:pt idx="9">
                  <c:v>11.9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45-449F-8332-03292811F7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083456"/>
        <c:axId val="20086144"/>
        <c:axId val="0"/>
      </c:bar3DChart>
      <c:catAx>
        <c:axId val="20083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20086144"/>
        <c:crosses val="autoZero"/>
        <c:auto val="1"/>
        <c:lblAlgn val="ctr"/>
        <c:lblOffset val="100"/>
        <c:noMultiLvlLbl val="0"/>
      </c:catAx>
      <c:valAx>
        <c:axId val="2008614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083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Sheet3!$A$3</c:f>
              <c:strCache>
                <c:ptCount val="1"/>
                <c:pt idx="0">
                  <c:v>Ν.Δ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Sheet3!$B$2:$P$2</c:f>
              <c:strCache>
                <c:ptCount val="15"/>
                <c:pt idx="0">
                  <c:v>ΣΕΠΤΕΜΒΡΙΟΣ</c:v>
                </c:pt>
                <c:pt idx="1">
                  <c:v>ΝΟΕΜΒΡΙΟΣ</c:v>
                </c:pt>
                <c:pt idx="2">
                  <c:v>ΙΑΝΟΥΑΡΙΟΣ</c:v>
                </c:pt>
                <c:pt idx="3">
                  <c:v>ΜΑΡΤΙΟΣ</c:v>
                </c:pt>
                <c:pt idx="4">
                  <c:v>ΜΑΡΤΙΟΣ Β</c:v>
                </c:pt>
                <c:pt idx="5">
                  <c:v>ΜΑΙΟΣ</c:v>
                </c:pt>
                <c:pt idx="6">
                  <c:v>ΙΟΥΝΙΟΣ</c:v>
                </c:pt>
                <c:pt idx="7">
                  <c:v>ΙΟΥΛΙΟΣ</c:v>
                </c:pt>
                <c:pt idx="8">
                  <c:v>ΣΕΠΤΕΜΒΡΙΟΣ</c:v>
                </c:pt>
                <c:pt idx="9">
                  <c:v>ΟΚΤΩΒΡΙΟΣ</c:v>
                </c:pt>
                <c:pt idx="10">
                  <c:v>ΝΟΕΜΒΡΙΟΣ</c:v>
                </c:pt>
                <c:pt idx="11">
                  <c:v>ΙΑΝΟΥΑΡΙΟΣ</c:v>
                </c:pt>
                <c:pt idx="12">
                  <c:v>ΦΕΒΡΟΥΑΡΙΟΣ</c:v>
                </c:pt>
                <c:pt idx="13">
                  <c:v>ΜΑΡΤΙΟΣ</c:v>
                </c:pt>
                <c:pt idx="14">
                  <c:v>ΑΠΡΙΛΙΟΣ</c:v>
                </c:pt>
              </c:strCache>
            </c:strRef>
          </c:cat>
          <c:val>
            <c:numRef>
              <c:f>Sheet3!$B$3:$P$3</c:f>
              <c:numCache>
                <c:formatCode>General</c:formatCode>
                <c:ptCount val="15"/>
                <c:pt idx="0">
                  <c:v>41.9</c:v>
                </c:pt>
                <c:pt idx="1">
                  <c:v>40.5</c:v>
                </c:pt>
                <c:pt idx="2">
                  <c:v>38.299999999999997</c:v>
                </c:pt>
                <c:pt idx="3">
                  <c:v>38.799999999999997</c:v>
                </c:pt>
                <c:pt idx="4">
                  <c:v>40</c:v>
                </c:pt>
                <c:pt idx="5">
                  <c:v>40.200000000000003</c:v>
                </c:pt>
                <c:pt idx="6">
                  <c:v>41.5</c:v>
                </c:pt>
                <c:pt idx="7">
                  <c:v>41.2</c:v>
                </c:pt>
                <c:pt idx="8">
                  <c:v>40.299999999999997</c:v>
                </c:pt>
                <c:pt idx="9">
                  <c:v>38</c:v>
                </c:pt>
                <c:pt idx="10">
                  <c:v>37.5</c:v>
                </c:pt>
                <c:pt idx="11">
                  <c:v>38.6</c:v>
                </c:pt>
                <c:pt idx="12">
                  <c:v>37.299999999999997</c:v>
                </c:pt>
                <c:pt idx="13">
                  <c:v>37.799999999999997</c:v>
                </c:pt>
                <c:pt idx="14">
                  <c:v>36.200000000000003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14-4913-9EDC-5DDF41CCF352}"/>
            </c:ext>
          </c:extLst>
        </c:ser>
        <c:ser>
          <c:idx val="1"/>
          <c:order val="1"/>
          <c:tx>
            <c:strRef>
              <c:f>Sheet3!$A$4</c:f>
              <c:strCache>
                <c:ptCount val="1"/>
                <c:pt idx="0">
                  <c:v>ΣΥΡΙΖΑ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Sheet3!$B$2:$P$2</c:f>
              <c:strCache>
                <c:ptCount val="15"/>
                <c:pt idx="0">
                  <c:v>ΣΕΠΤΕΜΒΡΙΟΣ</c:v>
                </c:pt>
                <c:pt idx="1">
                  <c:v>ΝΟΕΜΒΡΙΟΣ</c:v>
                </c:pt>
                <c:pt idx="2">
                  <c:v>ΙΑΝΟΥΑΡΙΟΣ</c:v>
                </c:pt>
                <c:pt idx="3">
                  <c:v>ΜΑΡΤΙΟΣ</c:v>
                </c:pt>
                <c:pt idx="4">
                  <c:v>ΜΑΡΤΙΟΣ Β</c:v>
                </c:pt>
                <c:pt idx="5">
                  <c:v>ΜΑΙΟΣ</c:v>
                </c:pt>
                <c:pt idx="6">
                  <c:v>ΙΟΥΝΙΟΣ</c:v>
                </c:pt>
                <c:pt idx="7">
                  <c:v>ΙΟΥΛΙΟΣ</c:v>
                </c:pt>
                <c:pt idx="8">
                  <c:v>ΣΕΠΤΕΜΒΡΙΟΣ</c:v>
                </c:pt>
                <c:pt idx="9">
                  <c:v>ΟΚΤΩΒΡΙΟΣ</c:v>
                </c:pt>
                <c:pt idx="10">
                  <c:v>ΝΟΕΜΒΡΙΟΣ</c:v>
                </c:pt>
                <c:pt idx="11">
                  <c:v>ΙΑΝΟΥΑΡΙΟΣ</c:v>
                </c:pt>
                <c:pt idx="12">
                  <c:v>ΦΕΒΡΟΥΑΡΙΟΣ</c:v>
                </c:pt>
                <c:pt idx="13">
                  <c:v>ΜΑΡΤΙΟΣ</c:v>
                </c:pt>
                <c:pt idx="14">
                  <c:v>ΑΠΡΙΛΙΟΣ</c:v>
                </c:pt>
              </c:strCache>
            </c:strRef>
          </c:cat>
          <c:val>
            <c:numRef>
              <c:f>Sheet3!$B$4:$P$4</c:f>
              <c:numCache>
                <c:formatCode>General</c:formatCode>
                <c:ptCount val="15"/>
                <c:pt idx="0">
                  <c:v>23.1</c:v>
                </c:pt>
                <c:pt idx="1">
                  <c:v>23</c:v>
                </c:pt>
                <c:pt idx="2">
                  <c:v>21.3</c:v>
                </c:pt>
                <c:pt idx="3">
                  <c:v>20.8</c:v>
                </c:pt>
                <c:pt idx="4">
                  <c:v>20.2</c:v>
                </c:pt>
                <c:pt idx="5">
                  <c:v>20</c:v>
                </c:pt>
                <c:pt idx="6">
                  <c:v>19.8</c:v>
                </c:pt>
                <c:pt idx="7">
                  <c:v>20.7</c:v>
                </c:pt>
                <c:pt idx="8">
                  <c:v>19.5</c:v>
                </c:pt>
                <c:pt idx="9">
                  <c:v>18.100000000000001</c:v>
                </c:pt>
                <c:pt idx="10">
                  <c:v>18.8</c:v>
                </c:pt>
                <c:pt idx="11">
                  <c:v>21.4</c:v>
                </c:pt>
                <c:pt idx="12">
                  <c:v>20.2</c:v>
                </c:pt>
                <c:pt idx="13">
                  <c:v>20.399999999999999</c:v>
                </c:pt>
                <c:pt idx="14">
                  <c:v>20.2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14-4913-9EDC-5DDF41CCF3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7106688"/>
        <c:axId val="52301824"/>
      </c:lineChart>
      <c:catAx>
        <c:axId val="471066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52301824"/>
        <c:crosses val="autoZero"/>
        <c:auto val="1"/>
        <c:lblAlgn val="ctr"/>
        <c:lblOffset val="100"/>
        <c:noMultiLvlLbl val="0"/>
      </c:catAx>
      <c:valAx>
        <c:axId val="523018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710668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Sheet1!$E$25</c:f>
              <c:strCache>
                <c:ptCount val="1"/>
                <c:pt idx="0">
                  <c:v>...από τον τρόπο οργάνωσης και τους ρυθμούς εμβολιασμού;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Sheet1!$B$26:$B$30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Sheet1!$E$26:$E$30</c:f>
              <c:numCache>
                <c:formatCode>0.0</c:formatCode>
                <c:ptCount val="5"/>
                <c:pt idx="0">
                  <c:v>24.379252895481578</c:v>
                </c:pt>
                <c:pt idx="1">
                  <c:v>37.986511170437041</c:v>
                </c:pt>
                <c:pt idx="2">
                  <c:v>18.063389469880963</c:v>
                </c:pt>
                <c:pt idx="3">
                  <c:v>13.720668821132509</c:v>
                </c:pt>
                <c:pt idx="4">
                  <c:v>5.850177643067906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26-4677-B7EE-5F45E87E010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Sheet1!$C$25</c:f>
              <c:strCache>
                <c:ptCount val="1"/>
                <c:pt idx="0">
                  <c:v>...από την ενίσχυση του ΕΣΥ από την Κυβέρνηση την περίοδο της πανδημίας;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Sheet1!$B$26:$B$30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Sheet1!$C$26:$C$30</c:f>
              <c:numCache>
                <c:formatCode>0.0</c:formatCode>
                <c:ptCount val="5"/>
                <c:pt idx="0">
                  <c:v>11.892733390247603</c:v>
                </c:pt>
                <c:pt idx="1">
                  <c:v>30.999849344649245</c:v>
                </c:pt>
                <c:pt idx="2">
                  <c:v>20.302315070556919</c:v>
                </c:pt>
                <c:pt idx="3">
                  <c:v>31.096268769145741</c:v>
                </c:pt>
                <c:pt idx="4">
                  <c:v>5.7088334254004973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17-4416-88A9-9762E5FE410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Sheet1!$F$25</c:f>
              <c:strCache>
                <c:ptCount val="1"/>
                <c:pt idx="0">
                  <c:v>...από την δυνατότητα να κάνουν δωρεάν self tests  όλοι μία φορά την βδομάδα, για να υπάρχει εντοπισμός εστιών διασποράς;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Sheet1!$B$26:$B$30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Sheet1!$F$26:$F$30</c:f>
              <c:numCache>
                <c:formatCode>0.0</c:formatCode>
                <c:ptCount val="5"/>
                <c:pt idx="0">
                  <c:v>32.303940263754789</c:v>
                </c:pt>
                <c:pt idx="1">
                  <c:v>35.063931431783047</c:v>
                </c:pt>
                <c:pt idx="2">
                  <c:v>12.97998755494892</c:v>
                </c:pt>
                <c:pt idx="3">
                  <c:v>13.261004837511797</c:v>
                </c:pt>
                <c:pt idx="4">
                  <c:v>6.3911359120014444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7D-44B3-BC0C-25C4E0D4D4E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Sheet1!$D$25</c:f>
              <c:strCache>
                <c:ptCount val="1"/>
                <c:pt idx="0">
                  <c:v>...από την σταδιακή χαλάρωση των μέτρων περιορισμού που γίνεται το τελευταίο διάστημα (άνοιγμα σχολείων, λειτουργία λιανεμπορίου κ.ά);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Sheet1!$B$26:$B$30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Sheet1!$D$26:$D$30</c:f>
              <c:numCache>
                <c:formatCode>0.0</c:formatCode>
                <c:ptCount val="5"/>
                <c:pt idx="0">
                  <c:v>12.156004737148487</c:v>
                </c:pt>
                <c:pt idx="1">
                  <c:v>38.11497621389438</c:v>
                </c:pt>
                <c:pt idx="2">
                  <c:v>26.188803468556117</c:v>
                </c:pt>
                <c:pt idx="3">
                  <c:v>21.41652783074727</c:v>
                </c:pt>
                <c:pt idx="4">
                  <c:v>2.1236877496537474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21-43BE-8A8D-D92320D9A18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Sheet1!$B$36:$B$40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 ΔΑ</c:v>
                </c:pt>
              </c:strCache>
            </c:strRef>
          </c:cat>
          <c:val>
            <c:numRef>
              <c:f>Sheet1!$E$36:$E$40</c:f>
              <c:numCache>
                <c:formatCode>0.0</c:formatCode>
                <c:ptCount val="5"/>
                <c:pt idx="0">
                  <c:v>55.478818585761211</c:v>
                </c:pt>
                <c:pt idx="1">
                  <c:v>14.538472364637972</c:v>
                </c:pt>
                <c:pt idx="2">
                  <c:v>6.9364859159177135</c:v>
                </c:pt>
                <c:pt idx="3">
                  <c:v>20.943161027001963</c:v>
                </c:pt>
                <c:pt idx="4">
                  <c:v>2.1030621066811395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22-4BCC-B3AB-F6A32A0DD30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Sheet1!$B$46:$B$50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 ΔΑ</c:v>
                </c:pt>
              </c:strCache>
            </c:strRef>
          </c:cat>
          <c:val>
            <c:numRef>
              <c:f>Sheet1!$E$46:$E$50</c:f>
              <c:numCache>
                <c:formatCode>0.0</c:formatCode>
                <c:ptCount val="5"/>
                <c:pt idx="0">
                  <c:v>13.298525180579899</c:v>
                </c:pt>
                <c:pt idx="1">
                  <c:v>23.479406852980791</c:v>
                </c:pt>
                <c:pt idx="2">
                  <c:v>18.850727349550318</c:v>
                </c:pt>
                <c:pt idx="3">
                  <c:v>39.263797509104435</c:v>
                </c:pt>
                <c:pt idx="4">
                  <c:v>5.1075431077845588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B4-434C-BF5C-28CD0764FC3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344" y="1328909"/>
            <a:ext cx="8120063" cy="2826985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C855D-FAF0-4F50-9555-4A67CA427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511E4-9A53-4526-AFC6-322FDACDE45A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164B1-D4AF-4D71-9A92-E3F9BCFF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78F2C-EAEE-45F7-A205-1E3E8BCE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5FCBD-59F2-496D-A15A-4309584EEB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9944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CD59B-5911-4EB1-863E-CCA58571F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3E8E-1911-4A85-9C2B-F256C07B3F5B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76DC2-A33C-427C-90F3-B28B5DF1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8D898-2089-4195-B13A-E79B301D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140E7-54F1-4BEC-8416-83B2393BB8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055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C6659-48D2-4726-8E4B-7FEF8301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AD5F6-6AA5-4403-B96D-8A04EC50B17E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45727-CA81-48D5-8669-A90D982B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ECA75-ECA0-471E-B119-B06479B5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6A65B-1F07-419E-90AD-B49CDCEFF0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36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8213BC-D69E-4C9B-B9B1-12BF86D0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2E4D4-0011-4F33-91C1-9F078C250C14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133DC8-47DC-46D7-BBF9-6FDE59E7A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DD723A-7086-454C-9F54-1C4C008E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3F678-2999-427B-B9EC-80A2932A7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613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AA9B0F3-22C2-487F-9729-C813F08D2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F08EE-E2A2-4AF5-941F-2F0EDD89B14A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300774F-AFB7-4782-9AF9-28A78BB4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EE9AE2-8B35-4DC8-A1E4-07A36E16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8A011-3D97-40EC-9478-3CE83D2F84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539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02C73AF-11B4-43C3-BB98-818F428C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60864-FED1-45F5-A356-67A695C791C2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B2EB693-4AA0-4CCB-B336-D53170010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1C492C4-33EC-42A5-A976-4FA3D163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AB148-C441-4823-BB53-F872F775F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528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90FE752-B71A-4946-A127-9E8BA6D64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21D9B-693C-465B-873D-EA99E95D2380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56EA01E-1655-41A3-8F8B-EFEE8FB2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E21C4DB-CBF2-45C4-B9BB-3B5BA93D8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7733E-FD64-4BFA-A18F-AFE44461A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2129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5A6EB8-1890-4264-8F55-B19EE2BE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F6BE-2AB0-41CC-8287-6E98765C2BBA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6764E-E357-4AAE-A369-63C53F1F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8E5D19-1960-4DD8-9363-069234B3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AEB60-1506-45DE-ABB6-F4C2AFD03E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40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rtlCol="0">
            <a:normAutofit/>
          </a:bodyPr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29397D-79D0-4ED5-8571-3A492799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B721-ADAD-4451-9250-9EE12A56C7E5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AB2C46-7B79-4B3C-8D63-9B90DF696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C4F642-1824-4CFB-BB97-DC4C008F7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6B2D3-AC53-427B-A8E9-B449774CB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888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51555-9214-4E69-AA7A-44FC08E1E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6891-376C-44CD-9742-DD50EF35FC56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4C415-5C84-41AA-81EC-B94641C0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DE831-715D-4DA9-B01B-6A15A074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70F12-A626-446F-B6B9-DD858916DF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644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F746-BDEA-4B76-8660-EBF1E41A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A9963-0658-4886-B44A-739BB3F1B6F8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49235-0DC0-41A0-98C1-D68C02B7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89244-057F-4398-85D8-0BE23F03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11FBB-60FF-4FF4-8EC3-BFDF3157BB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51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B752A50-2453-4AD2-AEE3-BD3CE841CA1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BD2D-F88E-4647-8C98-EA427498FC5E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8084BA3-0279-41FA-90C6-AD2C0A2683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1939AEC-FE1C-40A0-B8B8-6CA24244DDD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55E86ECD-67CE-4197-9972-E7534A21E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6976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344" y="1328909"/>
            <a:ext cx="8120063" cy="2826985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C855D-FAF0-4F50-9555-4A67CA427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511E4-9A53-4526-AFC6-322FDACDE45A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164B1-D4AF-4D71-9A92-E3F9BCFF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78F2C-EAEE-45F7-A205-1E3E8BCE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5FCBD-59F2-496D-A15A-4309584EEB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35327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CD59B-5911-4EB1-863E-CCA58571F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3E8E-1911-4A85-9C2B-F256C07B3F5B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76DC2-A33C-427C-90F3-B28B5DF1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8D898-2089-4195-B13A-E79B301D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140E7-54F1-4BEC-8416-83B2393BB8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45622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C6659-48D2-4726-8E4B-7FEF8301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AD5F6-6AA5-4403-B96D-8A04EC50B17E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45727-CA81-48D5-8669-A90D982B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ECA75-ECA0-471E-B119-B06479B5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6A65B-1F07-419E-90AD-B49CDCEFF0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3348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8213BC-D69E-4C9B-B9B1-12BF86D0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2E4D4-0011-4F33-91C1-9F078C250C14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133DC8-47DC-46D7-BBF9-6FDE59E7A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DD723A-7086-454C-9F54-1C4C008E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3F678-2999-427B-B9EC-80A2932A7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8117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AA9B0F3-22C2-487F-9729-C813F08D2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F08EE-E2A2-4AF5-941F-2F0EDD89B14A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300774F-AFB7-4782-9AF9-28A78BB4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EE9AE2-8B35-4DC8-A1E4-07A36E16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8A011-3D97-40EC-9478-3CE83D2F84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30914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02C73AF-11B4-43C3-BB98-818F428C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60864-FED1-45F5-A356-67A695C791C2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B2EB693-4AA0-4CCB-B336-D53170010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1C492C4-33EC-42A5-A976-4FA3D163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AB148-C441-4823-BB53-F872F775F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74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90FE752-B71A-4946-A127-9E8BA6D64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21D9B-693C-465B-873D-EA99E95D2380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56EA01E-1655-41A3-8F8B-EFEE8FB2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E21C4DB-CBF2-45C4-B9BB-3B5BA93D8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7733E-FD64-4BFA-A18F-AFE44461A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7831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5A6EB8-1890-4264-8F55-B19EE2BE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F6BE-2AB0-41CC-8287-6E98765C2BBA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6764E-E357-4AAE-A369-63C53F1F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8E5D19-1960-4DD8-9363-069234B3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AEB60-1506-45DE-ABB6-F4C2AFD03E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4777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rtlCol="0">
            <a:normAutofit/>
          </a:bodyPr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29397D-79D0-4ED5-8571-3A492799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B721-ADAD-4451-9250-9EE12A56C7E5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AB2C46-7B79-4B3C-8D63-9B90DF696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C4F642-1824-4CFB-BB97-DC4C008F7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6B2D3-AC53-427B-A8E9-B449774CB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5479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51555-9214-4E69-AA7A-44FC08E1E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6891-376C-44CD-9742-DD50EF35FC56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4C415-5C84-41AA-81EC-B94641C0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DE831-715D-4DA9-B01B-6A15A074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70F12-A626-446F-B6B9-DD858916DF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4285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F746-BDEA-4B76-8660-EBF1E41A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A9963-0658-4886-B44A-739BB3F1B6F8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49235-0DC0-41A0-98C1-D68C02B7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89244-057F-4398-85D8-0BE23F03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11FBB-60FF-4FF4-8EC3-BFDF3157BB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7407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B752A50-2453-4AD2-AEE3-BD3CE841CA1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BD2D-F88E-4647-8C98-EA427498FC5E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8084BA3-0279-41FA-90C6-AD2C0A2683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1939AEC-FE1C-40A0-B8B8-6CA24244DDD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55E86ECD-67CE-4197-9972-E7534A21E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9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F72CAAD-E876-4DDC-8761-441D4CDBCE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44339" y="432319"/>
            <a:ext cx="9338072" cy="1569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5680C3C-E807-4E1A-BDD4-63F8B0B0EB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4339" y="2161591"/>
            <a:ext cx="9338072" cy="51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13ADF-5E7B-45D5-B600-429531DA0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4339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66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D9F9C0-026B-4A53-B479-E55A9294C7C3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539D2-8DE6-4521-99D7-2B4B95E1B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6361" y="7526096"/>
            <a:ext cx="3654028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66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31A19-ED84-4FB6-ACD7-667163A4F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46392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66">
                <a:solidFill>
                  <a:srgbClr val="898989"/>
                </a:solidFill>
              </a:defRPr>
            </a:lvl1pPr>
          </a:lstStyle>
          <a:p>
            <a:fld id="{9310B984-16E4-489D-975F-F26ECA45CB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01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2pPr>
      <a:lvl3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3pPr>
      <a:lvl4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4pPr>
      <a:lvl5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5pPr>
      <a:lvl6pPr marL="541325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6pPr>
      <a:lvl7pPr marL="1082650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7pPr>
      <a:lvl8pPr marL="1623974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8pPr>
      <a:lvl9pPr marL="2165299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9pPr>
    </p:titleStyle>
    <p:bodyStyle>
      <a:lvl1pPr marL="202997" indent="-202997" algn="l" defTabSz="811987" rtl="0" eaLnBrk="0" fontAlgn="base" hangingPunct="0">
        <a:lnSpc>
          <a:spcPct val="90000"/>
        </a:lnSpc>
        <a:spcBef>
          <a:spcPts val="888"/>
        </a:spcBef>
        <a:spcAft>
          <a:spcPct val="0"/>
        </a:spcAft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C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F72CAAD-E876-4DDC-8761-441D4CDBCE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44339" y="432319"/>
            <a:ext cx="9338072" cy="1569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5680C3C-E807-4E1A-BDD4-63F8B0B0EB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4339" y="2161591"/>
            <a:ext cx="9338072" cy="51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13ADF-5E7B-45D5-B600-429531DA0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4339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66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D9F9C0-026B-4A53-B479-E55A9294C7C3}" type="datetimeFigureOut">
              <a:rPr lang="en-US" altLang="en-US"/>
              <a:pPr>
                <a:defRPr/>
              </a:pPr>
              <a:t>4/25/2021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539D2-8DE6-4521-99D7-2B4B95E1B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6361" y="7526096"/>
            <a:ext cx="3654028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66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31A19-ED84-4FB6-ACD7-667163A4F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46392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66">
                <a:solidFill>
                  <a:srgbClr val="898989"/>
                </a:solidFill>
              </a:defRPr>
            </a:lvl1pPr>
          </a:lstStyle>
          <a:p>
            <a:fld id="{9310B984-16E4-489D-975F-F26ECA45CB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18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2pPr>
      <a:lvl3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3pPr>
      <a:lvl4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4pPr>
      <a:lvl5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5pPr>
      <a:lvl6pPr marL="541325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6pPr>
      <a:lvl7pPr marL="1082650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7pPr>
      <a:lvl8pPr marL="1623974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8pPr>
      <a:lvl9pPr marL="2165299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9pPr>
    </p:titleStyle>
    <p:bodyStyle>
      <a:lvl1pPr marL="202997" indent="-202997" algn="l" defTabSz="811987" rtl="0" eaLnBrk="0" fontAlgn="base" hangingPunct="0">
        <a:lnSpc>
          <a:spcPct val="90000"/>
        </a:lnSpc>
        <a:spcBef>
          <a:spcPts val="888"/>
        </a:spcBef>
        <a:spcAft>
          <a:spcPct val="0"/>
        </a:spcAft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B00613A3-FF99-43AA-9AE1-2568274E0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4941" y="4291228"/>
            <a:ext cx="9217775" cy="2198472"/>
          </a:xfrm>
        </p:spPr>
        <p:txBody>
          <a:bodyPr/>
          <a:lstStyle/>
          <a:p>
            <a:pPr lvl="0" defTabSz="91440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l-GR" altLang="en-US" sz="2000" b="1" dirty="0">
                <a:solidFill>
                  <a:srgbClr val="333C5C"/>
                </a:solidFill>
                <a:latin typeface="Calibri"/>
                <a:ea typeface="+mn-ea"/>
                <a:cs typeface="+mn-cs"/>
              </a:rPr>
              <a:t>ΠΑΝΕΛΛΑΔΙΚΗ   ΕΡΕΥΝΑ</a:t>
            </a:r>
            <a:br>
              <a:rPr lang="el-GR" altLang="en-US" sz="2000" b="1" dirty="0">
                <a:solidFill>
                  <a:srgbClr val="333C5C"/>
                </a:solidFill>
                <a:latin typeface="Calibri"/>
                <a:ea typeface="+mn-ea"/>
                <a:cs typeface="+mn-cs"/>
              </a:rPr>
            </a:br>
            <a:br>
              <a:rPr lang="el-GR" altLang="el-GR" sz="2000" b="1" dirty="0">
                <a:solidFill>
                  <a:srgbClr val="333C5C"/>
                </a:solidFill>
                <a:latin typeface="Calibri" panose="020F0502020204030204" pitchFamily="34" charset="0"/>
              </a:rPr>
            </a:br>
            <a:br>
              <a:rPr lang="el-GR" altLang="el-GR" sz="2000" b="1" dirty="0">
                <a:solidFill>
                  <a:srgbClr val="333C5C"/>
                </a:solidFill>
                <a:latin typeface="Calibri" panose="020F0502020204030204" pitchFamily="34" charset="0"/>
              </a:rPr>
            </a:br>
            <a:r>
              <a:rPr lang="el-GR" altLang="el-GR" sz="1600" b="1" dirty="0">
                <a:solidFill>
                  <a:srgbClr val="333C5C"/>
                </a:solidFill>
                <a:latin typeface="Calibri" panose="020F0502020204030204" pitchFamily="34" charset="0"/>
              </a:rPr>
              <a:t>ΑΠΡΙΛΙΟΣ 2021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B59F8B54-D178-4AC8-B1C1-CB2B3A4A9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9074" y="1016000"/>
            <a:ext cx="7784509" cy="838200"/>
          </a:xfrm>
        </p:spPr>
        <p:txBody>
          <a:bodyPr/>
          <a:lstStyle/>
          <a:p>
            <a:pPr lvl="0" defTabSz="914400" eaLnBrk="1" hangingPunct="1">
              <a:lnSpc>
                <a:spcPct val="100000"/>
              </a:lnSpc>
              <a:spcBef>
                <a:spcPct val="0"/>
              </a:spcBef>
            </a:pPr>
            <a:r>
              <a:rPr lang="el-GR" altLang="en-US" sz="3200" b="1" i="1" u="sng" dirty="0">
                <a:solidFill>
                  <a:srgbClr val="333C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Βαρόμετρο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A44FCD08-D7F9-4A3D-AD59-633E3713C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512" y="2273300"/>
            <a:ext cx="5315634" cy="178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...από την σταδιακή χαλάρωση των μέτρων περιορισμού που γίνεται το τελευταίο διάστημα;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997193"/>
              </p:ext>
            </p:extLst>
          </p:nvPr>
        </p:nvGraphicFramePr>
        <p:xfrm>
          <a:off x="541338" y="1325563"/>
          <a:ext cx="9744075" cy="5927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C47653FA-559F-48D8-B5D5-63E662EB7D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926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12276"/>
          </a:xfrm>
        </p:spPr>
        <p:txBody>
          <a:bodyPr>
            <a:normAutofit/>
          </a:bodyPr>
          <a:lstStyle/>
          <a:p>
            <a:r>
              <a:rPr lang="el-GR" sz="1600" b="1" dirty="0"/>
              <a:t>Πιστεύετε ότι θα έπρεπε να έχει γίνει υποχρεωτικός ο εμβολιασμός πριν από όλα των Νοσοκομειακών αλλά και άλλων ευαίσθητων επαγγελματικών κατηγοριών;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931615"/>
              </p:ext>
            </p:extLst>
          </p:nvPr>
        </p:nvGraphicFramePr>
        <p:xfrm>
          <a:off x="541338" y="1717589"/>
          <a:ext cx="9744075" cy="5535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25778"/>
          </a:xfrm>
        </p:spPr>
        <p:txBody>
          <a:bodyPr>
            <a:normAutofit/>
          </a:bodyPr>
          <a:lstStyle/>
          <a:p>
            <a:r>
              <a:rPr lang="el-GR" sz="1600" b="1" dirty="0"/>
              <a:t>Πιστεύετε ότι θα έπρεπε να έχει γίνει υποχρεωτικός ο εμβολιασμός πριν από όλα των Νοσοκομειακών αλλά και άλλων ευαίσθητων επαγγελματικών κατηγοριών;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39296"/>
              </p:ext>
            </p:extLst>
          </p:nvPr>
        </p:nvGraphicFramePr>
        <p:xfrm>
          <a:off x="1243850" y="1902941"/>
          <a:ext cx="8318499" cy="204867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6233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3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3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75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14,5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3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22,0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75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24,1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3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204746"/>
              </p:ext>
            </p:extLst>
          </p:nvPr>
        </p:nvGraphicFramePr>
        <p:xfrm>
          <a:off x="1254125" y="4275438"/>
          <a:ext cx="8318499" cy="270612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7376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376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3,5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15,8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376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376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249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55,7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376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2,5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40E4AAFD-5D92-4736-BE0A-47749B420C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751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12276"/>
          </a:xfrm>
        </p:spPr>
        <p:txBody>
          <a:bodyPr>
            <a:normAutofit/>
          </a:bodyPr>
          <a:lstStyle/>
          <a:p>
            <a:r>
              <a:rPr lang="el-GR" sz="1600" b="1" dirty="0"/>
              <a:t>Πιστεύετε ότι στο επόμενο διάστημα μέσα στο 2021, θα υπάρχει βελτίωση της Οικονομίας, της κατάστασης που αντιμετωπίζουν Επιχειρήσεις και εργαζόμενοι λόγω της πανδημίας;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979588"/>
              </p:ext>
            </p:extLst>
          </p:nvPr>
        </p:nvGraphicFramePr>
        <p:xfrm>
          <a:off x="541338" y="2051222"/>
          <a:ext cx="9744075" cy="5202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68711D90-63ED-49F8-8383-D3262774B6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52500"/>
          </a:xfrm>
        </p:spPr>
        <p:txBody>
          <a:bodyPr>
            <a:normAutofit/>
          </a:bodyPr>
          <a:lstStyle/>
          <a:p>
            <a:r>
              <a:rPr lang="el-GR" sz="1600" b="1" dirty="0"/>
              <a:t>Πιστεύετε ότι στο επόμενο διάστημα μέσα στο 2021, θα υπάρχει βελτίωση της Οικονομίας, της κατάστασης που αντιμετωπίζουν Επιχειρήσεις και εργαζόμενοι λόγω της πανδημίας;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096899"/>
              </p:ext>
            </p:extLst>
          </p:nvPr>
        </p:nvGraphicFramePr>
        <p:xfrm>
          <a:off x="1202755" y="1661721"/>
          <a:ext cx="8318499" cy="95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20,8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45,7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15,0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31,9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10,8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899753"/>
              </p:ext>
            </p:extLst>
          </p:nvPr>
        </p:nvGraphicFramePr>
        <p:xfrm>
          <a:off x="1192480" y="2710113"/>
          <a:ext cx="8318499" cy="148780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Ν.Δ.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35,6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57,4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27,0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53,6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864324"/>
              </p:ext>
            </p:extLst>
          </p:nvPr>
        </p:nvGraphicFramePr>
        <p:xfrm>
          <a:off x="1202754" y="4282059"/>
          <a:ext cx="8318499" cy="2514157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9186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186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43,0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186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38,0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186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22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10,9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25,9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186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66,1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939696F3-F522-474D-B356-F922B8B09A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002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Κατά την περίοδο της πανδημίας υπάρχει πόλωση και έντονη πολιτική αντιπαράθεση. Ποιο κόμμα θεωρείτε ότι ευθύνεται κυρίαρχα για αυτό;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48772"/>
              </p:ext>
            </p:extLst>
          </p:nvPr>
        </p:nvGraphicFramePr>
        <p:xfrm>
          <a:off x="541338" y="1254125"/>
          <a:ext cx="9744075" cy="599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945C0AFF-7325-4E40-BAC5-39229E6A0B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55076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Κατά την περίοδο της πανδημίας υπάρχει πόλωση και έντονη πολιτική αντιπαράθεση. Ποιο κόμμα θεωρείτε ότι ευθύνεται κυρίαρχα για αυτό;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180021"/>
              </p:ext>
            </p:extLst>
          </p:nvPr>
        </p:nvGraphicFramePr>
        <p:xfrm>
          <a:off x="2658403" y="1450796"/>
          <a:ext cx="5448300" cy="164211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20,6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60,1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27,6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66,1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53,6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29,6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70791"/>
              </p:ext>
            </p:extLst>
          </p:nvPr>
        </p:nvGraphicFramePr>
        <p:xfrm>
          <a:off x="2689225" y="3768810"/>
          <a:ext cx="5448300" cy="312626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9069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069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24,6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069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73,7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069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53,4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091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52,0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24,6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069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31,1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B298B6FF-054D-47EA-8C02-7945FEFEB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501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063748"/>
              </p:ext>
            </p:extLst>
          </p:nvPr>
        </p:nvGraphicFramePr>
        <p:xfrm>
          <a:off x="541338" y="1254125"/>
          <a:ext cx="9744075" cy="599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BB7C0EE9-68FE-4AC2-9D5E-2D50B7225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 από την συνολική αντιμετώπιση της πανδημίας από την Κυβέρνηση;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681807"/>
              </p:ext>
            </p:extLst>
          </p:nvPr>
        </p:nvGraphicFramePr>
        <p:xfrm>
          <a:off x="541338" y="1150938"/>
          <a:ext cx="9744075" cy="610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67F6F4F8-DCE9-4AC0-A6A7-F72054200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0285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 από την συνολική αντιμετώπιση της πανδημίας από την Κυβέρνηση;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152902"/>
              </p:ext>
            </p:extLst>
          </p:nvPr>
        </p:nvGraphicFramePr>
        <p:xfrm>
          <a:off x="1161657" y="1374044"/>
          <a:ext cx="8318499" cy="95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ΛΙΓΟ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ΚΑΘΟΛΟΥ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30,6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34,9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20,9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15,5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18,8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1,4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548609"/>
              </p:ext>
            </p:extLst>
          </p:nvPr>
        </p:nvGraphicFramePr>
        <p:xfrm>
          <a:off x="1171932" y="2396019"/>
          <a:ext cx="8318499" cy="164211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ΛΙΓΟ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ΚΑΘΟΛΟΥ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30,4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52,1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41,8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50,0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30,0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37,0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40,7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448983"/>
              </p:ext>
            </p:extLst>
          </p:nvPr>
        </p:nvGraphicFramePr>
        <p:xfrm>
          <a:off x="1182206" y="4138221"/>
          <a:ext cx="8318499" cy="271977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938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ΛΙΓΟ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ΚΑΘΟΛΟΥ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38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29,8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57,0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38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52,7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15,6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3,6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38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49,0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15,0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287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38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55,0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799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>
            <a:extLst>
              <a:ext uri="{FF2B5EF4-FFF2-40B4-BE49-F238E27FC236}">
                <a16:creationId xmlns:a16="http://schemas.microsoft.com/office/drawing/2014/main" id="{502C05B1-4969-4FE7-AB1C-D7CD6EF3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96" y="240594"/>
            <a:ext cx="9003495" cy="864636"/>
          </a:xfrm>
        </p:spPr>
        <p:txBody>
          <a:bodyPr/>
          <a:lstStyle/>
          <a:p>
            <a:pPr algn="ctr" eaLnBrk="1" hangingPunct="1"/>
            <a:r>
              <a:rPr lang="el-GR" altLang="en-US" b="1">
                <a:solidFill>
                  <a:srgbClr val="D9D9D9"/>
                </a:solidFill>
                <a:latin typeface="Calibri" panose="020F0502020204030204" pitchFamily="34" charset="0"/>
              </a:rPr>
              <a:t>Ταυτότητα Έρευνας</a:t>
            </a:r>
            <a:endParaRPr lang="en-US" altLang="en-US" b="1">
              <a:solidFill>
                <a:srgbClr val="D9D9D9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id="{3170FFDE-F728-4A8D-B6B6-5E3B1A158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496" y="1219200"/>
            <a:ext cx="9693324" cy="6489221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n-US" sz="1658" b="1" dirty="0"/>
              <a:t> </a:t>
            </a:r>
            <a:endParaRPr lang="el-GR" altLang="en-US" sz="1658" dirty="0"/>
          </a:p>
          <a:p>
            <a:pPr eaLnBrk="1" hangingPunct="1"/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Η Έρευνα πραγματοποιήθηκε από την </a:t>
            </a:r>
            <a:r>
              <a:rPr lang="en-US" altLang="en-US" sz="1894" b="1" dirty="0">
                <a:solidFill>
                  <a:schemeClr val="bg1">
                    <a:lumMod val="85000"/>
                  </a:schemeClr>
                </a:solidFill>
              </a:rPr>
              <a:t>Opinion Poll</a:t>
            </a:r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 Ε.Π.Ε – Αριθμός Μητρώου Ε.Σ.Ρ. 49.</a:t>
            </a:r>
          </a:p>
          <a:p>
            <a:pPr marL="0" indent="0" eaLnBrk="1" hangingPunct="1">
              <a:buNone/>
            </a:pPr>
            <a:endParaRPr lang="el-GR" altLang="en-US" sz="1894" b="1" dirty="0">
              <a:solidFill>
                <a:schemeClr val="bg1">
                  <a:lumMod val="85000"/>
                </a:schemeClr>
              </a:solidFill>
            </a:endParaRPr>
          </a:p>
          <a:p>
            <a:pPr eaLnBrk="1" hangingPunct="1"/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ΕΞΕΤΑΖΟΜΕΝΟΣ ΠΛΗΘΥΣΜΟΣ: Ηλικίας άνω των 17, με δικαίωμα ψήφου</a:t>
            </a:r>
          </a:p>
          <a:p>
            <a:pPr eaLnBrk="1" hangingPunct="1"/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ΜΕΓΕΘΟΣ ΔΕΙΓΜΑΤΟΣ:   </a:t>
            </a:r>
            <a:r>
              <a:rPr lang="en-US" altLang="en-US" sz="1894" b="1" dirty="0">
                <a:solidFill>
                  <a:schemeClr val="bg1">
                    <a:lumMod val="85000"/>
                  </a:schemeClr>
                </a:solidFill>
              </a:rPr>
              <a:t>1001 </a:t>
            </a:r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 νοικοκυριά</a:t>
            </a:r>
          </a:p>
          <a:p>
            <a:pPr eaLnBrk="1" hangingPunct="1"/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ΧΡΟΝΙΚΟ ΔΙΑΣΤΗΜΑ: 1</a:t>
            </a:r>
            <a:r>
              <a:rPr lang="en-GB" altLang="en-US" sz="1894" b="1" dirty="0">
                <a:solidFill>
                  <a:schemeClr val="bg1">
                    <a:lumMod val="85000"/>
                  </a:schemeClr>
                </a:solidFill>
              </a:rPr>
              <a:t>9</a:t>
            </a:r>
            <a:r>
              <a:rPr lang="en-US" altLang="en-US" sz="1894" b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ΑΠΡΙΛΙΟΥ 2</a:t>
            </a:r>
            <a:r>
              <a:rPr lang="en-US" altLang="en-US" sz="1894" b="1" dirty="0">
                <a:solidFill>
                  <a:schemeClr val="bg1">
                    <a:lumMod val="85000"/>
                  </a:schemeClr>
                </a:solidFill>
              </a:rPr>
              <a:t>0</a:t>
            </a:r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21–</a:t>
            </a:r>
            <a:r>
              <a:rPr lang="en-GB" altLang="en-US" sz="1894" b="1" dirty="0">
                <a:solidFill>
                  <a:schemeClr val="bg1">
                    <a:lumMod val="85000"/>
                  </a:schemeClr>
                </a:solidFill>
              </a:rPr>
              <a:t>23</a:t>
            </a:r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 ΑΠΡΙΛΙΟΥ 2021</a:t>
            </a:r>
          </a:p>
          <a:p>
            <a:pPr eaLnBrk="1" hangingPunct="1"/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ΠΕΡΙΟΧΗ ΔΙΕΞΑΓΩΓΗΣ: </a:t>
            </a:r>
            <a:r>
              <a:rPr lang="el-GR" altLang="en-US" sz="1800" b="1" dirty="0">
                <a:solidFill>
                  <a:schemeClr val="bg1">
                    <a:lumMod val="85000"/>
                  </a:schemeClr>
                </a:solidFill>
              </a:rPr>
              <a:t>Πανελλαδική κάλυψη</a:t>
            </a:r>
            <a:endParaRPr lang="el-GR" altLang="en-US" sz="1894" b="1" dirty="0">
              <a:solidFill>
                <a:schemeClr val="bg1">
                  <a:lumMod val="85000"/>
                </a:schemeClr>
              </a:solidFill>
            </a:endParaRPr>
          </a:p>
          <a:p>
            <a:pPr eaLnBrk="1" hangingPunct="1"/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ΜΕΘΟΔΟΣ ΔΕΙΓΜΑΤΟΛΗΨΙΑΣ: </a:t>
            </a:r>
            <a:r>
              <a:rPr lang="el-GR" altLang="en-US" sz="1894" b="1" dirty="0" err="1">
                <a:solidFill>
                  <a:schemeClr val="bg1">
                    <a:lumMod val="85000"/>
                  </a:schemeClr>
                </a:solidFill>
              </a:rPr>
              <a:t>Πολυσταδιακή</a:t>
            </a:r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 τυχαία δειγματοληψία με χρήση </a:t>
            </a:r>
            <a:r>
              <a:rPr lang="en-US" altLang="en-US" sz="1894" b="1" dirty="0">
                <a:solidFill>
                  <a:schemeClr val="bg1">
                    <a:lumMod val="85000"/>
                  </a:schemeClr>
                </a:solidFill>
              </a:rPr>
              <a:t>quota</a:t>
            </a:r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 βάσει  γεωγραφικής κατανομής.</a:t>
            </a:r>
          </a:p>
          <a:p>
            <a:pPr eaLnBrk="1" hangingPunct="1"/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ΜΕΘΟΔΟΣ ΣΥΛΛΟΓΗΣ ΣΤΟΙΧΕΙΩΝ: Τηλεφωνικές συνεντεύξεις βάσει ηλεκτρονικού ερωτηματολογίου (</a:t>
            </a:r>
            <a:r>
              <a:rPr lang="en-US" altLang="en-US" sz="1894" b="1" dirty="0">
                <a:solidFill>
                  <a:schemeClr val="bg1">
                    <a:lumMod val="85000"/>
                  </a:schemeClr>
                </a:solidFill>
              </a:rPr>
              <a:t>CATI</a:t>
            </a:r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).</a:t>
            </a:r>
          </a:p>
          <a:p>
            <a:pPr eaLnBrk="1" hangingPunct="1"/>
            <a:r>
              <a:rPr lang="el-GR" altLang="en-US" sz="1894" b="1" dirty="0">
                <a:solidFill>
                  <a:schemeClr val="bg1">
                    <a:lumMod val="85000"/>
                  </a:schemeClr>
                </a:solidFill>
              </a:rPr>
              <a:t>ΣΤΑΘΜΙΣΗ: Έγινε στάθμιση με βάση τα αποτελέσματα των  βουλευτικών εκλογών του  Ιουλίου 2019. </a:t>
            </a:r>
          </a:p>
          <a:p>
            <a:pPr marL="342900" lvl="0" indent="-342900" defTabSz="91440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l-GR" altLang="en-US" sz="1800" b="1" dirty="0">
                <a:solidFill>
                  <a:schemeClr val="bg1">
                    <a:lumMod val="85000"/>
                  </a:schemeClr>
                </a:solidFill>
              </a:rPr>
              <a:t>ΜΕΓΙΣΤΟ ΣΤΑΤΙΣΤΙΚΟ ΣΦΑΛΜΑ: </a:t>
            </a:r>
            <a:r>
              <a:rPr lang="en-US" altLang="en-US" sz="1800" b="1" dirty="0">
                <a:solidFill>
                  <a:schemeClr val="bg1">
                    <a:lumMod val="85000"/>
                  </a:schemeClr>
                </a:solidFill>
              </a:rPr>
              <a:t>+/-</a:t>
            </a:r>
            <a:r>
              <a:rPr lang="el-GR" altLang="en-US" sz="1800" b="1" dirty="0">
                <a:solidFill>
                  <a:schemeClr val="bg1">
                    <a:lumMod val="85000"/>
                  </a:schemeClr>
                </a:solidFill>
              </a:rPr>
              <a:t>3 %</a:t>
            </a:r>
          </a:p>
          <a:p>
            <a:pPr marL="0" indent="0" eaLnBrk="1" hangingPunct="1">
              <a:buNone/>
            </a:pPr>
            <a:r>
              <a:rPr lang="en-GB" sz="1800" b="1" dirty="0">
                <a:solidFill>
                  <a:schemeClr val="bg1">
                    <a:lumMod val="85000"/>
                  </a:schemeClr>
                </a:solidFill>
              </a:rPr>
              <a:t>      </a:t>
            </a:r>
            <a:r>
              <a:rPr lang="el-GR" sz="1800" b="1" dirty="0">
                <a:solidFill>
                  <a:schemeClr val="bg1">
                    <a:lumMod val="85000"/>
                  </a:schemeClr>
                </a:solidFill>
              </a:rPr>
              <a:t>Προσωπικό  </a:t>
            </a:r>
            <a:r>
              <a:rPr lang="en-US" sz="1800" b="1" dirty="0">
                <a:solidFill>
                  <a:schemeClr val="bg1">
                    <a:lumMod val="85000"/>
                  </a:schemeClr>
                </a:solidFill>
              </a:rPr>
              <a:t> field: </a:t>
            </a:r>
            <a:r>
              <a:rPr lang="el-GR" sz="1800" b="1" dirty="0">
                <a:solidFill>
                  <a:schemeClr val="bg1">
                    <a:lumMod val="85000"/>
                  </a:schemeClr>
                </a:solidFill>
              </a:rPr>
              <a:t>Εργαστήκαν  15 ερευνητές  και 2 επόπτες</a:t>
            </a:r>
            <a:endParaRPr lang="el-GR" altLang="en-US" sz="1800" b="1" dirty="0">
              <a:solidFill>
                <a:schemeClr val="bg1">
                  <a:lumMod val="85000"/>
                </a:schemeClr>
              </a:solidFill>
            </a:endParaRPr>
          </a:p>
          <a:p>
            <a:pPr eaLnBrk="1" hangingPunct="1"/>
            <a:r>
              <a:rPr lang="el-GR" altLang="en-US" sz="2100" b="1" dirty="0">
                <a:solidFill>
                  <a:schemeClr val="bg1">
                    <a:lumMod val="85000"/>
                  </a:schemeClr>
                </a:solidFill>
              </a:rPr>
              <a:t>Η </a:t>
            </a:r>
            <a:r>
              <a:rPr lang="en-US" altLang="en-US" sz="2100" b="1" dirty="0">
                <a:solidFill>
                  <a:schemeClr val="bg1">
                    <a:lumMod val="85000"/>
                  </a:schemeClr>
                </a:solidFill>
              </a:rPr>
              <a:t>Opinion Poll</a:t>
            </a:r>
            <a:r>
              <a:rPr lang="el-GR" altLang="en-US" sz="2100" b="1" dirty="0">
                <a:solidFill>
                  <a:schemeClr val="bg1">
                    <a:lumMod val="85000"/>
                  </a:schemeClr>
                </a:solidFill>
              </a:rPr>
              <a:t> ΕΠΕ. Είναι μέλος του ΣΕΔΕΑ, της ESOMAR, της WAPOR και τηρεί τον κανονισμό του Π.Ε.Σ.Σ. και τους διεθνείς κώδικες δεοντολογίας για την διεξαγωγή και δημοσιοποίηση ερευνών κοινής γνώμης.</a:t>
            </a:r>
          </a:p>
          <a:p>
            <a:pPr eaLnBrk="1" hangingPunct="1"/>
            <a:endParaRPr lang="el-GR" altLang="en-US" sz="1894" dirty="0">
              <a:solidFill>
                <a:srgbClr val="D9D9D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1600" b="1" dirty="0"/>
              <a:t>Πόσο ικανοποιημένος/η είστε από την στάση, τον τρόπο αντιπολίτευσης και τις προτάσεις των κομμάτων αντιπολίτευσης για την πανδημία;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4101773"/>
              </p:ext>
            </p:extLst>
          </p:nvPr>
        </p:nvGraphicFramePr>
        <p:xfrm>
          <a:off x="541338" y="1334530"/>
          <a:ext cx="9744075" cy="5918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53FB7FA9-5097-4A5B-99C8-9405570F19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8149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35642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Πόσο ικανοποιημένος/η είστε από την στάση, τον τρόπο αντιπολίτευσης και τις προτάσεις των κομμάτων αντιπολίτευσης για την πανδημία;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475444"/>
              </p:ext>
            </p:extLst>
          </p:nvPr>
        </p:nvGraphicFramePr>
        <p:xfrm>
          <a:off x="1223302" y="1291851"/>
          <a:ext cx="8318499" cy="95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ΛΙΓΟ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ΚΑΘΟΛΟΥ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10,7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35,5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3,7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37,8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6,1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229345"/>
              </p:ext>
            </p:extLst>
          </p:nvPr>
        </p:nvGraphicFramePr>
        <p:xfrm>
          <a:off x="1223303" y="2365073"/>
          <a:ext cx="8318499" cy="1333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ΛΙΓΟ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ΚΑΘΟΛΟΥ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63,3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8,2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54,0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20,0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10,0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37,9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25,9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3,7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377832"/>
              </p:ext>
            </p:extLst>
          </p:nvPr>
        </p:nvGraphicFramePr>
        <p:xfrm>
          <a:off x="1213029" y="4053016"/>
          <a:ext cx="8318499" cy="240957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2446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ΛΙΓΟ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ΚΑΘΟΛΟΥ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99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Κεντροδεξιά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6,0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32,3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59,9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999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35,6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12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22,2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43,8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27,3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999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7,5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5530D65-C356-4501-B874-DE36FEBB8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492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98773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Πιστεύετε ότι θα πρέπει να μπορούν να ψηφίζουν και με επιστολική ψήφο όλοι, χωρίς κανένα περιορισμό, οι Έλληνες του απόδημου Ελληνισμού που είναι εγγεγραμμένοι στους εκλογικούς καταλόγους;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6109848"/>
              </p:ext>
            </p:extLst>
          </p:nvPr>
        </p:nvGraphicFramePr>
        <p:xfrm>
          <a:off x="541338" y="1927654"/>
          <a:ext cx="9744075" cy="5325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1E8D10D9-3F9B-4DDC-894B-2B447AF31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52500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Πιστεύετε ότι θα πρέπει να μπορούν να ψηφίζουν και με επιστολική ψήφο όλοι, χωρίς κανένα περιορισμό, οι Έλληνες του απόδημου Ελληνισμού που είναι εγγεγραμμένοι στους εκλογικούς καταλόγους;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820772"/>
              </p:ext>
            </p:extLst>
          </p:nvPr>
        </p:nvGraphicFramePr>
        <p:xfrm>
          <a:off x="1182206" y="1528156"/>
          <a:ext cx="8318499" cy="95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45,2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15,6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51,3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58,8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4,4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668302"/>
              </p:ext>
            </p:extLst>
          </p:nvPr>
        </p:nvGraphicFramePr>
        <p:xfrm>
          <a:off x="1171932" y="2601502"/>
          <a:ext cx="8318499" cy="164211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71,5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35,7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14,3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37,9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30,8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184911"/>
              </p:ext>
            </p:extLst>
          </p:nvPr>
        </p:nvGraphicFramePr>
        <p:xfrm>
          <a:off x="1192480" y="4343704"/>
          <a:ext cx="8318499" cy="2810856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2754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4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70,4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4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Κεντροδεξιά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754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63,4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7086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39,7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754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3,3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A439570-B771-4F5C-BC66-1170618197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6900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21806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Πόσο ικανοποιημένος/η είστε από τον τρόπο που η Κυβέρνηση στους εικοσιένα μήνες θητείας της έχει χειριστεί...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667849"/>
              </p:ext>
            </p:extLst>
          </p:nvPr>
        </p:nvGraphicFramePr>
        <p:xfrm>
          <a:off x="541338" y="1254125"/>
          <a:ext cx="9744075" cy="599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E8E046D4-5266-468E-BDC5-DBA11B1EC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28070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Πόσο ικανοποιημένος/η είστε από τον τρόπο που η Κυβέρνηση στους εικοσιένα μήνες θητείας της έχει χειριστεί...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848417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FD434BCC-25F6-4215-B0A2-5A80E11FF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2233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15713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Πόσο ικανοποιημένος/η είστε από τον τρόπο που η Κυβέρνηση στους εικοσιένα μήνες θητείας της έχει χειριστεί...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65480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8C0A4D4C-1A3A-430E-AB08-7ED3B3EF81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223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0221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Πόσο ικανοποιημένος/η είστε από τον τρόπο που η Κυβέρνηση στους εικοσιένα μήνες θητείας της έχει χειριστεί...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43944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E7C023C9-2D4F-4621-80FC-A8D70DC120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2233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29216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Πόσο ικανοποιημένος/η είστε από τον τρόπο που η Κυβέρνηση στους εικοσιένα μήνες θητείας της έχει χειριστεί...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240294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C430E6EE-7FA9-43C6-9141-47918F830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2233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7635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Πόσο ικανοποιημένος/η είστε από τον τρόπο που η Κυβέρνηση στους εικοσιένα μήνες θητείας της έχει χειριστεί...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011069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03B3C0C8-E94C-4D96-8B75-3186EF0420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223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Κατά την γνώμη σας, η χώρα αυτή την περίοδο πηγαίνει γενικά προς την σωστή ή την λάθος κατεύθυνση;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027409"/>
              </p:ext>
            </p:extLst>
          </p:nvPr>
        </p:nvGraphicFramePr>
        <p:xfrm>
          <a:off x="541338" y="1254125"/>
          <a:ext cx="9744075" cy="599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986F56CC-0116-450D-9B69-6B52F0E59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2190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65140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Πόσο ικανοποιημένος/η είστε από τον τρόπο που η Κυβέρνηση στους εικοσιένα μήνες θητείας της έχει χειριστεί...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080565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3A372D28-EE08-4A26-B1F1-E452000607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2233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0221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 από τον τρόπο που η Κυβέρνηση στους εικοσιένα μήνες θητείας της έχει χειριστεί...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669753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B3C1421C-3BA0-44E8-856C-059D47425E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2233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 από το συνολικό έργο της Κυβέρνησης μέχρι σήμερα;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184295"/>
              </p:ext>
            </p:extLst>
          </p:nvPr>
        </p:nvGraphicFramePr>
        <p:xfrm>
          <a:off x="541338" y="1254125"/>
          <a:ext cx="9744075" cy="599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0BCE6CBF-13B8-4B5C-A0BB-3D2FC6B2A8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 από το συνολικό έργο της Κυβέρνησης μέχρι σήμερα;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118714"/>
              </p:ext>
            </p:extLst>
          </p:nvPr>
        </p:nvGraphicFramePr>
        <p:xfrm>
          <a:off x="1202754" y="1302125"/>
          <a:ext cx="8318499" cy="95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ΛΙΓΟ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ΚΑΘΟΛΟΥ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17-35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40,7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30,0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36,0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30,6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18,5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40,3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18,5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0,8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880351"/>
              </p:ext>
            </p:extLst>
          </p:nvPr>
        </p:nvGraphicFramePr>
        <p:xfrm>
          <a:off x="1192480" y="2365197"/>
          <a:ext cx="8318499" cy="164211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ΛΙΓΟ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ΚΑΘΟΛΟΥ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56,4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37,6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15,9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55,6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20,6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24,4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39,3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39,3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51,9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37,0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967098"/>
              </p:ext>
            </p:extLst>
          </p:nvPr>
        </p:nvGraphicFramePr>
        <p:xfrm>
          <a:off x="1213028" y="4117673"/>
          <a:ext cx="8318499" cy="2700267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515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ΛΙΓΟ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ΚΑΘΟΛΟΥ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53,9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14,8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7,0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25,9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58,4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692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18,2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40,3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36,4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0,8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04135F6-30BC-4D13-A784-A48A255DDD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43675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 από την αντιπολιτευτική τακτική του ΣΥΡΙΖΑ;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6852079"/>
              </p:ext>
            </p:extLst>
          </p:nvPr>
        </p:nvGraphicFramePr>
        <p:xfrm>
          <a:off x="541338" y="1254125"/>
          <a:ext cx="9744075" cy="599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4AA375A5-421F-4C96-A43B-193408CC69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 από την αντιπολιτευτική τακτική του ΣΥΡΙΖΑ;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868746"/>
              </p:ext>
            </p:extLst>
          </p:nvPr>
        </p:nvGraphicFramePr>
        <p:xfrm>
          <a:off x="1182206" y="1271303"/>
          <a:ext cx="8318499" cy="95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ΛΙΓΟ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ΚΑΘΟΛΟΥ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48,8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39,0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53,0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59,4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3,6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547978"/>
              </p:ext>
            </p:extLst>
          </p:nvPr>
        </p:nvGraphicFramePr>
        <p:xfrm>
          <a:off x="1182206" y="2313702"/>
          <a:ext cx="8318499" cy="1333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ΛΙΓΟ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ΚΑΘΟΛΟΥ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3,9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45,7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65,9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40,7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452952"/>
              </p:ext>
            </p:extLst>
          </p:nvPr>
        </p:nvGraphicFramePr>
        <p:xfrm>
          <a:off x="1202755" y="3747803"/>
          <a:ext cx="8318499" cy="2591212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0501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ΛΙΓΟ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ΚΑΘΟΛΟΥ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50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73,7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5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50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35,9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57,8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70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43,8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50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22,5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862AEE00-533D-41E7-9995-CC68EFC78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52198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21806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Πιστεύετε ότι αν σε αυτό το διάστημα είχαμε Κυβέρνηση ΣΥΡΙΖΑ με Πρωθυπουργό τον Αλέξη Τσίπρα, τα πράγματα θα πήγαιναν καλύτερα στην χώρα;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641959"/>
              </p:ext>
            </p:extLst>
          </p:nvPr>
        </p:nvGraphicFramePr>
        <p:xfrm>
          <a:off x="541338" y="1254125"/>
          <a:ext cx="9744075" cy="599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D53AA9CE-F1A8-4ADE-B1FC-4DD552ED9F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5005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Πιστεύετε ότι αν σε αυτό το διάστημα είχαμε Κυβέρνηση ΣΥΡΙΖΑ με Πρωθυπουργό τον Αλέξη Τσίπρα, τα πράγματα θα πήγαιναν καλύτερα στην χώρα;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790151"/>
              </p:ext>
            </p:extLst>
          </p:nvPr>
        </p:nvGraphicFramePr>
        <p:xfrm>
          <a:off x="1130835" y="1487060"/>
          <a:ext cx="8318499" cy="95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36,9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51,3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18,2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55,6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63,4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5,5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741208"/>
              </p:ext>
            </p:extLst>
          </p:nvPr>
        </p:nvGraphicFramePr>
        <p:xfrm>
          <a:off x="1120560" y="2504629"/>
          <a:ext cx="8318499" cy="148780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Ν.Δ.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81,6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33,7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18,9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50,0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842199"/>
              </p:ext>
            </p:extLst>
          </p:nvPr>
        </p:nvGraphicFramePr>
        <p:xfrm>
          <a:off x="1120561" y="4097124"/>
          <a:ext cx="8318499" cy="300801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1705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0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0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69,1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9486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27,8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0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3,3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EFE4E04-C720-40CD-9467-5290AE0BAF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44945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21806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Ποια είναι η άποψή σας για την συνολική παρουσία και δραστηριότητα του Κ. Μητσοτάκη ως Πρωθυπουργού;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217722"/>
              </p:ext>
            </p:extLst>
          </p:nvPr>
        </p:nvGraphicFramePr>
        <p:xfrm>
          <a:off x="541338" y="1254125"/>
          <a:ext cx="9744075" cy="599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B4DBAB23-64F1-4ADD-9515-20F3499C28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80935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Ποια είναι η άποψή σας για την συνολική παρουσία και δραστηριότητα του Κ. Μητσοτάκη ως Πρωθυπουργού;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341515"/>
              </p:ext>
            </p:extLst>
          </p:nvPr>
        </p:nvGraphicFramePr>
        <p:xfrm>
          <a:off x="1161658" y="1343222"/>
          <a:ext cx="8318499" cy="95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ΜΑΛΛΟΝ ΘΕΤΙΚΗ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ΜΑΛΛΟΝ ΑΡΝΗΤΙΚΗ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27,6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27,8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20,9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47,0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18,2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2,5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695771"/>
              </p:ext>
            </p:extLst>
          </p:nvPr>
        </p:nvGraphicFramePr>
        <p:xfrm>
          <a:off x="1161657" y="2365197"/>
          <a:ext cx="8318499" cy="164211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ΜΑΛΛΟΝ ΘΕΤΙΚΗ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ΜΑΛΛΟΝ ΑΡΝΗΤΙΚΗ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15,9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15,5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45,7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47,6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34,9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55,6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030726"/>
              </p:ext>
            </p:extLst>
          </p:nvPr>
        </p:nvGraphicFramePr>
        <p:xfrm>
          <a:off x="1171931" y="4107398"/>
          <a:ext cx="8318499" cy="2577606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8503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ΜΑΛΛΟΝ ΘΕΤΙΚΗ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ΜΑΛΛΟΝ ΑΡΝΗΤΙΚΗ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50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26,3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6,1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50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50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46,6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09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25,6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36,9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50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24,0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57,9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Picture 5">
            <a:extLst>
              <a:ext uri="{FF2B5EF4-FFF2-40B4-BE49-F238E27FC236}">
                <a16:creationId xmlns:a16="http://schemas.microsoft.com/office/drawing/2014/main" id="{AFD9ABBA-83C8-4DB3-97A0-57CBE9E37E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678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Κατά την γνώμη σας, η χώρα αυτή την περίοδο πηγαίνει γενικά προς την σωστή ή την λάθος κατεύθυνση;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306776"/>
              </p:ext>
            </p:extLst>
          </p:nvPr>
        </p:nvGraphicFramePr>
        <p:xfrm>
          <a:off x="2483742" y="1374044"/>
          <a:ext cx="5448300" cy="95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Προς την σωστή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Προς την λάθος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70,6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53,0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41,8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10,0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17,1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199015"/>
              </p:ext>
            </p:extLst>
          </p:nvPr>
        </p:nvGraphicFramePr>
        <p:xfrm>
          <a:off x="2473467" y="2426842"/>
          <a:ext cx="5448300" cy="164211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Προς την σωστή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Προς την λάθος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Ν.Δ.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77,3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22,9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65,7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11,4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66,1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24,2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24,4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58,5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46,4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39,3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77,8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853750"/>
              </p:ext>
            </p:extLst>
          </p:nvPr>
        </p:nvGraphicFramePr>
        <p:xfrm>
          <a:off x="2473467" y="4148495"/>
          <a:ext cx="5448300" cy="2314087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9807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Προς την σωστή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Προς την λάθος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80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69,0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80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11,4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80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60,0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24,9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15,1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5052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59,8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10,9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80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10,8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84,2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5,0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F7F3CC5-DE43-4AD0-BCE5-EF60E90E6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0876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Ποια είναι η άποψή σας για την συνολική παρουσία και δραστηριότητα του Αλέξη Τσίπρα ως επικεφαλής της Αξιωματικής Αντιπολίτευσης;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438305"/>
              </p:ext>
            </p:extLst>
          </p:nvPr>
        </p:nvGraphicFramePr>
        <p:xfrm>
          <a:off x="541338" y="1254125"/>
          <a:ext cx="9744075" cy="599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C6DC6E17-D024-43B9-90A9-77D32956AB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Ποια είναι η άποψή σας για την συνολική παρουσία και δραστηριότητα του Αλέξη Τσίπρα ως επικεφαλής της Αξιωματικής Αντιπολίτευσης;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44295"/>
              </p:ext>
            </p:extLst>
          </p:nvPr>
        </p:nvGraphicFramePr>
        <p:xfrm>
          <a:off x="1130835" y="1332948"/>
          <a:ext cx="8318499" cy="95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ΜΑΛΛΟΝ ΘΕΤΙΚΗ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ΜΑΛΛΟΝ ΑΡΝΗΤΙΚΗ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40,0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4,7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89626"/>
              </p:ext>
            </p:extLst>
          </p:nvPr>
        </p:nvGraphicFramePr>
        <p:xfrm>
          <a:off x="1130835" y="2371066"/>
          <a:ext cx="8318499" cy="148780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ΜΑΛΛΟΝ ΘΕΤΙΚΗ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ΜΑΛΛΟΝ ΑΡΝΗΤΙΚΗ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64,2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30,3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20,1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ΚΙΝΗΜΑ ΑΛΛΑΓΗΣ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4,8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61,3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31,7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46,3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15,4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38,5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778741"/>
              </p:ext>
            </p:extLst>
          </p:nvPr>
        </p:nvGraphicFramePr>
        <p:xfrm>
          <a:off x="1120561" y="3943011"/>
          <a:ext cx="8318499" cy="3001487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761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0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469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ΜΑΛΛΟΝ ΘΕΤΙΚΗ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ΜΑΛΛΟΝ ΑΡΝΗΤΙΚΗ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83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6,1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22,8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61,4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0,9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69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9,0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25,7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58,7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69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56,8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889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22,3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30,9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69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30,0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1,7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Picture 5">
            <a:extLst>
              <a:ext uri="{FF2B5EF4-FFF2-40B4-BE49-F238E27FC236}">
                <a16:creationId xmlns:a16="http://schemas.microsoft.com/office/drawing/2014/main" id="{15F0EEFE-40ED-45A2-AFEB-332D49ED4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9149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Ανάμεσα στον Κυριάκο Μητσοτάκη και τον Αλέξη Τσίπρα ποιον θεωρείτε...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210095"/>
              </p:ext>
            </p:extLst>
          </p:nvPr>
        </p:nvGraphicFramePr>
        <p:xfrm>
          <a:off x="541338" y="1358900"/>
          <a:ext cx="9744075" cy="5894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A127EB49-6E2F-42A7-8FC0-98583B63B9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Ποιον θεωρείτε καταλληλότερο για Πρωθυπουργό;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924339"/>
              </p:ext>
            </p:extLst>
          </p:nvPr>
        </p:nvGraphicFramePr>
        <p:xfrm>
          <a:off x="541338" y="1314450"/>
          <a:ext cx="9744075" cy="5938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2CDFFB63-E7A7-4B41-A900-944CC87BE9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Ποιον θεωρείτε καταλληλότερο για Πρωθυπουργό;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5753"/>
              </p:ext>
            </p:extLst>
          </p:nvPr>
        </p:nvGraphicFramePr>
        <p:xfrm>
          <a:off x="2076200" y="1195317"/>
          <a:ext cx="6057900" cy="13716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5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1" u="none" strike="noStrike">
                          <a:effectLst/>
                        </a:rPr>
                        <a:t> </a:t>
                      </a:r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Κυριάκος Μητσοτάκης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Αλέξης Τσίπρας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Κανένας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37,6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45,7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17,6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34,2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28,9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3,6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46475"/>
              </p:ext>
            </p:extLst>
          </p:nvPr>
        </p:nvGraphicFramePr>
        <p:xfrm>
          <a:off x="2086474" y="2639050"/>
          <a:ext cx="6057900" cy="25527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6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1" u="none" strike="noStrike" dirty="0">
                          <a:effectLst/>
                        </a:rPr>
                        <a:t> 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Κυριάκος Μητσοτάκης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Αλέξης Τσίπρας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Κανένας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90,6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18,9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54,9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 dirty="0">
                          <a:effectLst/>
                        </a:rPr>
                        <a:t>ΚΙΝΗΜΑ ΑΛΛΑΓΗΣ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75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17,2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26,2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11,9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62,1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u="none" strike="noStrike">
                          <a:effectLst/>
                        </a:rPr>
                        <a:t> </a:t>
                      </a:r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55,6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0,0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720282"/>
              </p:ext>
            </p:extLst>
          </p:nvPr>
        </p:nvGraphicFramePr>
        <p:xfrm>
          <a:off x="2107023" y="5282558"/>
          <a:ext cx="6057900" cy="223837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7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1" u="none" strike="noStrike">
                          <a:effectLst/>
                        </a:rPr>
                        <a:t> </a:t>
                      </a:r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Κυριάκος Μητσοτάκης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Αλέξης Τσίπρας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Κανένας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86,8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89,2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26,9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42,3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26,9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4,0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11,6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53,7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2,5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5E8B25B-F251-42A3-B55A-E4AF543FE0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06591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Ποιον θεωρείτε καταλληλότερο για Πρωθυπουργό;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738613"/>
              </p:ext>
            </p:extLst>
          </p:nvPr>
        </p:nvGraphicFramePr>
        <p:xfrm>
          <a:off x="868772" y="1616290"/>
          <a:ext cx="9213645" cy="473524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14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1424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11364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2019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2020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400" b="1" u="none" strike="noStrike" dirty="0">
                          <a:effectLst/>
                        </a:rPr>
                        <a:t>2021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5100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 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ΣΕΠΤΕΜΒΡΙΟΣ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ΟΚΤΩΒΡΙΟΣ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ΝΟΕΜΒΡΙΟΣ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ΙΟΥΝΙΟΣ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ΙΟΥΛΙΟΣ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ΣΕΠΤΕΜΒΡΙΟΣ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ΟΚΤΩΒΡΙΟΣ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ΝΟΕΜΒΡΙΟΣ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ΑΠΡΙΛΙΟΣ</a:t>
                      </a: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2609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Τον Κυριάκο Μητσοτάκη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50,6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49,9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46,2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51,5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49,4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50,4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47,8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4458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Τον Αλέξη Τσίπρα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16,8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17,3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18,2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17,8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53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Κανέναν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29,8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26,9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30,4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26,1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29,1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560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ΔΓ/ ΔΑ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5,3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71FB5124-8600-46BB-B7EE-DF5E09603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06591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Αν πρόκυπτε θέμα εκλογών και ψηφίζαμε την ερχόμενη Κυριακή, εσείς ποιο κόμμα θα ψηφίζατε 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213390"/>
              </p:ext>
            </p:extLst>
          </p:nvPr>
        </p:nvGraphicFramePr>
        <p:xfrm>
          <a:off x="541338" y="1387011"/>
          <a:ext cx="9744075" cy="5866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3D4687D5-059F-4800-AB45-A9265928A5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Αν πρόκυπτε θέμα εκλογών και ψηφίζαμε την ερχόμενη Κυριακή, εσείς ποιο κόμμα θα ψηφίζατε 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563020"/>
              </p:ext>
            </p:extLst>
          </p:nvPr>
        </p:nvGraphicFramePr>
        <p:xfrm>
          <a:off x="841375" y="1263721"/>
          <a:ext cx="9144000" cy="48802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95694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2019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2020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2021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4027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 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ΣΕΠΤΕΜΒΡΙΟΣ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ΝΟΕΜΒΡΙΟΣ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 Β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ΙΟΥΝΙΟΣ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ΙΟΥΛΙΟΣ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ΣΕΠΤΕΜΒΡΙΟΣ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ΟΚΤΩΒΡΙΟΣ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ΝΟΕΜΒΡΙΟΣ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ΦΕΒΡΟΥΑΡΙΟΣ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ΑΠΡΙΛΙΟΣ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851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Ν.Δ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41,9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38,8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41,5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40,3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37,3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37,8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851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ΣΥΡΙΖΑ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23,1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18,8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0554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ΚΙΝΗΜΑ ΑΛΛΑΓΗΣ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51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ΚΚΕ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703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ΕΛΛΗΝΙΚΗ ΛΥΣΗ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694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ΜΕΡΑ 25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2,9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8D281E40-F0AD-4344-9E63-2061F3CD7D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27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Αν πρόκυπτε θέμα εκλογών και ψηφίζαμε την ερχόμενη Κυριακή, εσείς ποιο κόμμα θα ψηφίζατε 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02061"/>
              </p:ext>
            </p:extLst>
          </p:nvPr>
        </p:nvGraphicFramePr>
        <p:xfrm>
          <a:off x="528013" y="1342515"/>
          <a:ext cx="9992724" cy="5767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2E006D4E-C5B7-4F47-8375-9435B30194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74923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79953" y="5826252"/>
            <a:ext cx="9338072" cy="564431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el-GR" sz="4200" dirty="0">
                <a:latin typeface="Cambria" pitchFamily="18" charset="0"/>
                <a:ea typeface="Cambria" pitchFamily="18" charset="0"/>
              </a:rPr>
              <a:t>Τέλος Παρουσίασης</a:t>
            </a:r>
            <a:endParaRPr lang="en-US" sz="4200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77A90459-6B83-45AD-9F91-A08852559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419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Εσείς προσωπικά, τι νοιώθετε περισσότερο αυτή την περίοδο; 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8787208"/>
              </p:ext>
            </p:extLst>
          </p:nvPr>
        </p:nvGraphicFramePr>
        <p:xfrm>
          <a:off x="541338" y="1254125"/>
          <a:ext cx="9744075" cy="599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6B4EC401-6A90-4B09-9FC6-E7C9FD660A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025875"/>
              </p:ext>
            </p:extLst>
          </p:nvPr>
        </p:nvGraphicFramePr>
        <p:xfrm>
          <a:off x="541338" y="1325367"/>
          <a:ext cx="9744075" cy="5927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878680AC-D309-4E2F-B1D8-AD7C61F43C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884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...από τον τρόπο οργάνωσης και τους ρυθμούς εμβολιασμού;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324651"/>
              </p:ext>
            </p:extLst>
          </p:nvPr>
        </p:nvGraphicFramePr>
        <p:xfrm>
          <a:off x="541338" y="1212850"/>
          <a:ext cx="9744075" cy="604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7321AF94-5BB6-46C8-9147-78BA037356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926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400" dirty="0"/>
              <a:t>...</a:t>
            </a:r>
            <a:r>
              <a:rPr lang="el-GR" sz="1800" b="1" dirty="0"/>
              <a:t>από την ενίσχυση του ΕΣΥ από την Κυβέρνηση την περίοδο της πανδημίας;</a:t>
            </a:r>
            <a:endParaRPr lang="en-US" sz="18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198390"/>
              </p:ext>
            </p:extLst>
          </p:nvPr>
        </p:nvGraphicFramePr>
        <p:xfrm>
          <a:off x="541337" y="1271588"/>
          <a:ext cx="9744075" cy="596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A410B1AF-B7DD-49B4-B587-BC9F7C730F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926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1600" b="1" dirty="0"/>
              <a:t>...από την δυνατότητα να κάνουν δωρεάν self tests όλοι μία φορά την βδομάδα, για να υπάρχει εντοπισμός εστιών διασποράς;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519136"/>
              </p:ext>
            </p:extLst>
          </p:nvPr>
        </p:nvGraphicFramePr>
        <p:xfrm>
          <a:off x="541338" y="1293813"/>
          <a:ext cx="9744075" cy="5959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4E637D29-5175-4DBA-ABA3-07131E7D84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54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92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2573</Words>
  <Application>Microsoft Office PowerPoint</Application>
  <PresentationFormat>B4 (ISO) Paper (250x353 mm)</PresentationFormat>
  <Paragraphs>1429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Arial</vt:lpstr>
      <vt:lpstr>Calibri</vt:lpstr>
      <vt:lpstr>Calibri Light</vt:lpstr>
      <vt:lpstr>Cambria</vt:lpstr>
      <vt:lpstr>Wingdings 2</vt:lpstr>
      <vt:lpstr>Office Theme</vt:lpstr>
      <vt:lpstr>4_Office Theme</vt:lpstr>
      <vt:lpstr>1_Office Theme</vt:lpstr>
      <vt:lpstr>ΠΑΝΕΛΛΑΔΙΚΗ   ΕΡΕΥΝΑ   ΑΠΡΙΛΙΟΣ 2021</vt:lpstr>
      <vt:lpstr>Ταυτότητα Έρευνας</vt:lpstr>
      <vt:lpstr>Κατά την γνώμη σας, η χώρα αυτή την περίοδο πηγαίνει γενικά προς την σωστή ή την λάθος κατεύθυνση;</vt:lpstr>
      <vt:lpstr>Κατά την γνώμη σας, η χώρα αυτή την περίοδο πηγαίνει γενικά προς την σωστή ή την λάθος κατεύθυνση;</vt:lpstr>
      <vt:lpstr>Εσείς προσωπικά, τι νοιώθετε περισσότερο αυτή την περίοδο; </vt:lpstr>
      <vt:lpstr>Πόσο ικανοποιημένος/η είστε...</vt:lpstr>
      <vt:lpstr>...από τον τρόπο οργάνωσης και τους ρυθμούς εμβολιασμού;</vt:lpstr>
      <vt:lpstr>...από την ενίσχυση του ΕΣΥ από την Κυβέρνηση την περίοδο της πανδημίας;</vt:lpstr>
      <vt:lpstr>...από την δυνατότητα να κάνουν δωρεάν self tests όλοι μία φορά την βδομάδα, για να υπάρχει εντοπισμός εστιών διασποράς;</vt:lpstr>
      <vt:lpstr>...από την σταδιακή χαλάρωση των μέτρων περιορισμού που γίνεται το τελευταίο διάστημα;</vt:lpstr>
      <vt:lpstr>Πιστεύετε ότι θα έπρεπε να έχει γίνει υποχρεωτικός ο εμβολιασμός πριν από όλα των Νοσοκομειακών αλλά και άλλων ευαίσθητων επαγγελματικών κατηγοριών;</vt:lpstr>
      <vt:lpstr>Πιστεύετε ότι θα έπρεπε να έχει γίνει υποχρεωτικός ο εμβολιασμός πριν από όλα των Νοσοκομειακών αλλά και άλλων ευαίσθητων επαγγελματικών κατηγοριών;</vt:lpstr>
      <vt:lpstr>Πιστεύετε ότι στο επόμενο διάστημα μέσα στο 2021, θα υπάρχει βελτίωση της Οικονομίας, της κατάστασης που αντιμετωπίζουν Επιχειρήσεις και εργαζόμενοι λόγω της πανδημίας;</vt:lpstr>
      <vt:lpstr>Πιστεύετε ότι στο επόμενο διάστημα μέσα στο 2021, θα υπάρχει βελτίωση της Οικονομίας, της κατάστασης που αντιμετωπίζουν Επιχειρήσεις και εργαζόμενοι λόγω της πανδημίας;</vt:lpstr>
      <vt:lpstr>Κατά την περίοδο της πανδημίας υπάρχει πόλωση και έντονη πολιτική αντιπαράθεση. Ποιο κόμμα θεωρείτε ότι ευθύνεται κυρίαρχα για αυτό;</vt:lpstr>
      <vt:lpstr>Κατά την περίοδο της πανδημίας υπάρχει πόλωση και έντονη πολιτική αντιπαράθεση. Ποιο κόμμα θεωρείτε ότι ευθύνεται κυρίαρχα για αυτό;</vt:lpstr>
      <vt:lpstr>Πόσο ικανοποιημένος/η είστε...</vt:lpstr>
      <vt:lpstr>Πόσο ικανοποιημένος/η είστε από την συνολική αντιμετώπιση της πανδημίας από την Κυβέρνηση;</vt:lpstr>
      <vt:lpstr>Πόσο ικανοποιημένος/η είστε από την συνολική αντιμετώπιση της πανδημίας από την Κυβέρνηση;</vt:lpstr>
      <vt:lpstr>Πόσο ικανοποιημένος/η είστε από την στάση, τον τρόπο αντιπολίτευσης και τις προτάσεις των κομμάτων αντιπολίτευσης για την πανδημία;</vt:lpstr>
      <vt:lpstr>Πόσο ικανοποιημένος/η είστε από την στάση, τον τρόπο αντιπολίτευσης και τις προτάσεις των κομμάτων αντιπολίτευσης για την πανδημία;</vt:lpstr>
      <vt:lpstr>Πιστεύετε ότι θα πρέπει να μπορούν να ψηφίζουν και με επιστολική ψήφο όλοι, χωρίς κανένα περιορισμό, οι Έλληνες του απόδημου Ελληνισμού που είναι εγγεγραμμένοι στους εκλογικούς καταλόγους;</vt:lpstr>
      <vt:lpstr>Πιστεύετε ότι θα πρέπει να μπορούν να ψηφίζουν και με επιστολική ψήφο όλοι, χωρίς κανένα περιορισμό, οι Έλληνες του απόδημου Ελληνισμού που είναι εγγεγραμμένοι στους εκλογικούς καταλόγους;</vt:lpstr>
      <vt:lpstr>Πόσο ικανοποιημένος/η είστε από τον τρόπο που η Κυβέρνηση στους εικοσιένα μήνες θητείας της έχει χειριστεί...</vt:lpstr>
      <vt:lpstr>Πόσο ικανοποιημένος/η είστε από τον τρόπο που η Κυβέρνηση στους εικοσιένα μήνες θητείας της έχει χειριστεί...</vt:lpstr>
      <vt:lpstr>Πόσο ικανοποιημένος/η είστε από τον τρόπο που η Κυβέρνηση στους εικοσιένα μήνες θητείας της έχει χειριστεί...</vt:lpstr>
      <vt:lpstr>Πόσο ικανοποιημένος/η είστε από τον τρόπο που η Κυβέρνηση στους εικοσιένα μήνες θητείας της έχει χειριστεί...</vt:lpstr>
      <vt:lpstr>Πόσο ικανοποιημένος/η είστε από τον τρόπο που η Κυβέρνηση στους εικοσιένα μήνες θητείας της έχει χειριστεί...</vt:lpstr>
      <vt:lpstr>Πόσο ικανοποιημένος/η είστε από τον τρόπο που η Κυβέρνηση στους εικοσιένα μήνες θητείας της έχει χειριστεί...</vt:lpstr>
      <vt:lpstr>Πόσο ικανοποιημένος/η είστε από τον τρόπο που η Κυβέρνηση στους εικοσιένα μήνες θητείας της έχει χειριστεί...</vt:lpstr>
      <vt:lpstr>Πόσο ικανοποιημένος/η είστε από τον τρόπο που η Κυβέρνηση στους εικοσιένα μήνες θητείας της έχει χειριστεί...</vt:lpstr>
      <vt:lpstr>Πόσο ικανοποιημένος/η είστε από το συνολικό έργο της Κυβέρνησης μέχρι σήμερα;</vt:lpstr>
      <vt:lpstr>Πόσο ικανοποιημένος/η είστε από το συνολικό έργο της Κυβέρνησης μέχρι σήμερα;</vt:lpstr>
      <vt:lpstr>Πόσο ικανοποιημένος/η είστε από την αντιπολιτευτική τακτική του ΣΥΡΙΖΑ;</vt:lpstr>
      <vt:lpstr>Πόσο ικανοποιημένος/η είστε από την αντιπολιτευτική τακτική του ΣΥΡΙΖΑ;</vt:lpstr>
      <vt:lpstr>Πιστεύετε ότι αν σε αυτό το διάστημα είχαμε Κυβέρνηση ΣΥΡΙΖΑ με Πρωθυπουργό τον Αλέξη Τσίπρα, τα πράγματα θα πήγαιναν καλύτερα στην χώρα;</vt:lpstr>
      <vt:lpstr>Πιστεύετε ότι αν σε αυτό το διάστημα είχαμε Κυβέρνηση ΣΥΡΙΖΑ με Πρωθυπουργό τον Αλέξη Τσίπρα, τα πράγματα θα πήγαιναν καλύτερα στην χώρα;</vt:lpstr>
      <vt:lpstr>Ποια είναι η άποψή σας για την συνολική παρουσία και δραστηριότητα του Κ. Μητσοτάκη ως Πρωθυπουργού;</vt:lpstr>
      <vt:lpstr>Ποια είναι η άποψή σας για την συνολική παρουσία και δραστηριότητα του Κ. Μητσοτάκη ως Πρωθυπουργού;</vt:lpstr>
      <vt:lpstr>Ποια είναι η άποψή σας για την συνολική παρουσία και δραστηριότητα του Αλέξη Τσίπρα ως επικεφαλής της Αξιωματικής Αντιπολίτευσης;</vt:lpstr>
      <vt:lpstr>Ποια είναι η άποψή σας για την συνολική παρουσία και δραστηριότητα του Αλέξη Τσίπρα ως επικεφαλής της Αξιωματικής Αντιπολίτευσης;</vt:lpstr>
      <vt:lpstr>Ανάμεσα στον Κυριάκο Μητσοτάκη και τον Αλέξη Τσίπρα ποιον θεωρείτε...</vt:lpstr>
      <vt:lpstr>Ποιον θεωρείτε καταλληλότερο για Πρωθυπουργό;</vt:lpstr>
      <vt:lpstr>Ποιον θεωρείτε καταλληλότερο για Πρωθυπουργό;</vt:lpstr>
      <vt:lpstr>Ποιον θεωρείτε καταλληλότερο για Πρωθυπουργό;</vt:lpstr>
      <vt:lpstr>Αν πρόκυπτε θέμα εκλογών και ψηφίζαμε την ερχόμενη Κυριακή, εσείς ποιο κόμμα θα ψηφίζατε ;</vt:lpstr>
      <vt:lpstr>Αν πρόκυπτε θέμα εκλογών και ψηφίζαμε την ερχόμενη Κυριακή, εσείς ποιο κόμμα θα ψηφίζατε ;</vt:lpstr>
      <vt:lpstr>Αν πρόκυπτε θέμα εκλογών και ψηφίζαμε την ερχόμενη Κυριακή, εσείς ποιο κόμμα θα ψηφίζατε ;</vt:lpstr>
      <vt:lpstr>Τέλος Παρουσίασης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Zaharias Zoupis</cp:lastModifiedBy>
  <cp:revision>65</cp:revision>
  <dcterms:created xsi:type="dcterms:W3CDTF">2021-02-20T11:15:26Z</dcterms:created>
  <dcterms:modified xsi:type="dcterms:W3CDTF">2021-04-25T12:40:48Z</dcterms:modified>
</cp:coreProperties>
</file>