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13"/>
  </p:notesMasterIdLst>
  <p:handoutMasterIdLst>
    <p:handoutMasterId r:id="rId14"/>
  </p:handoutMasterIdLst>
  <p:sldIdLst>
    <p:sldId id="353" r:id="rId2"/>
    <p:sldId id="423" r:id="rId3"/>
    <p:sldId id="427" r:id="rId4"/>
    <p:sldId id="430" r:id="rId5"/>
    <p:sldId id="424" r:id="rId6"/>
    <p:sldId id="429" r:id="rId7"/>
    <p:sldId id="425" r:id="rId8"/>
    <p:sldId id="428" r:id="rId9"/>
    <p:sldId id="426" r:id="rId10"/>
    <p:sldId id="419" r:id="rId11"/>
    <p:sldId id="389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Politis" initials="MP" lastIdx="1" clrIdx="0">
    <p:extLst>
      <p:ext uri="{19B8F6BF-5375-455C-9EA6-DF929625EA0E}">
        <p15:presenceInfo xmlns:p15="http://schemas.microsoft.com/office/powerpoint/2012/main" xmlns="" userId="S::michael.politis@pwc.com::681ba58d-6240-4c95-baf1-adb41c99dd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EFFD"/>
    <a:srgbClr val="2C5AA0"/>
    <a:srgbClr val="FBF3F4"/>
    <a:srgbClr val="009DD9"/>
    <a:srgbClr val="EABCC3"/>
    <a:srgbClr val="83C779"/>
    <a:srgbClr val="A2BEE6"/>
    <a:srgbClr val="FFD366"/>
    <a:srgbClr val="5788D1"/>
    <a:srgbClr val="BFBF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795"/>
  </p:normalViewPr>
  <p:slideViewPr>
    <p:cSldViewPr snapToGrid="0" snapToObjects="1" showGuides="1">
      <p:cViewPr varScale="1">
        <p:scale>
          <a:sx n="116" d="100"/>
          <a:sy n="116" d="100"/>
        </p:scale>
        <p:origin x="-582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71" d="100"/>
          <a:sy n="171" d="100"/>
        </p:scale>
        <p:origin x="6552" y="16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AB23-24A6-494C-BA00-B87242B78CB4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30D-631F-4981-98F0-E6C07C67E1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3429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609600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428625"/>
            <a:ext cx="5473700" cy="2055496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00E57C-CC48-F54D-B3F3-3A114B248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77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9450000" y="0"/>
            <a:ext cx="2741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901F27-1E18-0046-A577-0550B326C42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xmlns="" id="{2B6306E4-EA3A-6A40-90F3-BFF139CD1856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67CBCF8-572D-4D45-93D3-B122FE4A2D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5"/>
            <a:ext cx="7418388" cy="2771775"/>
          </a:xfrm>
        </p:spPr>
        <p:txBody>
          <a:bodyPr anchor="b" anchorCtr="0"/>
          <a:lstStyle>
            <a:lvl1pPr algn="l">
              <a:lnSpc>
                <a:spcPct val="8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39471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18861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9450000" y="0"/>
            <a:ext cx="2742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809F74-389C-BF4E-9840-CD3E0121C20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xmlns="" id="{02FC2F29-20BB-FC46-8933-6BF25A395800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1A41927-8102-0140-8A6E-BE11E9B2A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5"/>
            <a:ext cx="7418388" cy="2771775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39471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197423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9" y="-1"/>
            <a:ext cx="7088841" cy="6858001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5065365-ACD4-4445-B744-F720FB8FF28C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9B02B9A-C678-D74D-B142-58CA492CD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3610"/>
            <a:ext cx="5258640" cy="2425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69586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19130D55-E01B-814B-B368-1A5B9D922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8" y="0"/>
            <a:ext cx="7088841" cy="6858001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7BE733A-F034-2C46-AB70-A0813595ECD7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80AA576-2E0A-D146-9C52-8C67B6E45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3610"/>
            <a:ext cx="5258640" cy="2425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134346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2504B055-84E9-A34C-9FA5-3A4898E3B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8" y="0"/>
            <a:ext cx="7088841" cy="6858000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1675EB2-67BA-8341-AFDE-B097C16A2531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20A64D3-5A58-A74D-827A-3B01DDFF5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9185"/>
            <a:ext cx="5258640" cy="241981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358713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B147A814-53FE-0143-93DA-630210643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9" y="0"/>
            <a:ext cx="7088841" cy="6858000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9670607-F478-BE4E-8608-89949C7D5279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C790A76-DC9A-CA48-8F96-B38E81026F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9185"/>
            <a:ext cx="5258640" cy="241981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339518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5334000" y="0"/>
            <a:ext cx="6858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750888"/>
            <a:ext cx="4675186" cy="2678112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956185"/>
            <a:ext cx="4675187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22A556-B0A2-E74A-B3E1-08C0F432C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57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2" y="2103120"/>
            <a:ext cx="11306175" cy="4073842"/>
          </a:xfrm>
        </p:spPr>
        <p:txBody>
          <a:bodyPr/>
          <a:lstStyle>
            <a:lvl1pPr marL="730250" indent="-7302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>
                <a:solidFill>
                  <a:schemeClr val="tx1"/>
                </a:solidFill>
              </a:defRPr>
            </a:lvl1pPr>
            <a:lvl2pPr marL="730250" indent="0"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/>
            </a:lvl2pPr>
            <a:lvl3pPr marL="914400" indent="-182563">
              <a:lnSpc>
                <a:spcPct val="100000"/>
              </a:lnSpc>
              <a:tabLst>
                <a:tab pos="10623550" algn="r"/>
              </a:tabLst>
              <a:defRPr/>
            </a:lvl3pPr>
            <a:lvl4pPr marL="1096963" indent="-182563">
              <a:lnSpc>
                <a:spcPct val="100000"/>
              </a:lnSpc>
              <a:tabLst>
                <a:tab pos="10623550" algn="r"/>
              </a:tabLst>
              <a:defRPr/>
            </a:lvl4pPr>
            <a:lvl5pPr marL="1279525" indent="-182563">
              <a:lnSpc>
                <a:spcPct val="100000"/>
              </a:lnSpc>
              <a:tabLst>
                <a:tab pos="10623550" algn="r"/>
              </a:tabLst>
              <a:defRPr/>
            </a:lvl5pPr>
            <a:lvl6pPr marL="1462088" indent="-182563">
              <a:lnSpc>
                <a:spcPct val="100000"/>
              </a:lnSpc>
              <a:tabLst>
                <a:tab pos="10623550" algn="r"/>
              </a:tabLst>
              <a:defRPr/>
            </a:lvl6pPr>
            <a:lvl7pPr marL="1644650" indent="-182563">
              <a:lnSpc>
                <a:spcPct val="100000"/>
              </a:lnSpc>
              <a:tabLst>
                <a:tab pos="10623550" algn="r"/>
              </a:tabLst>
              <a:defRPr/>
            </a:lvl7pPr>
            <a:lvl8pPr marL="1828800" indent="-182563">
              <a:lnSpc>
                <a:spcPct val="100000"/>
              </a:lnSpc>
              <a:tabLst>
                <a:tab pos="10623550" algn="r"/>
              </a:tabLst>
              <a:defRPr/>
            </a:lvl8pPr>
            <a:lvl9pPr marL="2011363" indent="-182563">
              <a:lnSpc>
                <a:spcPct val="100000"/>
              </a:lnSpc>
              <a:tabLst>
                <a:tab pos="10623550" algn="r"/>
              </a:tabLs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DE93B2-FBAC-41BB-BC76-23EDFB596FC3}"/>
              </a:ext>
            </a:extLst>
          </p:cNvPr>
          <p:cNvSpPr/>
          <p:nvPr userDrawn="1"/>
        </p:nvSpPr>
        <p:spPr>
          <a:xfrm>
            <a:off x="288758" y="6355080"/>
            <a:ext cx="702644" cy="43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xmlns="" val="2123520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120"/>
            <a:ext cx="7418387" cy="40738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1CAC76-AD94-234E-8386-FD25DC54D4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86007-FECF-0B43-98E4-BE646CA75F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50029D-69E7-435E-8725-AF9DB54F8E5D}"/>
              </a:ext>
            </a:extLst>
          </p:cNvPr>
          <p:cNvSpPr/>
          <p:nvPr userDrawn="1"/>
        </p:nvSpPr>
        <p:spPr>
          <a:xfrm>
            <a:off x="357447" y="6434051"/>
            <a:ext cx="473826" cy="307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xmlns="" val="1177113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120"/>
            <a:ext cx="11306175" cy="40738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AE0E6F-13EB-BD40-A19F-F1CFDDB46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110EC83-C78E-4405-AEE2-BB7A415E5F5B}"/>
              </a:ext>
            </a:extLst>
          </p:cNvPr>
          <p:cNvSpPr/>
          <p:nvPr userDrawn="1"/>
        </p:nvSpPr>
        <p:spPr>
          <a:xfrm>
            <a:off x="442913" y="6492240"/>
            <a:ext cx="433387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l-GR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D7C1F9-4C5B-4E09-B79B-EFC2301919A6}"/>
              </a:ext>
            </a:extLst>
          </p:cNvPr>
          <p:cNvSpPr/>
          <p:nvPr userDrawn="1"/>
        </p:nvSpPr>
        <p:spPr bwMode="ltGray">
          <a:xfrm>
            <a:off x="3176" y="1375675"/>
            <a:ext cx="12188824" cy="5482325"/>
          </a:xfrm>
          <a:prstGeom prst="rect">
            <a:avLst/>
          </a:prstGeom>
          <a:solidFill>
            <a:srgbClr val="DFEFF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817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23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E96824-1DC8-8F4C-9F19-4AA8BD36E94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C406C8-2617-D442-A446-EA4D0CC6D9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4721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473700" cy="40687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388" y="2103438"/>
            <a:ext cx="54737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232899-915E-C74D-8F7F-7C2DD55182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E4EFE4-848B-FB4C-92AC-48F9C8C7E4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5727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317807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5317807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DF40C9-D7F9-A14D-8F2B-F46833A0170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913943-67C1-A441-988B-505B7F0D23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23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32288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220076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EB6748-91CD-EA44-B3CB-A9D864D8B20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B9031D-3AD3-5746-B707-6596083321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3019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638E35-65AD-4243-B284-707345D47D7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1698C3-BF03-D940-AA4E-1704020681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664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2D3CEF-2FE9-6541-A411-8712E77FDE9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60C409-BC93-7948-9808-660EF10182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5707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55A3E01-BC1E-FC45-9A3B-16FFF0CD47E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6CD684-D4FE-F645-A29A-2F42832D27B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5327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EE7D73-CC34-F34E-8E0D-FE9EFCAB5B6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69DEA3-5E99-424B-BE2E-8D9202AD4FC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377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636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E2CE-7430-B14C-8AB3-DE28B3871F5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226472-611E-0C4D-B900-2140DFE78BD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200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C69D5E-619A-7A4D-B6D5-5294509D71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8D71E4-CBC9-3648-9D74-CDE027F0E9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481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205800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741838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8846DF-B557-F249-A820-B138A17441D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5B6EC7-613B-094E-83F4-DA4B13BB533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097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8C6408-9684-F649-A01B-20A1E9A52E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09AE37-4C0E-9449-8811-AF627111A7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5A4581-58A2-5947-96BD-212EB85369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63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5A8AA7-C631-FC48-B78E-A7C28CBFC4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39EA78-0E25-1E49-9BAA-8BB4D19EDF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3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1872E8-5749-484B-9C68-8AF6F238E4A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AD96B6-4E2D-5D4D-9281-01075C08C0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426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F02CD0-5DDD-1F41-AEB4-55BDD643AC8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8E0517-3586-2A46-900E-429A592FD73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111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32288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220076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57D98-A9BD-6147-8C17-F6034346BCF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079912-E66E-9D45-8060-9249926E269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2856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41EFB3-11D6-AA4B-8128-47D7D7AFAE9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69CF68-145B-AD42-A079-345D6E783D1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3479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06189D-4BB2-3A4B-BC60-C76CE65FA0C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98595F-E08B-3E4B-8E63-3152F1690C5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9817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9EEA72-3A8E-454B-8611-EF7B92A8D01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A46C5C-0050-F948-8DC9-450AE073496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7466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819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348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88767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60D960-D902-2048-954B-F454F3A9AB3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FAA743-55F3-AE49-BD56-1FC09BDF7C6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697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726920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442912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3358197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8197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273482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348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9188767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88767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CB65038-8636-4945-8B6F-709A62BEACF1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625D97-D89C-574F-8C1D-AA1E4D4B3FA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2142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F212C7E-F059-4B46-B4D7-79D6BA8599B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89E013-6DD8-C341-9F6F-8AA53BE6CA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1374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0" y="2377440"/>
            <a:ext cx="3611880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36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2095500"/>
            <a:ext cx="7421563" cy="4076699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14EA5A5-893B-6B4B-80D2-49FFC81C88C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4F96C2-47B6-4747-B231-79A630D24A9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4418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2095500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327525" y="3599542"/>
            <a:ext cx="3533775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222571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3F3B578-7307-3B4F-9573-5B25CD8634E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D65346-FB7D-7243-B361-2D5958F844E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6635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534FC478-2103-444D-A788-6C385FEA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50208723-B803-0D42-8863-6E0ACA5F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B9D3C748-DE6A-F649-888F-43A3773D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6774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40EE541-D951-5343-8A19-5BC13B8C96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4A7C0D-ED32-3C4A-A6FA-92C1A14555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C2BE143-A791-F940-BA69-8C99703B69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81681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368A692-B2AF-6448-8025-A2D10476E9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6BD465-CD15-EC45-83F1-C724AC166A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247A16-A0E7-4A40-BC88-A10C50CA51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3523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43000"/>
            <a:ext cx="4572000" cy="4572000"/>
          </a:xfr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42913" y="1623703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5447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FC6095-B1C7-6143-B9FD-C545A6D035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4301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1E6323-CD0D-424F-880F-5573728190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28598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391737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17195B-4456-9145-8D6E-97A5EBDF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561533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01CB2D71-BA29-2E4C-A7F8-AB7C48FC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4423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03EA61-A2A9-8D46-A8C8-F5D81CC9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899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3DF2FE2-E936-7745-91D2-A6D8CA7F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4FEE05-057D-214D-903C-F8FD6A36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D12AF3-FC08-E446-85E1-796189A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56678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B60EFE-B508-D848-9B02-A73119F1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3B4447-C39F-954F-B842-43560F6E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D7BB50-999D-5745-BB53-01106665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92726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237519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9925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6D911B5-C441-B44D-9980-56426B1A19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4228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4F941B13-F925-1C4F-8990-F4149ED1B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1210266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858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364915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8926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6717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4444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ADAC9E-8878-DA41-A1D3-2D5C54FB45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9088E2-6117-534E-A3B5-65400594E3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1588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E9B7AB-8379-3341-BEF5-2E85A7299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9B7FC3-54D3-A044-9662-AED001F4D9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092CA8-9C8A-8146-8F00-4833507614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5797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A53FBC-337E-0D4B-8811-6E0EEC0A9293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dirty="0" err="1">
                <a:solidFill>
                  <a:schemeClr val="bg1"/>
                </a:solidFill>
              </a:rPr>
              <a:t>pwc.com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49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45B5A1-1961-2549-9AC7-6FB51905A5F2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dirty="0" err="1">
                <a:solidFill>
                  <a:schemeClr val="tx1"/>
                </a:solidFill>
              </a:rPr>
              <a:t>pwc.com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6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6000" cy="4575812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457581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4575812"/>
            <a:ext cx="6096000" cy="2282188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428625"/>
            <a:ext cx="5473700" cy="206692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5101594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9BFEA4-1A04-C344-804A-E610366F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0337737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648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1E7E14-05A1-3C44-AC4F-3B254DA49C5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0AF71D2-4341-774D-95E6-2A6EC9FAB97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0"/>
              <a:ext cx="12192000" cy="6858000"/>
              <a:chOff x="152400" y="152400"/>
              <a:chExt cx="12196763" cy="686276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xmlns="" id="{EB6FF182-420C-CE44-A08A-9911616955D9}"/>
                  </a:ext>
                </a:extLst>
              </p:cNvPr>
              <p:cNvSpPr>
                <a:spLocks noChangeAspect="1"/>
              </p:cNvSpPr>
              <p:nvPr/>
            </p:nvSpPr>
            <p:spPr bwMode="hidden">
              <a:xfrm>
                <a:off x="152400" y="3775075"/>
                <a:ext cx="9142413" cy="777875"/>
              </a:xfrm>
              <a:custGeom>
                <a:avLst/>
                <a:gdLst>
                  <a:gd name="T0" fmla="*/ 0 w 7908"/>
                  <a:gd name="T1" fmla="*/ 0 h 1632"/>
                  <a:gd name="T2" fmla="*/ 0 w 7908"/>
                  <a:gd name="T3" fmla="*/ 0 h 1632"/>
                  <a:gd name="T4" fmla="*/ 7908 w 7908"/>
                  <a:gd name="T5" fmla="*/ 0 h 1632"/>
                  <a:gd name="T6" fmla="*/ 7908 w 7908"/>
                  <a:gd name="T7" fmla="*/ 1632 h 1632"/>
                  <a:gd name="T8" fmla="*/ 0 w 7908"/>
                  <a:gd name="T9" fmla="*/ 1632 h 1632"/>
                  <a:gd name="T10" fmla="*/ 0 w 7908"/>
                  <a:gd name="T11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08" h="1632">
                    <a:moveTo>
                      <a:pt x="0" y="0"/>
                    </a:moveTo>
                    <a:lnTo>
                      <a:pt x="0" y="0"/>
                    </a:lnTo>
                    <a:lnTo>
                      <a:pt x="7908" y="0"/>
                    </a:lnTo>
                    <a:lnTo>
                      <a:pt x="7908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A0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xmlns="" id="{3BE432B1-2C50-3E4E-AD63-D3F80C22CFAE}"/>
                  </a:ext>
                </a:extLst>
              </p:cNvPr>
              <p:cNvSpPr>
                <a:spLocks noChangeAspect="1"/>
              </p:cNvSpPr>
              <p:nvPr/>
            </p:nvSpPr>
            <p:spPr bwMode="white">
              <a:xfrm>
                <a:off x="152400" y="152400"/>
                <a:ext cx="12196763" cy="6862763"/>
              </a:xfrm>
              <a:custGeom>
                <a:avLst/>
                <a:gdLst>
                  <a:gd name="T0" fmla="*/ 19187 w 25599"/>
                  <a:gd name="T1" fmla="*/ 0 h 14399"/>
                  <a:gd name="T2" fmla="*/ 19187 w 25599"/>
                  <a:gd name="T3" fmla="*/ 0 h 14399"/>
                  <a:gd name="T4" fmla="*/ 19187 w 25599"/>
                  <a:gd name="T5" fmla="*/ 6949 h 14399"/>
                  <a:gd name="T6" fmla="*/ 0 w 25599"/>
                  <a:gd name="T7" fmla="*/ 6949 h 14399"/>
                  <a:gd name="T8" fmla="*/ 0 w 25599"/>
                  <a:gd name="T9" fmla="*/ 7602 h 14399"/>
                  <a:gd name="T10" fmla="*/ 19187 w 25599"/>
                  <a:gd name="T11" fmla="*/ 7602 h 14399"/>
                  <a:gd name="T12" fmla="*/ 19187 w 25599"/>
                  <a:gd name="T13" fmla="*/ 9234 h 14399"/>
                  <a:gd name="T14" fmla="*/ 0 w 25599"/>
                  <a:gd name="T15" fmla="*/ 9234 h 14399"/>
                  <a:gd name="T16" fmla="*/ 0 w 25599"/>
                  <a:gd name="T17" fmla="*/ 9887 h 14399"/>
                  <a:gd name="T18" fmla="*/ 19187 w 25599"/>
                  <a:gd name="T19" fmla="*/ 9887 h 14399"/>
                  <a:gd name="T20" fmla="*/ 19187 w 25599"/>
                  <a:gd name="T21" fmla="*/ 14399 h 14399"/>
                  <a:gd name="T22" fmla="*/ 19839 w 25599"/>
                  <a:gd name="T23" fmla="*/ 14399 h 14399"/>
                  <a:gd name="T24" fmla="*/ 19839 w 25599"/>
                  <a:gd name="T25" fmla="*/ 9887 h 14399"/>
                  <a:gd name="T26" fmla="*/ 25599 w 25599"/>
                  <a:gd name="T27" fmla="*/ 9887 h 14399"/>
                  <a:gd name="T28" fmla="*/ 25599 w 25599"/>
                  <a:gd name="T29" fmla="*/ 9234 h 14399"/>
                  <a:gd name="T30" fmla="*/ 19839 w 25599"/>
                  <a:gd name="T31" fmla="*/ 9234 h 14399"/>
                  <a:gd name="T32" fmla="*/ 19839 w 25599"/>
                  <a:gd name="T33" fmla="*/ 7602 h 14399"/>
                  <a:gd name="T34" fmla="*/ 25599 w 25599"/>
                  <a:gd name="T35" fmla="*/ 7602 h 14399"/>
                  <a:gd name="T36" fmla="*/ 25599 w 25599"/>
                  <a:gd name="T37" fmla="*/ 6949 h 14399"/>
                  <a:gd name="T38" fmla="*/ 19839 w 25599"/>
                  <a:gd name="T39" fmla="*/ 6949 h 14399"/>
                  <a:gd name="T40" fmla="*/ 19839 w 25599"/>
                  <a:gd name="T41" fmla="*/ 0 h 14399"/>
                  <a:gd name="T42" fmla="*/ 19187 w 25599"/>
                  <a:gd name="T43" fmla="*/ 0 h 1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599" h="14399">
                    <a:moveTo>
                      <a:pt x="19187" y="0"/>
                    </a:moveTo>
                    <a:lnTo>
                      <a:pt x="19187" y="0"/>
                    </a:lnTo>
                    <a:lnTo>
                      <a:pt x="19187" y="6949"/>
                    </a:lnTo>
                    <a:lnTo>
                      <a:pt x="0" y="6949"/>
                    </a:lnTo>
                    <a:lnTo>
                      <a:pt x="0" y="7602"/>
                    </a:lnTo>
                    <a:lnTo>
                      <a:pt x="19187" y="7602"/>
                    </a:lnTo>
                    <a:lnTo>
                      <a:pt x="19187" y="9234"/>
                    </a:lnTo>
                    <a:lnTo>
                      <a:pt x="0" y="9234"/>
                    </a:lnTo>
                    <a:lnTo>
                      <a:pt x="0" y="9887"/>
                    </a:lnTo>
                    <a:lnTo>
                      <a:pt x="19187" y="9887"/>
                    </a:lnTo>
                    <a:lnTo>
                      <a:pt x="19187" y="14399"/>
                    </a:lnTo>
                    <a:lnTo>
                      <a:pt x="19839" y="14399"/>
                    </a:lnTo>
                    <a:lnTo>
                      <a:pt x="19839" y="9887"/>
                    </a:lnTo>
                    <a:lnTo>
                      <a:pt x="25599" y="9887"/>
                    </a:lnTo>
                    <a:lnTo>
                      <a:pt x="25599" y="9234"/>
                    </a:lnTo>
                    <a:lnTo>
                      <a:pt x="19839" y="9234"/>
                    </a:lnTo>
                    <a:lnTo>
                      <a:pt x="19839" y="7602"/>
                    </a:lnTo>
                    <a:lnTo>
                      <a:pt x="25599" y="7602"/>
                    </a:lnTo>
                    <a:lnTo>
                      <a:pt x="25599" y="6949"/>
                    </a:lnTo>
                    <a:lnTo>
                      <a:pt x="19839" y="6949"/>
                    </a:lnTo>
                    <a:lnTo>
                      <a:pt x="19839" y="0"/>
                    </a:lnTo>
                    <a:lnTo>
                      <a:pt x="191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42E31FB-8697-8E4D-9430-7773E9181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13607"/>
            <a:ext cx="5473699" cy="592074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4" y="428624"/>
            <a:ext cx="7418386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9189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2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7BDC28A-6CCA-D946-B517-6BB4EEB49B0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xmlns="" id="{88987A12-2FCD-A24E-A035-A87DB2CE21C2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3309692 h 6858000"/>
                <a:gd name="connsiteX3" fmla="*/ 12192000 w 12192000"/>
                <a:gd name="connsiteY3" fmla="*/ 3309692 h 6858000"/>
                <a:gd name="connsiteX4" fmla="*/ 12192000 w 12192000"/>
                <a:gd name="connsiteY4" fmla="*/ 3615692 h 6858000"/>
                <a:gd name="connsiteX5" fmla="*/ 9450000 w 12192000"/>
                <a:gd name="connsiteY5" fmla="*/ 3615692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  <a:gd name="connsiteX16" fmla="*/ 9144000 w 12192000"/>
                <a:gd name="connsiteY16" fmla="*/ 3615692 h 6858000"/>
                <a:gd name="connsiteX17" fmla="*/ 0 w 12192000"/>
                <a:gd name="connsiteY17" fmla="*/ 3615692 h 6858000"/>
                <a:gd name="connsiteX18" fmla="*/ 0 w 12192000"/>
                <a:gd name="connsiteY18" fmla="*/ 3309692 h 6858000"/>
                <a:gd name="connsiteX19" fmla="*/ 9144000 w 12192000"/>
                <a:gd name="connsiteY19" fmla="*/ 330969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FFF2DD-324A-4741-B09D-D8BFF0170B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gray">
            <a:xfrm>
              <a:off x="185139" y="5330952"/>
              <a:ext cx="1636776" cy="1351185"/>
            </a:xfrm>
            <a:prstGeom prst="rect">
              <a:avLst/>
            </a:pr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2285DDC-FA1B-F84F-B44E-C04413327EF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713607"/>
            <a:ext cx="5473700" cy="594221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4"/>
            <a:ext cx="7418387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37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50716D72-9763-495A-92A6-667BA48DFF8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112371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227" name="think-cell Slide" r:id="rId70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1D6526A5-1E45-4E17-A507-7EB473B0F984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0" dirty="0">
                <a:solidFill>
                  <a:schemeClr val="tx1"/>
                </a:solidFill>
              </a:rPr>
              <a:t>PwC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C161DD-0A25-2B4E-956E-04296B5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929DBE-EF12-9845-B0FD-DF795B823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111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762" r:id="rId39"/>
    <p:sldLayoutId id="2147483763" r:id="rId40"/>
    <p:sldLayoutId id="2147483764" r:id="rId41"/>
    <p:sldLayoutId id="2147483765" r:id="rId42"/>
    <p:sldLayoutId id="2147483766" r:id="rId43"/>
    <p:sldLayoutId id="2147483767" r:id="rId44"/>
    <p:sldLayoutId id="2147483768" r:id="rId45"/>
    <p:sldLayoutId id="2147483769" r:id="rId46"/>
    <p:sldLayoutId id="2147483770" r:id="rId47"/>
    <p:sldLayoutId id="2147483771" r:id="rId48"/>
    <p:sldLayoutId id="2147483772" r:id="rId49"/>
    <p:sldLayoutId id="2147483773" r:id="rId50"/>
    <p:sldLayoutId id="2147483774" r:id="rId51"/>
    <p:sldLayoutId id="2147483775" r:id="rId52"/>
    <p:sldLayoutId id="2147483776" r:id="rId53"/>
    <p:sldLayoutId id="2147483777" r:id="rId54"/>
    <p:sldLayoutId id="2147483778" r:id="rId55"/>
    <p:sldLayoutId id="2147483779" r:id="rId56"/>
    <p:sldLayoutId id="2147483780" r:id="rId57"/>
    <p:sldLayoutId id="2147483781" r:id="rId58"/>
    <p:sldLayoutId id="2147483782" r:id="rId59"/>
    <p:sldLayoutId id="2147483783" r:id="rId60"/>
    <p:sldLayoutId id="2147483784" r:id="rId61"/>
    <p:sldLayoutId id="2147483785" r:id="rId62"/>
    <p:sldLayoutId id="2147483786" r:id="rId63"/>
    <p:sldLayoutId id="2147483787" r:id="rId64"/>
    <p:sldLayoutId id="2147483788" r:id="rId65"/>
    <p:sldLayoutId id="2147483789" r:id="rId6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3840" userDrawn="1">
          <p15:clr>
            <a:srgbClr val="F26B43"/>
          </p15:clr>
        </p15:guide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2726" userDrawn="1">
          <p15:clr>
            <a:srgbClr val="F26B43"/>
          </p15:clr>
        </p15:guide>
        <p15:guide id="7" pos="2502" userDrawn="1">
          <p15:clr>
            <a:srgbClr val="F26B43"/>
          </p15:clr>
        </p15:guide>
        <p15:guide id="8" pos="4952" userDrawn="1">
          <p15:clr>
            <a:srgbClr val="F26B43"/>
          </p15:clr>
        </p15:guide>
        <p15:guide id="9" pos="5177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1325" userDrawn="1">
          <p15:clr>
            <a:srgbClr val="F26B43"/>
          </p15:clr>
        </p15:guide>
        <p15:guide id="12" orient="horz" pos="1146" userDrawn="1">
          <p15:clr>
            <a:srgbClr val="F26B43"/>
          </p15:clr>
        </p15:guide>
        <p15:guide id="13" orient="horz" pos="2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894082-5F6F-4B21-B4BB-182DA6FFA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l-GR" sz="4800" dirty="0"/>
              <a:t>Πρόγραμμα Εμβολιασμών</a:t>
            </a:r>
            <a:br>
              <a:rPr lang="el-GR" sz="4800" dirty="0"/>
            </a:br>
            <a:r>
              <a:rPr lang="en-US" sz="4800" dirty="0"/>
              <a:t>COVID-19</a:t>
            </a:r>
            <a:endParaRPr lang="el-GR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7548C4-9DB4-4FEA-A265-798FBEFBF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700915"/>
            <a:ext cx="6184389" cy="594360"/>
          </a:xfrm>
          <a:noFill/>
        </p:spPr>
        <p:txBody>
          <a:bodyPr/>
          <a:lstStyle/>
          <a:p>
            <a:pPr lvl="0"/>
            <a:r>
              <a:rPr lang="el-GR" sz="2400" dirty="0">
                <a:solidFill>
                  <a:srgbClr val="FFFFFF"/>
                </a:solidFill>
              </a:rPr>
              <a:t>Επιχείρηση «Ελευθερία»</a:t>
            </a:r>
          </a:p>
          <a:p>
            <a:r>
              <a:rPr lang="el-GR" sz="2000" dirty="0"/>
              <a:t>Πλάνο Εμβολιασμού Νησιών</a:t>
            </a:r>
          </a:p>
        </p:txBody>
      </p:sp>
      <p:pic>
        <p:nvPicPr>
          <p:cNvPr id="5" name="Google Shape;175;p27">
            <a:extLst>
              <a:ext uri="{FF2B5EF4-FFF2-40B4-BE49-F238E27FC236}">
                <a16:creationId xmlns:a16="http://schemas.microsoft.com/office/drawing/2014/main" xmlns="" id="{1EA4BD4A-5475-4028-B55F-67B2E37B8DD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448"/>
          <a:stretch/>
        </p:blipFill>
        <p:spPr>
          <a:xfrm>
            <a:off x="8089732" y="1"/>
            <a:ext cx="4102267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725A66-4A54-4F8A-8751-0E654E45CFF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99" b="25178"/>
          <a:stretch/>
        </p:blipFill>
        <p:spPr bwMode="auto">
          <a:xfrm>
            <a:off x="9719465" y="5214633"/>
            <a:ext cx="2472535" cy="1226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image4.png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xmlns="" id="{AFAEA749-A99C-47EE-9C8D-960425DFC13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405948" y="5301842"/>
            <a:ext cx="1087521" cy="106589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382863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D71314FB-0812-48E7-8296-90A1AF58EC8A}"/>
              </a:ext>
            </a:extLst>
          </p:cNvPr>
          <p:cNvGrpSpPr/>
          <p:nvPr/>
        </p:nvGrpSpPr>
        <p:grpSpPr>
          <a:xfrm>
            <a:off x="6274859" y="1377315"/>
            <a:ext cx="5917142" cy="763278"/>
            <a:chOff x="4821869" y="2305523"/>
            <a:chExt cx="4827457" cy="1458400"/>
          </a:xfrm>
          <a:solidFill>
            <a:srgbClr val="2C5AA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DD230E9B-E37D-48CB-AEA4-6203FAFC7126}"/>
                </a:ext>
              </a:extLst>
            </p:cNvPr>
            <p:cNvSpPr/>
            <p:nvPr/>
          </p:nvSpPr>
          <p:spPr bwMode="ltGray">
            <a:xfrm>
              <a:off x="4821869" y="2305523"/>
              <a:ext cx="1124522" cy="1458398"/>
            </a:xfrm>
            <a:prstGeom prst="rect">
              <a:avLst/>
            </a:prstGeom>
            <a:grpFill/>
            <a:ln w="3175" cap="sq" cmpd="sng" algn="ctr">
              <a:solidFill>
                <a:srgbClr val="2C5A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3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3D10EE16-7FCB-46F8-B2F4-4FD8D0306AA3}"/>
                </a:ext>
              </a:extLst>
            </p:cNvPr>
            <p:cNvSpPr/>
            <p:nvPr/>
          </p:nvSpPr>
          <p:spPr bwMode="ltGray">
            <a:xfrm>
              <a:off x="5946392" y="2305525"/>
              <a:ext cx="3702934" cy="1458398"/>
            </a:xfrm>
            <a:prstGeom prst="rect">
              <a:avLst/>
            </a:prstGeom>
            <a:grpFill/>
            <a:ln w="3175" cap="sq" cmpd="sng" algn="ctr">
              <a:solidFill>
                <a:srgbClr val="2C5A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720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>
                  <a:tab pos="6157913" algn="r"/>
                </a:tabLst>
                <a:defRPr/>
              </a:pPr>
              <a:r>
                <a:rPr kumimoji="0" lang="el-GR" b="1" i="0" u="none" strike="noStrike" kern="1200" cap="none" spc="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+mn-ea"/>
                  <a:cs typeface="+mn-cs"/>
                </a:rPr>
                <a:t>Νησιά με Πληθυσμό κάτω από </a:t>
              </a:r>
              <a:r>
                <a:rPr kumimoji="0" lang="en-US" b="1" i="0" u="none" strike="noStrike" kern="1200" cap="none" spc="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+mn-ea"/>
                  <a:cs typeface="+mn-cs"/>
                </a:rPr>
                <a:t>1</a:t>
              </a:r>
              <a:r>
                <a:rPr kumimoji="0" lang="el-GR" b="1" i="0" u="none" strike="noStrike" kern="1200" cap="none" spc="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+mn-ea"/>
                  <a:cs typeface="+mn-cs"/>
                </a:rPr>
                <a:t>.</a:t>
              </a:r>
              <a:r>
                <a:rPr kumimoji="0" lang="en-US" b="1" i="0" u="none" strike="noStrike" kern="1200" cap="none" spc="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+mn-ea"/>
                  <a:cs typeface="+mn-cs"/>
                </a:rPr>
                <a:t>0</a:t>
              </a:r>
              <a:r>
                <a:rPr kumimoji="0" lang="el-GR" b="1" i="0" u="none" strike="noStrike" kern="1200" cap="none" spc="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+mn-ea"/>
                  <a:cs typeface="+mn-cs"/>
                </a:rPr>
                <a:t>00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0BE7E218-58DF-41B9-9608-00C627327C64}"/>
                </a:ext>
              </a:extLst>
            </p:cNvPr>
            <p:cNvSpPr txBox="1"/>
            <p:nvPr/>
          </p:nvSpPr>
          <p:spPr>
            <a:xfrm>
              <a:off x="5123292" y="2550086"/>
              <a:ext cx="444068" cy="1117333"/>
            </a:xfrm>
            <a:prstGeom prst="rect">
              <a:avLst/>
            </a:prstGeom>
            <a:grpFill/>
            <a:ln>
              <a:solidFill>
                <a:srgbClr val="2C5AA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Google Shape;5679;p714">
              <a:extLst>
                <a:ext uri="{FF2B5EF4-FFF2-40B4-BE49-F238E27FC236}">
                  <a16:creationId xmlns:a16="http://schemas.microsoft.com/office/drawing/2014/main" xmlns="" id="{C0824E76-DE5B-46D4-B9F9-592E653B8716}"/>
                </a:ext>
              </a:extLst>
            </p:cNvPr>
            <p:cNvCxnSpPr/>
            <p:nvPr/>
          </p:nvCxnSpPr>
          <p:spPr>
            <a:xfrm>
              <a:off x="5795411" y="2522130"/>
              <a:ext cx="0" cy="1038125"/>
            </a:xfrm>
            <a:prstGeom prst="straightConnector1">
              <a:avLst/>
            </a:prstGeom>
            <a:grpFill/>
            <a:ln w="19050" cap="flat" cmpd="sng">
              <a:solidFill>
                <a:srgbClr val="2C5AA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BD8EB36A-65FC-4277-9362-626E9FD47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9167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C989D92-7273-40FA-90D6-9B1046D83B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F50CC18-908A-40E5-9981-CB540C0BE2E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99" b="25178"/>
          <a:stretch/>
        </p:blipFill>
        <p:spPr bwMode="auto">
          <a:xfrm>
            <a:off x="10156199" y="110682"/>
            <a:ext cx="2050415" cy="101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5" name="image4.png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xmlns="" id="{150DE3C4-D016-4244-B855-BA3F168100C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254343" y="170438"/>
            <a:ext cx="901856" cy="883920"/>
          </a:xfrm>
          <a:prstGeom prst="rect">
            <a:avLst/>
          </a:prstGeom>
          <a:ln/>
        </p:spPr>
      </p:pic>
      <p:graphicFrame>
        <p:nvGraphicFramePr>
          <p:cNvPr id="76" name="Πίνακας 4">
            <a:extLst>
              <a:ext uri="{FF2B5EF4-FFF2-40B4-BE49-F238E27FC236}">
                <a16:creationId xmlns:a16="http://schemas.microsoft.com/office/drawing/2014/main" xmlns="" id="{69D41222-7557-494B-8C4B-2617D1217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6280431"/>
              </p:ext>
            </p:extLst>
          </p:nvPr>
        </p:nvGraphicFramePr>
        <p:xfrm>
          <a:off x="6275871" y="2140592"/>
          <a:ext cx="5906463" cy="4717409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968821">
                  <a:extLst>
                    <a:ext uri="{9D8B030D-6E8A-4147-A177-3AD203B41FA5}">
                      <a16:colId xmlns:a16="http://schemas.microsoft.com/office/drawing/2014/main" xmlns="" val="572437559"/>
                    </a:ext>
                  </a:extLst>
                </a:gridCol>
                <a:gridCol w="1968821">
                  <a:extLst>
                    <a:ext uri="{9D8B030D-6E8A-4147-A177-3AD203B41FA5}">
                      <a16:colId xmlns:a16="http://schemas.microsoft.com/office/drawing/2014/main" xmlns="" val="2605629801"/>
                    </a:ext>
                  </a:extLst>
                </a:gridCol>
                <a:gridCol w="1968821">
                  <a:extLst>
                    <a:ext uri="{9D8B030D-6E8A-4147-A177-3AD203B41FA5}">
                      <a16:colId xmlns:a16="http://schemas.microsoft.com/office/drawing/2014/main" xmlns="" val="4130363008"/>
                    </a:ext>
                  </a:extLst>
                </a:gridCol>
              </a:tblGrid>
              <a:tr h="3522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 err="1">
                          <a:effectLst/>
                        </a:rPr>
                        <a:t>Μεγανήσι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Κάλαμος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Αγαθονήσι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8357038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Νίσυρος</a:t>
                      </a:r>
                      <a:endParaRPr lang="el-GR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Ερεικούσσα</a:t>
                      </a:r>
                      <a:endParaRPr lang="el-GR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Δονούσα</a:t>
                      </a:r>
                      <a:endParaRPr lang="el-GR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722182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Ελαφόνησος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kern="1200" dirty="0">
                          <a:effectLst/>
                        </a:rPr>
                        <a:t>Σαρία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Γαύδος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1449288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Κίμωλος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Άνω Κουφονήσι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Ηρακλειά</a:t>
                      </a:r>
                      <a:endParaRPr lang="el-GR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2273838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Τήλος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Ψαρά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Θύμαινα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1535267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Οινούσσες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Μαθράκι</a:t>
                      </a:r>
                      <a:endParaRPr lang="el-GR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Τέλενδος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643725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Φολέγανδρος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Θηρασιά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Τριζόνια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673522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Λειψοί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Ανάφη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Καστός</a:t>
                      </a:r>
                      <a:endParaRPr lang="el-GR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6748686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Χάλκη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Σίκινος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Ψέριμος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9886715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Αμμουλιανή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Άγιος Ευστράτιος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Τρίκερι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5621238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Οθωνοί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kern="1200" dirty="0">
                          <a:effectLst/>
                        </a:rPr>
                        <a:t>Σχοινούσα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Γυαλί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8551871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Αντικύθηρα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Περιστέρα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Αντίπαξοι</a:t>
                      </a:r>
                      <a:endParaRPr lang="el-GR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1854019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 err="1">
                          <a:effectLst/>
                        </a:rPr>
                        <a:t>Αρκοί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 err="1">
                          <a:effectLst/>
                        </a:rPr>
                        <a:t>Μαράθι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effectLst/>
                        </a:rPr>
                        <a:t>Δοκός</a:t>
                      </a:r>
                      <a:endParaRPr lang="el-G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2137149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Καστελόριζο</a:t>
                      </a:r>
                      <a:endParaRPr lang="el-GR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Καλόλιμνος</a:t>
                      </a:r>
                      <a:endParaRPr lang="el-GR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Φαρμακονήσι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0966829"/>
                  </a:ext>
                </a:extLst>
              </a:tr>
            </a:tbl>
          </a:graphicData>
        </a:graphic>
      </p:graphicFrame>
      <p:pic>
        <p:nvPicPr>
          <p:cNvPr id="14" name="Εικόνα 3">
            <a:extLst>
              <a:ext uri="{FF2B5EF4-FFF2-40B4-BE49-F238E27FC236}">
                <a16:creationId xmlns:a16="http://schemas.microsoft.com/office/drawing/2014/main" xmlns="" id="{AF04AE99-9333-4705-9124-0A56FC8505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8562" t="12653" r="29641" b="6939"/>
          <a:stretch/>
        </p:blipFill>
        <p:spPr>
          <a:xfrm>
            <a:off x="-1453" y="1377316"/>
            <a:ext cx="6277323" cy="54806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A10BB80-D71E-4A39-8470-A2A10723B276}"/>
              </a:ext>
            </a:extLst>
          </p:cNvPr>
          <p:cNvGrpSpPr/>
          <p:nvPr/>
        </p:nvGrpSpPr>
        <p:grpSpPr>
          <a:xfrm>
            <a:off x="57154" y="2618126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DD272D16-AEE0-4523-A6C4-F3EB51D22FB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xmlns="" id="{CC8A65D3-8EC9-4DD0-B3CF-B98DC6E625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42A6078-ECA2-4D8A-A608-CD361A6983D4}"/>
              </a:ext>
            </a:extLst>
          </p:cNvPr>
          <p:cNvGrpSpPr/>
          <p:nvPr/>
        </p:nvGrpSpPr>
        <p:grpSpPr>
          <a:xfrm>
            <a:off x="690919" y="3500442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139AC792-A0D3-4E55-B46E-ACF783D9B81C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49" name="Flowchart: Connector 148">
              <a:extLst>
                <a:ext uri="{FF2B5EF4-FFF2-40B4-BE49-F238E27FC236}">
                  <a16:creationId xmlns:a16="http://schemas.microsoft.com/office/drawing/2014/main" xmlns="" id="{B797135A-3F17-4981-AEA6-19525C7FE6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B6A476C-26F5-40D3-8D58-B305EF880A57}"/>
              </a:ext>
            </a:extLst>
          </p:cNvPr>
          <p:cNvGrpSpPr/>
          <p:nvPr/>
        </p:nvGrpSpPr>
        <p:grpSpPr>
          <a:xfrm>
            <a:off x="583185" y="3980552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853E8F15-BE83-460E-9EE7-8CBB117A238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47" name="Flowchart: Connector 146">
              <a:extLst>
                <a:ext uri="{FF2B5EF4-FFF2-40B4-BE49-F238E27FC236}">
                  <a16:creationId xmlns:a16="http://schemas.microsoft.com/office/drawing/2014/main" xmlns="" id="{696967E0-FE38-48A2-B631-B41EF340CB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8D79C3B-60FD-4719-B2BB-1F8F86B49C14}"/>
              </a:ext>
            </a:extLst>
          </p:cNvPr>
          <p:cNvGrpSpPr/>
          <p:nvPr/>
        </p:nvGrpSpPr>
        <p:grpSpPr>
          <a:xfrm>
            <a:off x="744785" y="4346477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CD8FB0DA-4465-4A91-A4D6-3EBC624E87F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45" name="Flowchart: Connector 144">
              <a:extLst>
                <a:ext uri="{FF2B5EF4-FFF2-40B4-BE49-F238E27FC236}">
                  <a16:creationId xmlns:a16="http://schemas.microsoft.com/office/drawing/2014/main" xmlns="" id="{C66B52D3-26F0-4F5A-9FAB-84F7B1C4C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725CBA1-C51E-47DD-BE0B-63C73EA1AA07}"/>
              </a:ext>
            </a:extLst>
          </p:cNvPr>
          <p:cNvGrpSpPr/>
          <p:nvPr/>
        </p:nvGrpSpPr>
        <p:grpSpPr>
          <a:xfrm>
            <a:off x="2399679" y="5786442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6959FC95-BA02-4993-AB0C-7BC200922AE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43" name="Flowchart: Connector 142">
              <a:extLst>
                <a:ext uri="{FF2B5EF4-FFF2-40B4-BE49-F238E27FC236}">
                  <a16:creationId xmlns:a16="http://schemas.microsoft.com/office/drawing/2014/main" xmlns="" id="{6AE64F69-1FB0-4703-87CE-3FFB4254B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DA1E7AF-3319-4A70-B4E2-1A74EEC2BBE4}"/>
              </a:ext>
            </a:extLst>
          </p:cNvPr>
          <p:cNvGrpSpPr/>
          <p:nvPr/>
        </p:nvGrpSpPr>
        <p:grpSpPr>
          <a:xfrm>
            <a:off x="4020193" y="2385647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F2C6CE36-004F-402E-AD71-06A1B34F4E73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41" name="Flowchart: Connector 140">
              <a:extLst>
                <a:ext uri="{FF2B5EF4-FFF2-40B4-BE49-F238E27FC236}">
                  <a16:creationId xmlns:a16="http://schemas.microsoft.com/office/drawing/2014/main" xmlns="" id="{897A9627-D829-46FB-A845-A9FB24AE79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5C0594B-DDDA-4C3D-914A-FBE3A8A4E3FB}"/>
              </a:ext>
            </a:extLst>
          </p:cNvPr>
          <p:cNvGrpSpPr/>
          <p:nvPr/>
        </p:nvGrpSpPr>
        <p:grpSpPr>
          <a:xfrm>
            <a:off x="4862540" y="3069915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D6AD3CB1-DFB0-4A61-B51E-C247EFDECBC1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9" name="Flowchart: Connector 138">
              <a:extLst>
                <a:ext uri="{FF2B5EF4-FFF2-40B4-BE49-F238E27FC236}">
                  <a16:creationId xmlns:a16="http://schemas.microsoft.com/office/drawing/2014/main" xmlns="" id="{1035E316-1B21-4F50-896B-4B5A153D4D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88AF5CD-659D-4B19-9171-B7E0208EF144}"/>
              </a:ext>
            </a:extLst>
          </p:cNvPr>
          <p:cNvGrpSpPr/>
          <p:nvPr/>
        </p:nvGrpSpPr>
        <p:grpSpPr>
          <a:xfrm>
            <a:off x="4678027" y="3814341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FF5DF855-F0EE-4869-8E7C-C00154760AE4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7" name="Flowchart: Connector 136">
              <a:extLst>
                <a:ext uri="{FF2B5EF4-FFF2-40B4-BE49-F238E27FC236}">
                  <a16:creationId xmlns:a16="http://schemas.microsoft.com/office/drawing/2014/main" xmlns="" id="{FC125AD6-E73E-4B22-852E-76BB71394F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BC2579D-7C86-49EF-A5A4-5264EA2313FE}"/>
              </a:ext>
            </a:extLst>
          </p:cNvPr>
          <p:cNvGrpSpPr/>
          <p:nvPr/>
        </p:nvGrpSpPr>
        <p:grpSpPr>
          <a:xfrm>
            <a:off x="5199480" y="4433738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4FC86521-A1A4-4BCA-BECF-0FE97C53430E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5" name="Flowchart: Connector 134">
              <a:extLst>
                <a:ext uri="{FF2B5EF4-FFF2-40B4-BE49-F238E27FC236}">
                  <a16:creationId xmlns:a16="http://schemas.microsoft.com/office/drawing/2014/main" xmlns="" id="{D8F7072E-1236-424B-9810-CAB9AE2456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E7198C5-7BDE-48E3-BE65-0D07F7F67C45}"/>
              </a:ext>
            </a:extLst>
          </p:cNvPr>
          <p:cNvGrpSpPr/>
          <p:nvPr/>
        </p:nvGrpSpPr>
        <p:grpSpPr>
          <a:xfrm>
            <a:off x="4678027" y="4570843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8CE6E3E6-6FC4-4CC0-8082-A117FE5EBF7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3" name="Flowchart: Connector 132">
              <a:extLst>
                <a:ext uri="{FF2B5EF4-FFF2-40B4-BE49-F238E27FC236}">
                  <a16:creationId xmlns:a16="http://schemas.microsoft.com/office/drawing/2014/main" xmlns="" id="{F901BC6A-57A9-4060-AF39-8618C4FC6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8C94960-623E-4C69-8313-221A4B32D31B}"/>
              </a:ext>
            </a:extLst>
          </p:cNvPr>
          <p:cNvGrpSpPr/>
          <p:nvPr/>
        </p:nvGrpSpPr>
        <p:grpSpPr>
          <a:xfrm>
            <a:off x="5307214" y="5116274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8244D33A-E80E-47B4-93FF-7E706DCA8DB6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1" name="Flowchart: Connector 130">
              <a:extLst>
                <a:ext uri="{FF2B5EF4-FFF2-40B4-BE49-F238E27FC236}">
                  <a16:creationId xmlns:a16="http://schemas.microsoft.com/office/drawing/2014/main" xmlns="" id="{155275B0-C62B-44C2-B7F3-274DCEDBA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A07CC32-EB3C-4DCC-8679-A33CFCB231B3}"/>
              </a:ext>
            </a:extLst>
          </p:cNvPr>
          <p:cNvGrpSpPr/>
          <p:nvPr/>
        </p:nvGrpSpPr>
        <p:grpSpPr>
          <a:xfrm>
            <a:off x="5428225" y="5253379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C4DF8721-3C24-40DD-B4F8-D97134B908F9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9" name="Flowchart: Connector 128">
              <a:extLst>
                <a:ext uri="{FF2B5EF4-FFF2-40B4-BE49-F238E27FC236}">
                  <a16:creationId xmlns:a16="http://schemas.microsoft.com/office/drawing/2014/main" xmlns="" id="{4833070B-C2AF-4871-AD68-B35348922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54E2815-F50B-4EEF-AE9A-E229EEEDD6AC}"/>
              </a:ext>
            </a:extLst>
          </p:cNvPr>
          <p:cNvGrpSpPr/>
          <p:nvPr/>
        </p:nvGrpSpPr>
        <p:grpSpPr>
          <a:xfrm>
            <a:off x="5172545" y="4946051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5FCFD3D4-FCCF-42A7-83C6-66169F746DC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7" name="Flowchart: Connector 126">
              <a:extLst>
                <a:ext uri="{FF2B5EF4-FFF2-40B4-BE49-F238E27FC236}">
                  <a16:creationId xmlns:a16="http://schemas.microsoft.com/office/drawing/2014/main" xmlns="" id="{0B56D72D-7D76-4746-A62F-5DB7F1F02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F49841D-4267-414F-93C3-587769A2C745}"/>
              </a:ext>
            </a:extLst>
          </p:cNvPr>
          <p:cNvGrpSpPr/>
          <p:nvPr/>
        </p:nvGrpSpPr>
        <p:grpSpPr>
          <a:xfrm>
            <a:off x="6102102" y="5736597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042E6B2-2A7D-47CC-9246-D3F1915192ED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5" name="Flowchart: Connector 124">
              <a:extLst>
                <a:ext uri="{FF2B5EF4-FFF2-40B4-BE49-F238E27FC236}">
                  <a16:creationId xmlns:a16="http://schemas.microsoft.com/office/drawing/2014/main" xmlns="" id="{BEA06F8C-4024-4905-A27A-BF55DF70EA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14844DE-D85C-4994-B4D0-4A18ED98D953}"/>
              </a:ext>
            </a:extLst>
          </p:cNvPr>
          <p:cNvGrpSpPr/>
          <p:nvPr/>
        </p:nvGrpSpPr>
        <p:grpSpPr>
          <a:xfrm>
            <a:off x="4192783" y="5662020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54CACE57-7E92-4309-99BD-4A06DE257840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3" name="Flowchart: Connector 122">
              <a:extLst>
                <a:ext uri="{FF2B5EF4-FFF2-40B4-BE49-F238E27FC236}">
                  <a16:creationId xmlns:a16="http://schemas.microsoft.com/office/drawing/2014/main" xmlns="" id="{DBF75D63-61CF-420A-8539-7B5BBD7C8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93D4889-27AE-47D3-8A8D-0442927950B9}"/>
              </a:ext>
            </a:extLst>
          </p:cNvPr>
          <p:cNvGrpSpPr/>
          <p:nvPr/>
        </p:nvGrpSpPr>
        <p:grpSpPr>
          <a:xfrm>
            <a:off x="4200088" y="5066429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2A544B85-2F59-4EB6-8404-1BEF6990758C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1" name="Flowchart: Connector 120">
              <a:extLst>
                <a:ext uri="{FF2B5EF4-FFF2-40B4-BE49-F238E27FC236}">
                  <a16:creationId xmlns:a16="http://schemas.microsoft.com/office/drawing/2014/main" xmlns="" id="{9D7BAE4F-9DA1-47B3-A9F7-B51E5EE72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D3FF2D1-1E78-4878-B751-20D0885A616E}"/>
              </a:ext>
            </a:extLst>
          </p:cNvPr>
          <p:cNvGrpSpPr/>
          <p:nvPr/>
        </p:nvGrpSpPr>
        <p:grpSpPr>
          <a:xfrm>
            <a:off x="3794270" y="4725840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80322EE5-324D-44A0-AC1A-D8444582D29E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9" name="Flowchart: Connector 118">
              <a:extLst>
                <a:ext uri="{FF2B5EF4-FFF2-40B4-BE49-F238E27FC236}">
                  <a16:creationId xmlns:a16="http://schemas.microsoft.com/office/drawing/2014/main" xmlns="" id="{DDD9CE9E-532F-4D6F-BF9B-FD416702A7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5F3BD1D-85BE-4A1E-A93D-98AC66ADC1AB}"/>
              </a:ext>
            </a:extLst>
          </p:cNvPr>
          <p:cNvGrpSpPr/>
          <p:nvPr/>
        </p:nvGrpSpPr>
        <p:grpSpPr>
          <a:xfrm>
            <a:off x="5431525" y="6426001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12B85583-3208-4E66-9847-F1AEA1257F50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7" name="Flowchart: Connector 116">
              <a:extLst>
                <a:ext uri="{FF2B5EF4-FFF2-40B4-BE49-F238E27FC236}">
                  <a16:creationId xmlns:a16="http://schemas.microsoft.com/office/drawing/2014/main" xmlns="" id="{463B6774-45D7-4213-904C-12255781CF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FCA7F19-803B-4782-9CF8-06FF5CEEF137}"/>
              </a:ext>
            </a:extLst>
          </p:cNvPr>
          <p:cNvGrpSpPr/>
          <p:nvPr/>
        </p:nvGrpSpPr>
        <p:grpSpPr>
          <a:xfrm>
            <a:off x="3468427" y="5387809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9446E306-5127-4F24-8CAF-6B593A33EB43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xmlns="" id="{5F3510D6-CF02-4285-BA70-7FF1400E3F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342C707-84DA-4B29-B280-F9971ABAAA73}"/>
              </a:ext>
            </a:extLst>
          </p:cNvPr>
          <p:cNvGrpSpPr/>
          <p:nvPr/>
        </p:nvGrpSpPr>
        <p:grpSpPr>
          <a:xfrm>
            <a:off x="4164245" y="4679447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068B4377-5AB3-4BD7-A01B-7571513E311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xmlns="" id="{CCB3F4D6-4B1C-4824-9B90-4CD7E596D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4A13665-7AFD-4BE1-ACA9-5A3DF955643F}"/>
              </a:ext>
            </a:extLst>
          </p:cNvPr>
          <p:cNvGrpSpPr/>
          <p:nvPr/>
        </p:nvGrpSpPr>
        <p:grpSpPr>
          <a:xfrm>
            <a:off x="3794270" y="4346477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1F9A8DA-2B1E-4C86-85D2-DD41AF6A8ECD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xmlns="" id="{710A5570-BBAB-4834-B255-905CC7CC3D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817ECAD-5637-4BF5-8D0F-7F13C67B391D}"/>
              </a:ext>
            </a:extLst>
          </p:cNvPr>
          <p:cNvGrpSpPr/>
          <p:nvPr/>
        </p:nvGrpSpPr>
        <p:grpSpPr>
          <a:xfrm>
            <a:off x="3071495" y="3092943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0C681FB4-E423-4779-899A-1760E1001D93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9" name="Flowchart: Connector 108">
              <a:extLst>
                <a:ext uri="{FF2B5EF4-FFF2-40B4-BE49-F238E27FC236}">
                  <a16:creationId xmlns:a16="http://schemas.microsoft.com/office/drawing/2014/main" xmlns="" id="{ECD9D294-8BD2-4BA8-8ACF-96264FA8E9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489B645-62D7-4857-8DB5-112B26561CC0}"/>
              </a:ext>
            </a:extLst>
          </p:cNvPr>
          <p:cNvGrpSpPr/>
          <p:nvPr/>
        </p:nvGrpSpPr>
        <p:grpSpPr>
          <a:xfrm>
            <a:off x="3620852" y="1649693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49473B39-B467-49D8-AB40-7F644F9F7A6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xmlns="" id="{1028A175-960C-4AF9-BB70-158C4617CE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090BE1E-AB15-4AE5-BA89-FB8CB4F94BA9}"/>
              </a:ext>
            </a:extLst>
          </p:cNvPr>
          <p:cNvGrpSpPr/>
          <p:nvPr/>
        </p:nvGrpSpPr>
        <p:grpSpPr>
          <a:xfrm>
            <a:off x="2882961" y="3118003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7452E130-BEEA-4286-980D-FEE79748408D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xmlns="" id="{3F1AE756-B05D-4BB8-BC30-71DAB84CA1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A249EB4-3AC8-4A25-BA11-2DD22F186724}"/>
              </a:ext>
            </a:extLst>
          </p:cNvPr>
          <p:cNvGrpSpPr/>
          <p:nvPr/>
        </p:nvGrpSpPr>
        <p:grpSpPr>
          <a:xfrm>
            <a:off x="3995762" y="4570843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B6A445AE-9EAA-4730-A1A2-8596CB0DAFF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xmlns="" id="{C0DD0B0F-BD76-4B0A-877B-C31E295AD6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250D679-51E5-4A92-8D05-4DB3979DA118}"/>
              </a:ext>
            </a:extLst>
          </p:cNvPr>
          <p:cNvGrpSpPr/>
          <p:nvPr/>
        </p:nvGrpSpPr>
        <p:grpSpPr>
          <a:xfrm>
            <a:off x="4013626" y="5083156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1825EADF-F351-4FB0-9C74-A3955157D10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xmlns="" id="{177E47A3-59AA-40A4-A0FE-F1F129E3E7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AE1F69E-94FE-4BBF-BDDF-B673FC8DB5D8}"/>
              </a:ext>
            </a:extLst>
          </p:cNvPr>
          <p:cNvGrpSpPr/>
          <p:nvPr/>
        </p:nvGrpSpPr>
        <p:grpSpPr>
          <a:xfrm>
            <a:off x="4307823" y="1870596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D78C658-33B8-40B4-B1E5-9F064AD4FE75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99" name="Flowchart: Connector 98">
              <a:extLst>
                <a:ext uri="{FF2B5EF4-FFF2-40B4-BE49-F238E27FC236}">
                  <a16:creationId xmlns:a16="http://schemas.microsoft.com/office/drawing/2014/main" xmlns="" id="{9BF5C51C-7BE0-4E20-947A-C693851B8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78DE529-0486-43C1-B33D-6514FE69BDF0}"/>
              </a:ext>
            </a:extLst>
          </p:cNvPr>
          <p:cNvGrpSpPr/>
          <p:nvPr/>
        </p:nvGrpSpPr>
        <p:grpSpPr>
          <a:xfrm>
            <a:off x="3188285" y="2955837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1151FE9F-88BD-47D2-8F07-E0378C6DA2E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xmlns="" id="{853DCF72-61DE-4BD4-816D-4E757626CC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A2239CD-DC19-42B8-B4CC-DD5690D5CC6B}"/>
              </a:ext>
            </a:extLst>
          </p:cNvPr>
          <p:cNvGrpSpPr/>
          <p:nvPr/>
        </p:nvGrpSpPr>
        <p:grpSpPr>
          <a:xfrm>
            <a:off x="3531349" y="3383035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CE6DEE52-7F30-4ED6-AAA7-83C19497B4A3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xmlns="" id="{57FA1B65-975F-4879-BA02-EFCE5F8203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FDC185F-3A12-464B-A678-33EE55D34E4D}"/>
              </a:ext>
            </a:extLst>
          </p:cNvPr>
          <p:cNvGrpSpPr/>
          <p:nvPr/>
        </p:nvGrpSpPr>
        <p:grpSpPr>
          <a:xfrm>
            <a:off x="3360693" y="4542876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EBC74EF1-6412-472E-89FD-C12CFD48DB80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xmlns="" id="{929F1F7B-0075-42B4-9A74-BA5D9AD394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B89B463-755E-4A6C-8CB5-03331B79AAD0}"/>
              </a:ext>
            </a:extLst>
          </p:cNvPr>
          <p:cNvGrpSpPr/>
          <p:nvPr/>
        </p:nvGrpSpPr>
        <p:grpSpPr>
          <a:xfrm>
            <a:off x="3442088" y="4751579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635BE21A-3B40-41C0-BC6B-B27A1E283EA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xmlns="" id="{F4DA7272-A74A-4077-B383-F91695C981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76D0868-47C1-4DE0-AA6D-00A0A2D21FC3}"/>
              </a:ext>
            </a:extLst>
          </p:cNvPr>
          <p:cNvGrpSpPr/>
          <p:nvPr/>
        </p:nvGrpSpPr>
        <p:grpSpPr>
          <a:xfrm>
            <a:off x="3506820" y="4960018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5C256A83-387D-4E16-B2E8-A03048D1921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89" name="Flowchart: Connector 88">
              <a:extLst>
                <a:ext uri="{FF2B5EF4-FFF2-40B4-BE49-F238E27FC236}">
                  <a16:creationId xmlns:a16="http://schemas.microsoft.com/office/drawing/2014/main" xmlns="" id="{358357A7-DEFD-4726-A97B-424C5EA72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4630906B-D25E-42F0-9C4D-18F170421186}"/>
              </a:ext>
            </a:extLst>
          </p:cNvPr>
          <p:cNvGrpSpPr/>
          <p:nvPr/>
        </p:nvGrpSpPr>
        <p:grpSpPr>
          <a:xfrm>
            <a:off x="3979994" y="5392619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C750E338-BAF4-4DB9-B99F-3C47975A33E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xmlns="" id="{A43570FD-6C23-4771-985F-977E4BC276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F2A6C1F-32CB-4C6C-A53B-5C70F39776B5}"/>
              </a:ext>
            </a:extLst>
          </p:cNvPr>
          <p:cNvGrpSpPr/>
          <p:nvPr/>
        </p:nvGrpSpPr>
        <p:grpSpPr>
          <a:xfrm>
            <a:off x="4618983" y="5272604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D5D1AD68-9C85-4D9F-BB47-B404287EA94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xmlns="" id="{A2B1C84B-039B-46B6-A29D-E281A4B213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1D162A5-A00A-4D5C-9F15-7FB9D0C42EF3}"/>
              </a:ext>
            </a:extLst>
          </p:cNvPr>
          <p:cNvGrpSpPr/>
          <p:nvPr/>
        </p:nvGrpSpPr>
        <p:grpSpPr>
          <a:xfrm>
            <a:off x="5502696" y="5500619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78B40052-6F5C-44AD-955C-7F3C6B2ABD53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83" name="Flowchart: Connector 82">
              <a:extLst>
                <a:ext uri="{FF2B5EF4-FFF2-40B4-BE49-F238E27FC236}">
                  <a16:creationId xmlns:a16="http://schemas.microsoft.com/office/drawing/2014/main" xmlns="" id="{9B715D33-F2CD-4A24-8E7F-739AC6234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F015A1EF-F77F-43D7-B3FC-10CEEF2A71CB}"/>
              </a:ext>
            </a:extLst>
          </p:cNvPr>
          <p:cNvGrpSpPr/>
          <p:nvPr/>
        </p:nvGrpSpPr>
        <p:grpSpPr>
          <a:xfrm>
            <a:off x="5651818" y="5662020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F0E7097E-341B-47C5-8172-2460532621B1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xmlns="" id="{338B1D30-1559-47D1-BE99-ABBC4083A2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C700673-0F0D-46C6-856C-CA359CFF0FF2}"/>
              </a:ext>
            </a:extLst>
          </p:cNvPr>
          <p:cNvGrpSpPr/>
          <p:nvPr/>
        </p:nvGrpSpPr>
        <p:grpSpPr>
          <a:xfrm>
            <a:off x="2754965" y="4317371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53E8AEBD-EC2A-44B0-8AC6-119FF6F4A448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xmlns="" id="{40886C01-D114-417E-9B9B-E7C9CE561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97619EA-9581-480D-918A-79812F5A8D9A}"/>
              </a:ext>
            </a:extLst>
          </p:cNvPr>
          <p:cNvGrpSpPr/>
          <p:nvPr/>
        </p:nvGrpSpPr>
        <p:grpSpPr>
          <a:xfrm>
            <a:off x="2679811" y="4559629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EAB137A3-CBF8-48A0-A829-8A8A246C4661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xmlns="" id="{40CF9CDF-3262-480A-9B33-645FD7828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66DD1D13-7D6B-4083-9048-403889A8BF56}"/>
              </a:ext>
            </a:extLst>
          </p:cNvPr>
          <p:cNvGrpSpPr/>
          <p:nvPr/>
        </p:nvGrpSpPr>
        <p:grpSpPr>
          <a:xfrm>
            <a:off x="2761845" y="4624843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D6CD5C93-EC01-4766-9D8D-94573D1E29E8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74" name="Flowchart: Connector 73">
              <a:extLst>
                <a:ext uri="{FF2B5EF4-FFF2-40B4-BE49-F238E27FC236}">
                  <a16:creationId xmlns:a16="http://schemas.microsoft.com/office/drawing/2014/main" xmlns="" id="{3D889247-A8D1-4225-9F20-BFC74FE756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8EB4895-5A0B-404A-8A94-2D95E6B157F3}"/>
              </a:ext>
            </a:extLst>
          </p:cNvPr>
          <p:cNvGrpSpPr/>
          <p:nvPr/>
        </p:nvGrpSpPr>
        <p:grpSpPr>
          <a:xfrm>
            <a:off x="2832850" y="4417481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CE3CFD50-F5B3-4A02-99DF-D93DEEA2471B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xmlns="" id="{398277E2-33DF-4D04-8468-1D2B83CC5B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81F0EFF-F06E-4FAE-BECA-741726CF4180}"/>
              </a:ext>
            </a:extLst>
          </p:cNvPr>
          <p:cNvGrpSpPr/>
          <p:nvPr/>
        </p:nvGrpSpPr>
        <p:grpSpPr>
          <a:xfrm>
            <a:off x="2824556" y="4773068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30DE0315-B5AB-47F7-93A2-4F15B70993B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63" name="Flowchart: Connector 62">
              <a:extLst>
                <a:ext uri="{FF2B5EF4-FFF2-40B4-BE49-F238E27FC236}">
                  <a16:creationId xmlns:a16="http://schemas.microsoft.com/office/drawing/2014/main" xmlns="" id="{3F6EA708-9A14-4D87-8F1B-57ED690F9D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74E9A510-FA51-47BC-813E-C0C9454747DB}"/>
              </a:ext>
            </a:extLst>
          </p:cNvPr>
          <p:cNvGrpSpPr/>
          <p:nvPr/>
        </p:nvGrpSpPr>
        <p:grpSpPr>
          <a:xfrm>
            <a:off x="699976" y="3811546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DC8BC5DE-87B1-4726-88B1-4D851E4E8E1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61" name="Flowchart: Connector 60">
              <a:extLst>
                <a:ext uri="{FF2B5EF4-FFF2-40B4-BE49-F238E27FC236}">
                  <a16:creationId xmlns:a16="http://schemas.microsoft.com/office/drawing/2014/main" xmlns="" id="{73C4CB89-1873-4EFF-8BA0-23DF0B2B72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5FC959A-D99F-4AF4-A34A-940E7DD41241}"/>
              </a:ext>
            </a:extLst>
          </p:cNvPr>
          <p:cNvGrpSpPr/>
          <p:nvPr/>
        </p:nvGrpSpPr>
        <p:grpSpPr>
          <a:xfrm>
            <a:off x="330948" y="3040809"/>
            <a:ext cx="107734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D11AC177-EA67-4C26-ABDA-8A9A3B4BFA53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xmlns="" id="{E8048EF5-F011-4E36-8B39-CF5FAB2C83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53" name="Google Shape;5679;p714">
            <a:extLst>
              <a:ext uri="{FF2B5EF4-FFF2-40B4-BE49-F238E27FC236}">
                <a16:creationId xmlns:a16="http://schemas.microsoft.com/office/drawing/2014/main" xmlns="" id="{717EE0B8-CC7D-48FC-A82B-377B20D5163B}"/>
              </a:ext>
            </a:extLst>
          </p:cNvPr>
          <p:cNvCxnSpPr/>
          <p:nvPr/>
        </p:nvCxnSpPr>
        <p:spPr>
          <a:xfrm>
            <a:off x="7425076" y="1490680"/>
            <a:ext cx="0" cy="54332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A2EE635E-2EE7-4A87-A3D7-C89E31C1942D}"/>
              </a:ext>
            </a:extLst>
          </p:cNvPr>
          <p:cNvGrpSpPr/>
          <p:nvPr/>
        </p:nvGrpSpPr>
        <p:grpSpPr>
          <a:xfrm>
            <a:off x="30428" y="2605061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0851CB2A-72AE-43F1-AF54-1E03ADD30FCE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56" name="Flowchart: Process 155">
              <a:extLst>
                <a:ext uri="{FF2B5EF4-FFF2-40B4-BE49-F238E27FC236}">
                  <a16:creationId xmlns:a16="http://schemas.microsoft.com/office/drawing/2014/main" xmlns="" id="{012674FA-8E15-4CC8-AA02-A9FD0BB8E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98531FE6-4C53-4D0F-B7C9-82DB3B365183}"/>
              </a:ext>
            </a:extLst>
          </p:cNvPr>
          <p:cNvGrpSpPr/>
          <p:nvPr/>
        </p:nvGrpSpPr>
        <p:grpSpPr>
          <a:xfrm>
            <a:off x="112469" y="2771273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F6072758-B429-4A47-AE2B-3737AD66FC63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59" name="Flowchart: Process 158">
              <a:extLst>
                <a:ext uri="{FF2B5EF4-FFF2-40B4-BE49-F238E27FC236}">
                  <a16:creationId xmlns:a16="http://schemas.microsoft.com/office/drawing/2014/main" xmlns="" id="{6D1350CF-8822-466F-82CB-C6E989CEA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45C50998-CE42-4DA0-B411-F78CEE05ECA4}"/>
              </a:ext>
            </a:extLst>
          </p:cNvPr>
          <p:cNvGrpSpPr/>
          <p:nvPr/>
        </p:nvGrpSpPr>
        <p:grpSpPr>
          <a:xfrm>
            <a:off x="216090" y="2834773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8B598710-818E-4699-AE4D-9C6D0CE1F93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62" name="Flowchart: Process 161">
              <a:extLst>
                <a:ext uri="{FF2B5EF4-FFF2-40B4-BE49-F238E27FC236}">
                  <a16:creationId xmlns:a16="http://schemas.microsoft.com/office/drawing/2014/main" xmlns="" id="{84E8C3CD-ED9B-4543-AD7B-E31E3B5B2D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838F0FEA-F311-4A39-9DFD-E02E3CFF8AFF}"/>
              </a:ext>
            </a:extLst>
          </p:cNvPr>
          <p:cNvGrpSpPr/>
          <p:nvPr/>
        </p:nvGrpSpPr>
        <p:grpSpPr>
          <a:xfrm>
            <a:off x="287869" y="2942772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A29E83BD-1146-4BC4-94F1-B2536DEB439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65" name="Flowchart: Process 164">
              <a:extLst>
                <a:ext uri="{FF2B5EF4-FFF2-40B4-BE49-F238E27FC236}">
                  <a16:creationId xmlns:a16="http://schemas.microsoft.com/office/drawing/2014/main" xmlns="" id="{B9C2FC82-970A-474A-8AD7-60A7C92415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C2CA3545-6280-4B0C-ADF8-E1AADE7AB021}"/>
              </a:ext>
            </a:extLst>
          </p:cNvPr>
          <p:cNvGrpSpPr/>
          <p:nvPr/>
        </p:nvGrpSpPr>
        <p:grpSpPr>
          <a:xfrm>
            <a:off x="1495233" y="3930706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2DC6EB8D-8AB0-4452-BE36-BF780CEFE389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68" name="Flowchart: Process 167">
              <a:extLst>
                <a:ext uri="{FF2B5EF4-FFF2-40B4-BE49-F238E27FC236}">
                  <a16:creationId xmlns:a16="http://schemas.microsoft.com/office/drawing/2014/main" xmlns="" id="{66399621-EACC-40EC-9F08-30B11B796A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A5678C8-F9BB-4672-97A8-8A1602B0310E}"/>
              </a:ext>
            </a:extLst>
          </p:cNvPr>
          <p:cNvGrpSpPr/>
          <p:nvPr/>
        </p:nvGrpSpPr>
        <p:grpSpPr>
          <a:xfrm>
            <a:off x="764844" y="3898805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42243B67-CD24-433A-BDC2-63E6232FB1C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71" name="Flowchart: Process 170">
              <a:extLst>
                <a:ext uri="{FF2B5EF4-FFF2-40B4-BE49-F238E27FC236}">
                  <a16:creationId xmlns:a16="http://schemas.microsoft.com/office/drawing/2014/main" xmlns="" id="{CDAC0971-5ED3-4ACE-86C0-DD91B09142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xmlns="" id="{3781F7BB-A515-41F0-859D-A01EC3E3EEA1}"/>
              </a:ext>
            </a:extLst>
          </p:cNvPr>
          <p:cNvGrpSpPr/>
          <p:nvPr/>
        </p:nvGrpSpPr>
        <p:grpSpPr>
          <a:xfrm>
            <a:off x="716237" y="4035910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25697AEC-5E98-4F64-98E8-8DFB66DADF88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74" name="Flowchart: Process 173">
              <a:extLst>
                <a:ext uri="{FF2B5EF4-FFF2-40B4-BE49-F238E27FC236}">
                  <a16:creationId xmlns:a16="http://schemas.microsoft.com/office/drawing/2014/main" xmlns="" id="{39F4DAF8-67A0-4A91-85CF-B1824192A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xmlns="" id="{DC460D40-2E01-4BF6-BC51-679C2F1ECCF8}"/>
              </a:ext>
            </a:extLst>
          </p:cNvPr>
          <p:cNvGrpSpPr/>
          <p:nvPr/>
        </p:nvGrpSpPr>
        <p:grpSpPr>
          <a:xfrm>
            <a:off x="805696" y="4075444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2A35E1A8-B047-40AC-BB1A-9E71732978B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77" name="Flowchart: Process 176">
              <a:extLst>
                <a:ext uri="{FF2B5EF4-FFF2-40B4-BE49-F238E27FC236}">
                  <a16:creationId xmlns:a16="http://schemas.microsoft.com/office/drawing/2014/main" xmlns="" id="{6EB4CEF0-B76E-47C4-A9F2-3374726DC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A44B1381-D2A0-4A2D-BBEE-F8B1BB6E23E4}"/>
              </a:ext>
            </a:extLst>
          </p:cNvPr>
          <p:cNvGrpSpPr/>
          <p:nvPr/>
        </p:nvGrpSpPr>
        <p:grpSpPr>
          <a:xfrm>
            <a:off x="2538822" y="5646161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CD0D4004-BF54-4FDC-9D80-A784C4B876BB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80" name="Flowchart: Process 179">
              <a:extLst>
                <a:ext uri="{FF2B5EF4-FFF2-40B4-BE49-F238E27FC236}">
                  <a16:creationId xmlns:a16="http://schemas.microsoft.com/office/drawing/2014/main" xmlns="" id="{3673383D-AC21-498B-B79E-F759F93B3B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xmlns="" id="{5FDB72A9-0C13-4302-AA5E-7D65401E7462}"/>
              </a:ext>
            </a:extLst>
          </p:cNvPr>
          <p:cNvGrpSpPr/>
          <p:nvPr/>
        </p:nvGrpSpPr>
        <p:grpSpPr>
          <a:xfrm>
            <a:off x="2633872" y="6151789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BDCAC5BB-F686-4C31-9D5F-7C53ADCD1FBB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83" name="Flowchart: Process 182">
              <a:extLst>
                <a:ext uri="{FF2B5EF4-FFF2-40B4-BE49-F238E27FC236}">
                  <a16:creationId xmlns:a16="http://schemas.microsoft.com/office/drawing/2014/main" xmlns="" id="{9AB2A1DA-290C-42C5-852A-6D0A4B8D84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xmlns="" id="{74587EE3-1116-4FE3-9C56-01E0D8A37B93}"/>
              </a:ext>
            </a:extLst>
          </p:cNvPr>
          <p:cNvGrpSpPr/>
          <p:nvPr/>
        </p:nvGrpSpPr>
        <p:grpSpPr>
          <a:xfrm>
            <a:off x="2690500" y="4852575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D7B06137-08B0-4B7D-A8E6-47B34C29B8D4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86" name="Flowchart: Process 185">
              <a:extLst>
                <a:ext uri="{FF2B5EF4-FFF2-40B4-BE49-F238E27FC236}">
                  <a16:creationId xmlns:a16="http://schemas.microsoft.com/office/drawing/2014/main" xmlns="" id="{F6BBC89E-1F29-4BB5-81AC-6EC67EB731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xmlns="" id="{D418C1A4-4EAD-485A-B72B-82CB9359F81A}"/>
              </a:ext>
            </a:extLst>
          </p:cNvPr>
          <p:cNvGrpSpPr/>
          <p:nvPr/>
        </p:nvGrpSpPr>
        <p:grpSpPr>
          <a:xfrm>
            <a:off x="3829520" y="5412556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6D000984-F26A-4E25-B606-820B7665F8B5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89" name="Flowchart: Process 188">
              <a:extLst>
                <a:ext uri="{FF2B5EF4-FFF2-40B4-BE49-F238E27FC236}">
                  <a16:creationId xmlns:a16="http://schemas.microsoft.com/office/drawing/2014/main" xmlns="" id="{AE1C7BC8-DEC0-486D-BC60-684F62EC6D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xmlns="" id="{1B5C4821-28EE-4349-9471-E4FA71D0DDFE}"/>
              </a:ext>
            </a:extLst>
          </p:cNvPr>
          <p:cNvGrpSpPr/>
          <p:nvPr/>
        </p:nvGrpSpPr>
        <p:grpSpPr>
          <a:xfrm>
            <a:off x="3926685" y="5138345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CC6F8C9C-868F-4250-9A73-2D2ED541C72C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92" name="Flowchart: Process 191">
              <a:extLst>
                <a:ext uri="{FF2B5EF4-FFF2-40B4-BE49-F238E27FC236}">
                  <a16:creationId xmlns:a16="http://schemas.microsoft.com/office/drawing/2014/main" xmlns="" id="{BAC235B4-29D0-43A4-95DE-57A0489E40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xmlns="" id="{FE9D6BD1-FCEF-42D4-93E5-5CC0B12A33FF}"/>
              </a:ext>
            </a:extLst>
          </p:cNvPr>
          <p:cNvGrpSpPr/>
          <p:nvPr/>
        </p:nvGrpSpPr>
        <p:grpSpPr>
          <a:xfrm>
            <a:off x="3837231" y="5202215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95819050-3541-4588-B962-2D80AF1A0DB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95" name="Flowchart: Process 194">
              <a:extLst>
                <a:ext uri="{FF2B5EF4-FFF2-40B4-BE49-F238E27FC236}">
                  <a16:creationId xmlns:a16="http://schemas.microsoft.com/office/drawing/2014/main" xmlns="" id="{35E8C6A3-1E99-4921-9FEF-D37614EC60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xmlns="" id="{BA1CE90F-5FC6-4596-A399-D07109C6ABB3}"/>
              </a:ext>
            </a:extLst>
          </p:cNvPr>
          <p:cNvGrpSpPr/>
          <p:nvPr/>
        </p:nvGrpSpPr>
        <p:grpSpPr>
          <a:xfrm>
            <a:off x="4358976" y="5202215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21249F58-3D3F-4B06-A12C-5FDF5D61D62D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98" name="Flowchart: Process 197">
              <a:extLst>
                <a:ext uri="{FF2B5EF4-FFF2-40B4-BE49-F238E27FC236}">
                  <a16:creationId xmlns:a16="http://schemas.microsoft.com/office/drawing/2014/main" xmlns="" id="{EFC4D1BD-993E-4B6B-956C-35A5EA77C4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xmlns="" id="{09697BF1-B765-4B99-B72E-DA6EE3712250}"/>
              </a:ext>
            </a:extLst>
          </p:cNvPr>
          <p:cNvGrpSpPr/>
          <p:nvPr/>
        </p:nvGrpSpPr>
        <p:grpSpPr>
          <a:xfrm>
            <a:off x="4480157" y="5234228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4937DEE3-BDBD-4D35-9843-ECCECE4FB3B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01" name="Flowchart: Process 200">
              <a:extLst>
                <a:ext uri="{FF2B5EF4-FFF2-40B4-BE49-F238E27FC236}">
                  <a16:creationId xmlns:a16="http://schemas.microsoft.com/office/drawing/2014/main" xmlns="" id="{F80F45A7-974E-4EFB-B15A-E4C2AB112A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534721E1-34D8-496A-8DD3-D8AD742A0C95}"/>
              </a:ext>
            </a:extLst>
          </p:cNvPr>
          <p:cNvGrpSpPr/>
          <p:nvPr/>
        </p:nvGrpSpPr>
        <p:grpSpPr>
          <a:xfrm>
            <a:off x="4257087" y="5226051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2D0EC4F5-8108-453A-AB6C-279DF3ADC5D9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04" name="Flowchart: Process 203">
              <a:extLst>
                <a:ext uri="{FF2B5EF4-FFF2-40B4-BE49-F238E27FC236}">
                  <a16:creationId xmlns:a16="http://schemas.microsoft.com/office/drawing/2014/main" xmlns="" id="{580263AA-ADA5-44E5-9462-E3C1104BF9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xmlns="" id="{B9F028A6-B2F7-4124-A309-3D8B010E3AB5}"/>
              </a:ext>
            </a:extLst>
          </p:cNvPr>
          <p:cNvGrpSpPr/>
          <p:nvPr/>
        </p:nvGrpSpPr>
        <p:grpSpPr>
          <a:xfrm>
            <a:off x="4467783" y="5673263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8D417E74-CE8F-41AA-A92E-50FCF3DB583E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07" name="Flowchart: Process 206">
              <a:extLst>
                <a:ext uri="{FF2B5EF4-FFF2-40B4-BE49-F238E27FC236}">
                  <a16:creationId xmlns:a16="http://schemas.microsoft.com/office/drawing/2014/main" xmlns="" id="{7CEBFCCF-9B22-4430-B443-FA2CCF7136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0BAC9A86-6C56-4CA5-86AC-9C8449F52DC8}"/>
              </a:ext>
            </a:extLst>
          </p:cNvPr>
          <p:cNvGrpSpPr/>
          <p:nvPr/>
        </p:nvGrpSpPr>
        <p:grpSpPr>
          <a:xfrm>
            <a:off x="5492329" y="6151789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6EA5131C-9CA3-4E78-9742-6593394351AC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10" name="Flowchart: Process 209">
              <a:extLst>
                <a:ext uri="{FF2B5EF4-FFF2-40B4-BE49-F238E27FC236}">
                  <a16:creationId xmlns:a16="http://schemas.microsoft.com/office/drawing/2014/main" xmlns="" id="{07DC7310-EEAE-42D8-A5D5-EC2E34A5CA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xmlns="" id="{AEED9728-AD65-4D0B-9121-949DE16553F0}"/>
              </a:ext>
            </a:extLst>
          </p:cNvPr>
          <p:cNvGrpSpPr/>
          <p:nvPr/>
        </p:nvGrpSpPr>
        <p:grpSpPr>
          <a:xfrm>
            <a:off x="3251670" y="6426000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D8F73AEC-0FE6-4154-81F7-F5D3B6F0FFD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13" name="Flowchart: Process 212">
              <a:extLst>
                <a:ext uri="{FF2B5EF4-FFF2-40B4-BE49-F238E27FC236}">
                  <a16:creationId xmlns:a16="http://schemas.microsoft.com/office/drawing/2014/main" xmlns="" id="{9A3149F4-0982-438A-86A4-C651946125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xmlns="" id="{6B8DCF57-D554-400C-9C19-99ABE8BA83B1}"/>
              </a:ext>
            </a:extLst>
          </p:cNvPr>
          <p:cNvGrpSpPr/>
          <p:nvPr/>
        </p:nvGrpSpPr>
        <p:grpSpPr>
          <a:xfrm>
            <a:off x="5779722" y="5808952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1A45FBF8-7ACD-4F01-A247-DFA4FD480F98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16" name="Flowchart: Process 215">
              <a:extLst>
                <a:ext uri="{FF2B5EF4-FFF2-40B4-BE49-F238E27FC236}">
                  <a16:creationId xmlns:a16="http://schemas.microsoft.com/office/drawing/2014/main" xmlns="" id="{3B708480-6650-42A9-AB60-EA10B0682D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xmlns="" id="{2F7C338B-145B-48C5-8CF4-A54F649116A3}"/>
              </a:ext>
            </a:extLst>
          </p:cNvPr>
          <p:cNvGrpSpPr/>
          <p:nvPr/>
        </p:nvGrpSpPr>
        <p:grpSpPr>
          <a:xfrm>
            <a:off x="5745525" y="5450301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DF41F933-8F6D-442D-ACAE-3513CEF8F87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19" name="Flowchart: Process 218">
              <a:extLst>
                <a:ext uri="{FF2B5EF4-FFF2-40B4-BE49-F238E27FC236}">
                  <a16:creationId xmlns:a16="http://schemas.microsoft.com/office/drawing/2014/main" xmlns="" id="{F571AF19-FDCA-41E7-A883-397DADD4F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xmlns="" id="{FCEBA0D5-878D-43F3-A25A-F52BB4DC2ACA}"/>
              </a:ext>
            </a:extLst>
          </p:cNvPr>
          <p:cNvGrpSpPr/>
          <p:nvPr/>
        </p:nvGrpSpPr>
        <p:grpSpPr>
          <a:xfrm>
            <a:off x="5633389" y="5392618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20A90D2A-2825-4006-A477-7807BE1A2459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22" name="Flowchart: Process 221">
              <a:extLst>
                <a:ext uri="{FF2B5EF4-FFF2-40B4-BE49-F238E27FC236}">
                  <a16:creationId xmlns:a16="http://schemas.microsoft.com/office/drawing/2014/main" xmlns="" id="{19A560B5-E076-431C-BDAA-5F651085E8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B277DC23-81CE-47F7-A9CA-3CEBC55825EA}"/>
              </a:ext>
            </a:extLst>
          </p:cNvPr>
          <p:cNvGrpSpPr/>
          <p:nvPr/>
        </p:nvGrpSpPr>
        <p:grpSpPr>
          <a:xfrm>
            <a:off x="5229704" y="5097122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090C5FB9-1026-4C19-B626-C17344BF769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25" name="Flowchart: Process 224">
              <a:extLst>
                <a:ext uri="{FF2B5EF4-FFF2-40B4-BE49-F238E27FC236}">
                  <a16:creationId xmlns:a16="http://schemas.microsoft.com/office/drawing/2014/main" xmlns="" id="{90E67FAC-3D9A-4C36-BBF4-2B3B7AAF35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xmlns="" id="{E764BC80-E58B-4944-99BD-8A81D8B24BD7}"/>
              </a:ext>
            </a:extLst>
          </p:cNvPr>
          <p:cNvGrpSpPr/>
          <p:nvPr/>
        </p:nvGrpSpPr>
        <p:grpSpPr>
          <a:xfrm>
            <a:off x="5381169" y="4987764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A4E2698F-95A4-4793-8D26-9F703CB72F24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28" name="Flowchart: Process 227">
              <a:extLst>
                <a:ext uri="{FF2B5EF4-FFF2-40B4-BE49-F238E27FC236}">
                  <a16:creationId xmlns:a16="http://schemas.microsoft.com/office/drawing/2014/main" xmlns="" id="{B358B76F-6673-4151-897C-50E85928B1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xmlns="" id="{23B7ADF5-A62F-4ADF-97EB-6E33CD566E13}"/>
              </a:ext>
            </a:extLst>
          </p:cNvPr>
          <p:cNvGrpSpPr/>
          <p:nvPr/>
        </p:nvGrpSpPr>
        <p:grpSpPr>
          <a:xfrm>
            <a:off x="5341840" y="5307378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3A68730B-81AE-405F-AC79-0AC48BED112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31" name="Flowchart: Process 230">
              <a:extLst>
                <a:ext uri="{FF2B5EF4-FFF2-40B4-BE49-F238E27FC236}">
                  <a16:creationId xmlns:a16="http://schemas.microsoft.com/office/drawing/2014/main" xmlns="" id="{4D7DA0F5-8BD8-4115-83D7-573D10C5D2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xmlns="" id="{B0013F89-E00E-4D00-BABC-B4A95BE35E6C}"/>
              </a:ext>
            </a:extLst>
          </p:cNvPr>
          <p:cNvGrpSpPr/>
          <p:nvPr/>
        </p:nvGrpSpPr>
        <p:grpSpPr>
          <a:xfrm>
            <a:off x="5269406" y="5218841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72F8A7FF-B168-4C92-BC2D-F26403E39B16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34" name="Flowchart: Process 233">
              <a:extLst>
                <a:ext uri="{FF2B5EF4-FFF2-40B4-BE49-F238E27FC236}">
                  <a16:creationId xmlns:a16="http://schemas.microsoft.com/office/drawing/2014/main" xmlns="" id="{BEEBEFEE-E61D-4DFD-A380-6599D45C37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xmlns="" id="{B30A2FB4-1728-473C-B9FF-C5880995EC2D}"/>
              </a:ext>
            </a:extLst>
          </p:cNvPr>
          <p:cNvGrpSpPr/>
          <p:nvPr/>
        </p:nvGrpSpPr>
        <p:grpSpPr>
          <a:xfrm>
            <a:off x="4964566" y="4570842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E4D3914D-9567-4877-A806-5B53D449D4D1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37" name="Flowchart: Process 236">
              <a:extLst>
                <a:ext uri="{FF2B5EF4-FFF2-40B4-BE49-F238E27FC236}">
                  <a16:creationId xmlns:a16="http://schemas.microsoft.com/office/drawing/2014/main" xmlns="" id="{F0FA6769-2171-4FF9-9E91-0D6117977C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xmlns="" id="{0771518C-8F94-4BC8-95D0-8964F0F1F423}"/>
              </a:ext>
            </a:extLst>
          </p:cNvPr>
          <p:cNvGrpSpPr/>
          <p:nvPr/>
        </p:nvGrpSpPr>
        <p:grpSpPr>
          <a:xfrm>
            <a:off x="4852946" y="3665752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9EACBC58-7917-4CA7-9469-D1CF7019CE3C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40" name="Flowchart: Process 239">
              <a:extLst>
                <a:ext uri="{FF2B5EF4-FFF2-40B4-BE49-F238E27FC236}">
                  <a16:creationId xmlns:a16="http://schemas.microsoft.com/office/drawing/2014/main" xmlns="" id="{B69D879B-155F-4E4D-97C3-1A3D3191A6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xmlns="" id="{D5B452ED-B157-4724-9E83-099C6DCC2637}"/>
              </a:ext>
            </a:extLst>
          </p:cNvPr>
          <p:cNvGrpSpPr/>
          <p:nvPr/>
        </p:nvGrpSpPr>
        <p:grpSpPr>
          <a:xfrm>
            <a:off x="4517296" y="3680200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D202B0FD-9E67-4E51-9664-42099C2967FE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43" name="Flowchart: Process 242">
              <a:extLst>
                <a:ext uri="{FF2B5EF4-FFF2-40B4-BE49-F238E27FC236}">
                  <a16:creationId xmlns:a16="http://schemas.microsoft.com/office/drawing/2014/main" xmlns="" id="{CECF8F7A-C83E-43C5-9C0F-1D906C13C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xmlns="" id="{DFA80539-645F-4388-BB04-200823B384B1}"/>
              </a:ext>
            </a:extLst>
          </p:cNvPr>
          <p:cNvGrpSpPr/>
          <p:nvPr/>
        </p:nvGrpSpPr>
        <p:grpSpPr>
          <a:xfrm>
            <a:off x="3891089" y="2759143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FAF88652-796A-4529-8375-229EE85E5FA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46" name="Flowchart: Process 245">
              <a:extLst>
                <a:ext uri="{FF2B5EF4-FFF2-40B4-BE49-F238E27FC236}">
                  <a16:creationId xmlns:a16="http://schemas.microsoft.com/office/drawing/2014/main" xmlns="" id="{4CFC8681-07D2-417B-8BAD-EC35EB5A42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xmlns="" id="{2F9E9BCF-FD99-4FD1-8979-4603C72ED9D6}"/>
              </a:ext>
            </a:extLst>
          </p:cNvPr>
          <p:cNvGrpSpPr/>
          <p:nvPr/>
        </p:nvGrpSpPr>
        <p:grpSpPr>
          <a:xfrm>
            <a:off x="3162908" y="3079260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A2D46DE8-C1F1-49E5-998A-F910BD22D000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49" name="Flowchart: Process 248">
              <a:extLst>
                <a:ext uri="{FF2B5EF4-FFF2-40B4-BE49-F238E27FC236}">
                  <a16:creationId xmlns:a16="http://schemas.microsoft.com/office/drawing/2014/main" xmlns="" id="{EB5AB560-AADC-44B1-A986-DA66EBD0C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xmlns="" id="{5BD094CE-1866-4231-8E36-C6E595FCCB66}"/>
              </a:ext>
            </a:extLst>
          </p:cNvPr>
          <p:cNvGrpSpPr/>
          <p:nvPr/>
        </p:nvGrpSpPr>
        <p:grpSpPr>
          <a:xfrm>
            <a:off x="2498498" y="3168147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9B6FFDC1-C24F-43F3-A9A3-21D6700E9060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52" name="Flowchart: Process 251">
              <a:extLst>
                <a:ext uri="{FF2B5EF4-FFF2-40B4-BE49-F238E27FC236}">
                  <a16:creationId xmlns:a16="http://schemas.microsoft.com/office/drawing/2014/main" xmlns="" id="{B0740735-DA57-442F-A14F-77D100AB28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xmlns="" id="{04A952C4-31BF-4D4B-A5DC-4BD993273C8D}"/>
              </a:ext>
            </a:extLst>
          </p:cNvPr>
          <p:cNvGrpSpPr/>
          <p:nvPr/>
        </p:nvGrpSpPr>
        <p:grpSpPr>
          <a:xfrm>
            <a:off x="3139931" y="2044792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27049858-75F7-499D-8452-7B634AC4DF9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55" name="Flowchart: Process 254">
              <a:extLst>
                <a:ext uri="{FF2B5EF4-FFF2-40B4-BE49-F238E27FC236}">
                  <a16:creationId xmlns:a16="http://schemas.microsoft.com/office/drawing/2014/main" xmlns="" id="{93F93721-3733-475D-A0F7-BB73CCB944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6" name="Title 1">
            <a:extLst>
              <a:ext uri="{FF2B5EF4-FFF2-40B4-BE49-F238E27FC236}">
                <a16:creationId xmlns:a16="http://schemas.microsoft.com/office/drawing/2014/main" xmlns="" id="{35972E4A-D5CF-4192-A924-B3B2B635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2000"/>
            <a:ext cx="11306175" cy="947621"/>
          </a:xfrm>
        </p:spPr>
        <p:txBody>
          <a:bodyPr>
            <a:normAutofit/>
          </a:bodyPr>
          <a:lstStyle/>
          <a:p>
            <a:r>
              <a:rPr lang="el-GR" sz="3600" dirty="0"/>
              <a:t>Πλάνο Εμβολιασμού Νησιών</a:t>
            </a:r>
          </a:p>
        </p:txBody>
      </p:sp>
    </p:spTree>
    <p:extLst>
      <p:ext uri="{BB962C8B-B14F-4D97-AF65-F5344CB8AC3E}">
        <p14:creationId xmlns:p14="http://schemas.microsoft.com/office/powerpoint/2010/main" xmlns="" val="2783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C803AF-6F0A-440A-9793-F0E74F117869}"/>
              </a:ext>
            </a:extLst>
          </p:cNvPr>
          <p:cNvSpPr txBox="1"/>
          <p:nvPr/>
        </p:nvSpPr>
        <p:spPr>
          <a:xfrm>
            <a:off x="3590924" y="2459982"/>
            <a:ext cx="5010150" cy="1646605"/>
          </a:xfrm>
          <a:prstGeom prst="rect">
            <a:avLst/>
          </a:prstGeom>
          <a:ln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ΕΛΛΗΝΙΚΗ ΔΗΜΟΚΡΑΤΙΑ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ΕΠΙΧΕΙΡΗΣΗ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«ΕΛΕΥΘΕΡΙΑ»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88186D-0EEA-4E46-A660-15D587363CA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99" b="25178"/>
          <a:stretch/>
        </p:blipFill>
        <p:spPr bwMode="auto">
          <a:xfrm>
            <a:off x="10156199" y="110682"/>
            <a:ext cx="2050415" cy="101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image4.png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xmlns="" id="{A1AE4DB2-003D-43F7-8ACE-FBD2E0D1256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254343" y="170438"/>
            <a:ext cx="901856" cy="8839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221667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BD8EB36A-65FC-4277-9362-626E9FD47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56326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C989D92-7273-40FA-90D6-9B1046D83B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E4479-4684-43AA-B90F-9C4754D7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2000"/>
            <a:ext cx="11306175" cy="947621"/>
          </a:xfrm>
        </p:spPr>
        <p:txBody>
          <a:bodyPr>
            <a:normAutofit/>
          </a:bodyPr>
          <a:lstStyle/>
          <a:p>
            <a:r>
              <a:rPr lang="el-GR" sz="3600" dirty="0"/>
              <a:t>Πλάνο Εμβολιασμού Νησιών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F50CC18-908A-40E5-9981-CB540C0BE2E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99" b="25178"/>
          <a:stretch/>
        </p:blipFill>
        <p:spPr bwMode="auto">
          <a:xfrm>
            <a:off x="10156199" y="110682"/>
            <a:ext cx="2050415" cy="101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5" name="image4.png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xmlns="" id="{150DE3C4-D016-4244-B855-BA3F168100C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254343" y="170438"/>
            <a:ext cx="901856" cy="883920"/>
          </a:xfrm>
          <a:prstGeom prst="rect">
            <a:avLst/>
          </a:prstGeom>
          <a:ln/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A93DFB55-E308-47DC-9444-CA42C1CEA8F6}"/>
              </a:ext>
            </a:extLst>
          </p:cNvPr>
          <p:cNvGrpSpPr/>
          <p:nvPr/>
        </p:nvGrpSpPr>
        <p:grpSpPr>
          <a:xfrm>
            <a:off x="244678" y="2884552"/>
            <a:ext cx="2708496" cy="2898626"/>
            <a:chOff x="457223" y="2068469"/>
            <a:chExt cx="2991383" cy="4231751"/>
          </a:xfrm>
          <a:solidFill>
            <a:srgbClr val="5788D1"/>
          </a:solidFill>
        </p:grpSpPr>
        <p:sp>
          <p:nvSpPr>
            <p:cNvPr id="121" name="Google Shape;6601;p734">
              <a:extLst>
                <a:ext uri="{FF2B5EF4-FFF2-40B4-BE49-F238E27FC236}">
                  <a16:creationId xmlns:a16="http://schemas.microsoft.com/office/drawing/2014/main" xmlns="" id="{0967D92F-8B69-44B9-809D-0F1456D3B5B8}"/>
                </a:ext>
              </a:extLst>
            </p:cNvPr>
            <p:cNvSpPr/>
            <p:nvPr/>
          </p:nvSpPr>
          <p:spPr>
            <a:xfrm>
              <a:off x="457223" y="2068469"/>
              <a:ext cx="2991382" cy="42192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6602;p734">
              <a:extLst>
                <a:ext uri="{FF2B5EF4-FFF2-40B4-BE49-F238E27FC236}">
                  <a16:creationId xmlns:a16="http://schemas.microsoft.com/office/drawing/2014/main" xmlns="" id="{817FD513-DDF2-45EB-95E1-8E7AC85F9005}"/>
                </a:ext>
              </a:extLst>
            </p:cNvPr>
            <p:cNvSpPr/>
            <p:nvPr/>
          </p:nvSpPr>
          <p:spPr>
            <a:xfrm>
              <a:off x="457224" y="2744756"/>
              <a:ext cx="2991382" cy="355546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62000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lang="el-GR" sz="1600" b="1" kern="0" dirty="0">
                <a:solidFill>
                  <a:srgbClr val="FFFFFF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elvetica Neue"/>
                  <a:cs typeface="Helvetica Neue"/>
                  <a:sym typeface="Helvetica Neue"/>
                </a:rPr>
                <a:t>18 Νησιά με Νοσοκομειακές Μονάδες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6603;p734">
              <a:extLst>
                <a:ext uri="{FF2B5EF4-FFF2-40B4-BE49-F238E27FC236}">
                  <a16:creationId xmlns:a16="http://schemas.microsoft.com/office/drawing/2014/main" xmlns="" id="{F2131CFF-3771-4B6D-BD9B-38DC2E9911C7}"/>
                </a:ext>
              </a:extLst>
            </p:cNvPr>
            <p:cNvSpPr txBox="1"/>
            <p:nvPr/>
          </p:nvSpPr>
          <p:spPr>
            <a:xfrm>
              <a:off x="658385" y="2080961"/>
              <a:ext cx="493112" cy="1020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elvetica Neue"/>
                  <a:cs typeface="Helvetica Neue"/>
                  <a:sym typeface="Helvetica Neue"/>
                </a:rPr>
                <a:t>1</a:t>
              </a:r>
              <a:endPara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37" name="Google Shape;742;p2">
            <a:extLst>
              <a:ext uri="{FF2B5EF4-FFF2-40B4-BE49-F238E27FC236}">
                <a16:creationId xmlns:a16="http://schemas.microsoft.com/office/drawing/2014/main" xmlns="" id="{7798425F-74BE-471B-ACAF-0AF9B96AB82E}"/>
              </a:ext>
            </a:extLst>
          </p:cNvPr>
          <p:cNvSpPr/>
          <p:nvPr/>
        </p:nvSpPr>
        <p:spPr>
          <a:xfrm>
            <a:off x="3019175" y="4324934"/>
            <a:ext cx="168492" cy="269815"/>
          </a:xfrm>
          <a:custGeom>
            <a:avLst/>
            <a:gdLst/>
            <a:ahLst/>
            <a:cxnLst/>
            <a:rect l="l" t="t" r="r" b="b"/>
            <a:pathLst>
              <a:path w="184" h="293" extrusionOk="0">
                <a:moveTo>
                  <a:pt x="48" y="283"/>
                </a:moveTo>
                <a:cubicBezTo>
                  <a:pt x="184" y="147"/>
                  <a:pt x="184" y="147"/>
                  <a:pt x="184" y="147"/>
                </a:cubicBezTo>
                <a:cubicBezTo>
                  <a:pt x="48" y="11"/>
                  <a:pt x="48" y="11"/>
                  <a:pt x="48" y="11"/>
                </a:cubicBezTo>
                <a:cubicBezTo>
                  <a:pt x="38" y="0"/>
                  <a:pt x="21" y="0"/>
                  <a:pt x="10" y="11"/>
                </a:cubicBezTo>
                <a:cubicBezTo>
                  <a:pt x="0" y="21"/>
                  <a:pt x="0" y="38"/>
                  <a:pt x="10" y="49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" y="245"/>
                  <a:pt x="10" y="245"/>
                  <a:pt x="10" y="245"/>
                </a:cubicBezTo>
                <a:cubicBezTo>
                  <a:pt x="5" y="250"/>
                  <a:pt x="2" y="257"/>
                  <a:pt x="2" y="264"/>
                </a:cubicBezTo>
                <a:cubicBezTo>
                  <a:pt x="2" y="271"/>
                  <a:pt x="5" y="277"/>
                  <a:pt x="10" y="283"/>
                </a:cubicBezTo>
                <a:cubicBezTo>
                  <a:pt x="21" y="293"/>
                  <a:pt x="38" y="293"/>
                  <a:pt x="48" y="283"/>
                </a:cubicBezTo>
              </a:path>
            </a:pathLst>
          </a:custGeom>
          <a:solidFill>
            <a:srgbClr val="2C5A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742;p2">
            <a:extLst>
              <a:ext uri="{FF2B5EF4-FFF2-40B4-BE49-F238E27FC236}">
                <a16:creationId xmlns:a16="http://schemas.microsoft.com/office/drawing/2014/main" xmlns="" id="{9D50E818-B524-4D67-A62C-F7ED0690DAED}"/>
              </a:ext>
            </a:extLst>
          </p:cNvPr>
          <p:cNvSpPr/>
          <p:nvPr/>
        </p:nvSpPr>
        <p:spPr>
          <a:xfrm>
            <a:off x="6010165" y="4324934"/>
            <a:ext cx="168492" cy="269815"/>
          </a:xfrm>
          <a:custGeom>
            <a:avLst/>
            <a:gdLst/>
            <a:ahLst/>
            <a:cxnLst/>
            <a:rect l="l" t="t" r="r" b="b"/>
            <a:pathLst>
              <a:path w="184" h="293" extrusionOk="0">
                <a:moveTo>
                  <a:pt x="48" y="283"/>
                </a:moveTo>
                <a:cubicBezTo>
                  <a:pt x="184" y="147"/>
                  <a:pt x="184" y="147"/>
                  <a:pt x="184" y="147"/>
                </a:cubicBezTo>
                <a:cubicBezTo>
                  <a:pt x="48" y="11"/>
                  <a:pt x="48" y="11"/>
                  <a:pt x="48" y="11"/>
                </a:cubicBezTo>
                <a:cubicBezTo>
                  <a:pt x="38" y="0"/>
                  <a:pt x="21" y="0"/>
                  <a:pt x="10" y="11"/>
                </a:cubicBezTo>
                <a:cubicBezTo>
                  <a:pt x="0" y="21"/>
                  <a:pt x="0" y="38"/>
                  <a:pt x="10" y="49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" y="245"/>
                  <a:pt x="10" y="245"/>
                  <a:pt x="10" y="245"/>
                </a:cubicBezTo>
                <a:cubicBezTo>
                  <a:pt x="5" y="250"/>
                  <a:pt x="2" y="257"/>
                  <a:pt x="2" y="264"/>
                </a:cubicBezTo>
                <a:cubicBezTo>
                  <a:pt x="2" y="271"/>
                  <a:pt x="5" y="277"/>
                  <a:pt x="10" y="283"/>
                </a:cubicBezTo>
                <a:cubicBezTo>
                  <a:pt x="21" y="293"/>
                  <a:pt x="38" y="293"/>
                  <a:pt x="48" y="283"/>
                </a:cubicBezTo>
              </a:path>
            </a:pathLst>
          </a:custGeom>
          <a:solidFill>
            <a:srgbClr val="2C5A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742;p2">
            <a:extLst>
              <a:ext uri="{FF2B5EF4-FFF2-40B4-BE49-F238E27FC236}">
                <a16:creationId xmlns:a16="http://schemas.microsoft.com/office/drawing/2014/main" xmlns="" id="{4F539927-BF69-4DE7-B2F8-A9DB5B294006}"/>
              </a:ext>
            </a:extLst>
          </p:cNvPr>
          <p:cNvSpPr/>
          <p:nvPr/>
        </p:nvSpPr>
        <p:spPr>
          <a:xfrm>
            <a:off x="9009698" y="4324934"/>
            <a:ext cx="168492" cy="269815"/>
          </a:xfrm>
          <a:custGeom>
            <a:avLst/>
            <a:gdLst/>
            <a:ahLst/>
            <a:cxnLst/>
            <a:rect l="l" t="t" r="r" b="b"/>
            <a:pathLst>
              <a:path w="184" h="293" extrusionOk="0">
                <a:moveTo>
                  <a:pt x="48" y="283"/>
                </a:moveTo>
                <a:cubicBezTo>
                  <a:pt x="184" y="147"/>
                  <a:pt x="184" y="147"/>
                  <a:pt x="184" y="147"/>
                </a:cubicBezTo>
                <a:cubicBezTo>
                  <a:pt x="48" y="11"/>
                  <a:pt x="48" y="11"/>
                  <a:pt x="48" y="11"/>
                </a:cubicBezTo>
                <a:cubicBezTo>
                  <a:pt x="38" y="0"/>
                  <a:pt x="21" y="0"/>
                  <a:pt x="10" y="11"/>
                </a:cubicBezTo>
                <a:cubicBezTo>
                  <a:pt x="0" y="21"/>
                  <a:pt x="0" y="38"/>
                  <a:pt x="10" y="49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" y="245"/>
                  <a:pt x="10" y="245"/>
                  <a:pt x="10" y="245"/>
                </a:cubicBezTo>
                <a:cubicBezTo>
                  <a:pt x="5" y="250"/>
                  <a:pt x="2" y="257"/>
                  <a:pt x="2" y="264"/>
                </a:cubicBezTo>
                <a:cubicBezTo>
                  <a:pt x="2" y="271"/>
                  <a:pt x="5" y="277"/>
                  <a:pt x="10" y="283"/>
                </a:cubicBezTo>
                <a:cubicBezTo>
                  <a:pt x="21" y="293"/>
                  <a:pt x="38" y="293"/>
                  <a:pt x="48" y="283"/>
                </a:cubicBezTo>
              </a:path>
            </a:pathLst>
          </a:custGeom>
          <a:solidFill>
            <a:srgbClr val="2C5A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F675407-8386-4873-8CF8-F8907BE860C7}"/>
              </a:ext>
            </a:extLst>
          </p:cNvPr>
          <p:cNvSpPr/>
          <p:nvPr/>
        </p:nvSpPr>
        <p:spPr>
          <a:xfrm>
            <a:off x="244677" y="1808226"/>
            <a:ext cx="11697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rgbClr val="E0301E"/>
              </a:buClr>
              <a:buSzPts val="1600"/>
              <a:defRPr/>
            </a:pP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σχεδιασμός εφοδιασμού για εμβολιασμό πληθυσμού νησιών της Χώρας έγινε από το ΓΕΕΘΑ σε συντονισμό με το Υπ. Υγείας και σε συνεργασία με την Γ.Γ.Π.Π. Το πλάνο εμβολιασμού περιλαμβάνει 4 Φάσεις: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FEC6BFCD-F54A-4096-BD76-3965EBD029E4}"/>
              </a:ext>
            </a:extLst>
          </p:cNvPr>
          <p:cNvGrpSpPr/>
          <p:nvPr/>
        </p:nvGrpSpPr>
        <p:grpSpPr>
          <a:xfrm>
            <a:off x="3240397" y="2893830"/>
            <a:ext cx="2708496" cy="2889348"/>
            <a:chOff x="457223" y="2068469"/>
            <a:chExt cx="2991383" cy="4231751"/>
          </a:xfrm>
          <a:solidFill>
            <a:srgbClr val="5788D1"/>
          </a:solidFill>
        </p:grpSpPr>
        <p:sp>
          <p:nvSpPr>
            <p:cNvPr id="144" name="Google Shape;6601;p734">
              <a:extLst>
                <a:ext uri="{FF2B5EF4-FFF2-40B4-BE49-F238E27FC236}">
                  <a16:creationId xmlns:a16="http://schemas.microsoft.com/office/drawing/2014/main" xmlns="" id="{C390FF32-E8D8-4190-A4D9-01C0234A0A4C}"/>
                </a:ext>
              </a:extLst>
            </p:cNvPr>
            <p:cNvSpPr/>
            <p:nvPr/>
          </p:nvSpPr>
          <p:spPr>
            <a:xfrm>
              <a:off x="457223" y="2068469"/>
              <a:ext cx="2991382" cy="42192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6602;p734">
              <a:extLst>
                <a:ext uri="{FF2B5EF4-FFF2-40B4-BE49-F238E27FC236}">
                  <a16:creationId xmlns:a16="http://schemas.microsoft.com/office/drawing/2014/main" xmlns="" id="{54C31DCC-39FD-42B0-8AC6-B0CC21C5485E}"/>
                </a:ext>
              </a:extLst>
            </p:cNvPr>
            <p:cNvSpPr/>
            <p:nvPr/>
          </p:nvSpPr>
          <p:spPr>
            <a:xfrm>
              <a:off x="457224" y="2744756"/>
              <a:ext cx="2991382" cy="355546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62000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lang="el-GR" sz="1600" b="1" kern="0" dirty="0">
                <a:solidFill>
                  <a:srgbClr val="FFFFFF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elvetica Neue"/>
                  <a:cs typeface="Helvetica Neue"/>
                  <a:sym typeface="Helvetica Neue"/>
                </a:rPr>
                <a:t>12 Νησιά με Πληθυσμό άνω των 3.500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6" name="Google Shape;6603;p734">
              <a:extLst>
                <a:ext uri="{FF2B5EF4-FFF2-40B4-BE49-F238E27FC236}">
                  <a16:creationId xmlns:a16="http://schemas.microsoft.com/office/drawing/2014/main" xmlns="" id="{573512F8-E059-4043-9793-287CA41D428C}"/>
                </a:ext>
              </a:extLst>
            </p:cNvPr>
            <p:cNvSpPr txBox="1"/>
            <p:nvPr/>
          </p:nvSpPr>
          <p:spPr>
            <a:xfrm>
              <a:off x="658385" y="2080961"/>
              <a:ext cx="493112" cy="1020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elvetica Neue"/>
                  <a:cs typeface="Helvetica Neue"/>
                  <a:sym typeface="Helvetica Neue"/>
                </a:rPr>
                <a:t>2</a:t>
              </a:r>
              <a:endPara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3FDAA46C-8B35-4E7B-AB39-2753EF49BE43}"/>
              </a:ext>
            </a:extLst>
          </p:cNvPr>
          <p:cNvGrpSpPr/>
          <p:nvPr/>
        </p:nvGrpSpPr>
        <p:grpSpPr>
          <a:xfrm>
            <a:off x="6236115" y="2884552"/>
            <a:ext cx="2708496" cy="2890098"/>
            <a:chOff x="457223" y="2068469"/>
            <a:chExt cx="2991383" cy="4231751"/>
          </a:xfrm>
          <a:solidFill>
            <a:srgbClr val="5788D1"/>
          </a:solidFill>
        </p:grpSpPr>
        <p:sp>
          <p:nvSpPr>
            <p:cNvPr id="152" name="Google Shape;6601;p734">
              <a:extLst>
                <a:ext uri="{FF2B5EF4-FFF2-40B4-BE49-F238E27FC236}">
                  <a16:creationId xmlns:a16="http://schemas.microsoft.com/office/drawing/2014/main" xmlns="" id="{02A5E063-0637-454B-8BD0-7DB50E6D68D1}"/>
                </a:ext>
              </a:extLst>
            </p:cNvPr>
            <p:cNvSpPr/>
            <p:nvPr/>
          </p:nvSpPr>
          <p:spPr>
            <a:xfrm>
              <a:off x="457223" y="2068469"/>
              <a:ext cx="2991382" cy="42192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6602;p734">
              <a:extLst>
                <a:ext uri="{FF2B5EF4-FFF2-40B4-BE49-F238E27FC236}">
                  <a16:creationId xmlns:a16="http://schemas.microsoft.com/office/drawing/2014/main" xmlns="" id="{A841FECE-E292-4DFA-A538-68AF13486F5F}"/>
                </a:ext>
              </a:extLst>
            </p:cNvPr>
            <p:cNvSpPr/>
            <p:nvPr/>
          </p:nvSpPr>
          <p:spPr>
            <a:xfrm>
              <a:off x="457224" y="2744756"/>
              <a:ext cx="2991382" cy="355546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62000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lang="el-GR" sz="1600" b="1" kern="0" dirty="0">
                <a:solidFill>
                  <a:srgbClr val="FFFFFF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elvetica Neue"/>
                  <a:cs typeface="Helvetica Neue"/>
                  <a:sym typeface="Helvetica Neue"/>
                </a:rPr>
                <a:t>19 Νησιά με Πληθυσμό από 1.000 έως 3.500</a:t>
              </a:r>
            </a:p>
          </p:txBody>
        </p:sp>
        <p:sp>
          <p:nvSpPr>
            <p:cNvPr id="154" name="Google Shape;6603;p734">
              <a:extLst>
                <a:ext uri="{FF2B5EF4-FFF2-40B4-BE49-F238E27FC236}">
                  <a16:creationId xmlns:a16="http://schemas.microsoft.com/office/drawing/2014/main" xmlns="" id="{378924EF-7EA7-460F-B178-0D5CDE1431AA}"/>
                </a:ext>
              </a:extLst>
            </p:cNvPr>
            <p:cNvSpPr txBox="1"/>
            <p:nvPr/>
          </p:nvSpPr>
          <p:spPr>
            <a:xfrm>
              <a:off x="658385" y="2080961"/>
              <a:ext cx="493112" cy="1020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elvetica Neue"/>
                  <a:cs typeface="Helvetica Neue"/>
                  <a:sym typeface="Helvetica Neue"/>
                </a:rPr>
                <a:t>3</a:t>
              </a:r>
              <a:endPara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90231817-4AC2-4D4B-B2F1-E5AC06C40AC2}"/>
              </a:ext>
            </a:extLst>
          </p:cNvPr>
          <p:cNvGrpSpPr/>
          <p:nvPr/>
        </p:nvGrpSpPr>
        <p:grpSpPr>
          <a:xfrm>
            <a:off x="9233889" y="2875273"/>
            <a:ext cx="2708496" cy="2907906"/>
            <a:chOff x="457223" y="2068469"/>
            <a:chExt cx="2991383" cy="4231751"/>
          </a:xfrm>
          <a:solidFill>
            <a:srgbClr val="5788D1"/>
          </a:solidFill>
        </p:grpSpPr>
        <p:sp>
          <p:nvSpPr>
            <p:cNvPr id="156" name="Google Shape;6601;p734">
              <a:extLst>
                <a:ext uri="{FF2B5EF4-FFF2-40B4-BE49-F238E27FC236}">
                  <a16:creationId xmlns:a16="http://schemas.microsoft.com/office/drawing/2014/main" xmlns="" id="{866C8334-3D1B-4E02-8CC4-5B5389EEB882}"/>
                </a:ext>
              </a:extLst>
            </p:cNvPr>
            <p:cNvSpPr/>
            <p:nvPr/>
          </p:nvSpPr>
          <p:spPr>
            <a:xfrm>
              <a:off x="457223" y="2068469"/>
              <a:ext cx="2991382" cy="42192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7" name="Google Shape;6602;p734">
              <a:extLst>
                <a:ext uri="{FF2B5EF4-FFF2-40B4-BE49-F238E27FC236}">
                  <a16:creationId xmlns:a16="http://schemas.microsoft.com/office/drawing/2014/main" xmlns="" id="{54022B9D-48B2-4EC7-923D-6C676452DF7C}"/>
                </a:ext>
              </a:extLst>
            </p:cNvPr>
            <p:cNvSpPr/>
            <p:nvPr/>
          </p:nvSpPr>
          <p:spPr>
            <a:xfrm>
              <a:off x="457224" y="2744756"/>
              <a:ext cx="2991382" cy="355546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62000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lang="el-GR" sz="1600" b="1" kern="0" dirty="0">
                <a:solidFill>
                  <a:srgbClr val="FFFFFF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elvetica Neue"/>
                  <a:cs typeface="Helvetica Neue"/>
                  <a:sym typeface="Helvetica Neue"/>
                </a:rPr>
                <a:t>Νησιά με Πληθυσμό κάτω από 1.000</a:t>
              </a:r>
            </a:p>
          </p:txBody>
        </p:sp>
        <p:sp>
          <p:nvSpPr>
            <p:cNvPr id="158" name="Google Shape;6603;p734">
              <a:extLst>
                <a:ext uri="{FF2B5EF4-FFF2-40B4-BE49-F238E27FC236}">
                  <a16:creationId xmlns:a16="http://schemas.microsoft.com/office/drawing/2014/main" xmlns="" id="{19E19AD8-CE2E-4778-9520-195AEFEFD932}"/>
                </a:ext>
              </a:extLst>
            </p:cNvPr>
            <p:cNvSpPr txBox="1"/>
            <p:nvPr/>
          </p:nvSpPr>
          <p:spPr>
            <a:xfrm>
              <a:off x="658385" y="2080961"/>
              <a:ext cx="493112" cy="1020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elvetica Neue"/>
                  <a:cs typeface="Helvetica Neue"/>
                  <a:sym typeface="Helvetica Neue"/>
                </a:rPr>
                <a:t>4</a:t>
              </a:r>
              <a:endPara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8887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BD8EB36A-65FC-4277-9362-626E9FD47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4516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C989D92-7273-40FA-90D6-9B1046D83B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F50CC18-908A-40E5-9981-CB540C0BE2E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99" b="25178"/>
          <a:stretch/>
        </p:blipFill>
        <p:spPr bwMode="auto">
          <a:xfrm>
            <a:off x="10156199" y="110682"/>
            <a:ext cx="2050415" cy="101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5" name="image4.png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xmlns="" id="{150DE3C4-D016-4244-B855-BA3F168100C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254343" y="170438"/>
            <a:ext cx="901856" cy="883920"/>
          </a:xfrm>
          <a:prstGeom prst="rect">
            <a:avLst/>
          </a:prstGeom>
          <a:ln/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A93DFB55-E308-47DC-9444-CA42C1CEA8F6}"/>
              </a:ext>
            </a:extLst>
          </p:cNvPr>
          <p:cNvGrpSpPr/>
          <p:nvPr/>
        </p:nvGrpSpPr>
        <p:grpSpPr>
          <a:xfrm>
            <a:off x="3179" y="1981201"/>
            <a:ext cx="9254342" cy="4098756"/>
            <a:chOff x="457223" y="2068469"/>
            <a:chExt cx="2991383" cy="4231751"/>
          </a:xfrm>
          <a:solidFill>
            <a:srgbClr val="5788D1"/>
          </a:solidFill>
        </p:grpSpPr>
        <p:sp>
          <p:nvSpPr>
            <p:cNvPr id="121" name="Google Shape;6601;p734">
              <a:extLst>
                <a:ext uri="{FF2B5EF4-FFF2-40B4-BE49-F238E27FC236}">
                  <a16:creationId xmlns:a16="http://schemas.microsoft.com/office/drawing/2014/main" xmlns="" id="{0967D92F-8B69-44B9-809D-0F1456D3B5B8}"/>
                </a:ext>
              </a:extLst>
            </p:cNvPr>
            <p:cNvSpPr/>
            <p:nvPr/>
          </p:nvSpPr>
          <p:spPr>
            <a:xfrm>
              <a:off x="457223" y="2068469"/>
              <a:ext cx="2991382" cy="42192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6602;p734">
              <a:extLst>
                <a:ext uri="{FF2B5EF4-FFF2-40B4-BE49-F238E27FC236}">
                  <a16:creationId xmlns:a16="http://schemas.microsoft.com/office/drawing/2014/main" xmlns="" id="{817FD513-DDF2-45EB-95E1-8E7AC85F9005}"/>
                </a:ext>
              </a:extLst>
            </p:cNvPr>
            <p:cNvSpPr/>
            <p:nvPr/>
          </p:nvSpPr>
          <p:spPr>
            <a:xfrm>
              <a:off x="457224" y="2080961"/>
              <a:ext cx="2991382" cy="42192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62000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1700213" lvl="0" indent="-1700213">
                <a:buClr>
                  <a:srgbClr val="000000"/>
                </a:buClr>
                <a:tabLst>
                  <a:tab pos="0" algn="l"/>
                </a:tabLst>
                <a:defRPr/>
              </a:pPr>
              <a:r>
                <a:rPr lang="el-GR" sz="2800" b="1" kern="0" dirty="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rPr>
                <a:t>18 Νησιά με Νοσοκομειακές Μονάδες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360363" lvl="0" indent="-360363">
                <a:spcAft>
                  <a:spcPts val="1800"/>
                </a:spcAft>
                <a:buClr>
                  <a:srgbClr val="FFFFFF"/>
                </a:buClr>
                <a:buFont typeface="Wingdings" panose="05000000000000000000" pitchFamily="2" charset="2"/>
                <a:buChar char="Ø"/>
                <a:defRPr/>
              </a:pPr>
              <a:r>
                <a:rPr lang="el-GR" sz="2000" kern="0" dirty="0">
                  <a:solidFill>
                    <a:srgbClr val="FFFFFF"/>
                  </a:solidFill>
                  <a:cs typeface="Arial"/>
                  <a:sym typeface="Helvetica Neue"/>
                </a:rPr>
                <a:t>Έναρξη εμβολιασμού Υγειονομικού Προσωπικού: 	                                  11 Ιανουαρίου 2021</a:t>
              </a:r>
            </a:p>
            <a:p>
              <a:pPr marL="360363" indent="-360363">
                <a:spcAft>
                  <a:spcPts val="1800"/>
                </a:spcAft>
                <a:buClr>
                  <a:srgbClr val="FFFFFF"/>
                </a:buClr>
                <a:buFont typeface="Wingdings" panose="05000000000000000000" pitchFamily="2" charset="2"/>
                <a:buChar char="Ø"/>
                <a:defRPr/>
              </a:pPr>
              <a:r>
                <a:rPr lang="el-GR" sz="2000" kern="0" dirty="0">
                  <a:solidFill>
                    <a:srgbClr val="FFFFFF"/>
                  </a:solidFill>
                  <a:cs typeface="Arial"/>
                  <a:sym typeface="Helvetica Neue"/>
                </a:rPr>
                <a:t>Συνεχίζεται για μόνιμους κατοίκους σύμφωνα με τις οδηγίες της Εθνικής Επιτροπής Εμβολιασμού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1D655A7F-BB34-42C7-8649-37552944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2000"/>
            <a:ext cx="11306175" cy="947621"/>
          </a:xfrm>
        </p:spPr>
        <p:txBody>
          <a:bodyPr>
            <a:normAutofit/>
          </a:bodyPr>
          <a:lstStyle/>
          <a:p>
            <a:r>
              <a:rPr lang="el-GR" sz="3600" dirty="0"/>
              <a:t>Πλάνο Εμβολιασμού Νησιών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ACF4E19-B19A-447F-85B7-D5C6BB7F5DFC}"/>
              </a:ext>
            </a:extLst>
          </p:cNvPr>
          <p:cNvGrpSpPr>
            <a:grpSpLocks noChangeAspect="1"/>
          </p:cNvGrpSpPr>
          <p:nvPr/>
        </p:nvGrpSpPr>
        <p:grpSpPr>
          <a:xfrm>
            <a:off x="563050" y="4842963"/>
            <a:ext cx="610681" cy="610681"/>
            <a:chOff x="3820429" y="762001"/>
            <a:chExt cx="426447" cy="426447"/>
          </a:xfrm>
          <a:solidFill>
            <a:schemeClr val="bg1"/>
          </a:solidFill>
        </p:grpSpPr>
        <p:sp>
          <p:nvSpPr>
            <p:cNvPr id="33" name="Freeform 48">
              <a:extLst>
                <a:ext uri="{FF2B5EF4-FFF2-40B4-BE49-F238E27FC236}">
                  <a16:creationId xmlns:a16="http://schemas.microsoft.com/office/drawing/2014/main" xmlns="" id="{95B2FAC1-F44B-4A6A-8F06-4E170C12B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429" y="762001"/>
              <a:ext cx="426447" cy="426447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61 h 61"/>
                <a:gd name="T4" fmla="*/ 61 w 61"/>
                <a:gd name="T5" fmla="*/ 61 h 61"/>
                <a:gd name="T6" fmla="*/ 61 w 61"/>
                <a:gd name="T7" fmla="*/ 0 h 61"/>
                <a:gd name="T8" fmla="*/ 0 w 61"/>
                <a:gd name="T9" fmla="*/ 0 h 61"/>
                <a:gd name="T10" fmla="*/ 58 w 61"/>
                <a:gd name="T11" fmla="*/ 58 h 61"/>
                <a:gd name="T12" fmla="*/ 3 w 61"/>
                <a:gd name="T13" fmla="*/ 58 h 61"/>
                <a:gd name="T14" fmla="*/ 3 w 61"/>
                <a:gd name="T15" fmla="*/ 3 h 61"/>
                <a:gd name="T16" fmla="*/ 58 w 61"/>
                <a:gd name="T17" fmla="*/ 3 h 61"/>
                <a:gd name="T18" fmla="*/ 58 w 61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3" y="58"/>
                  </a:lnTo>
                  <a:lnTo>
                    <a:pt x="3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49">
              <a:extLst>
                <a:ext uri="{FF2B5EF4-FFF2-40B4-BE49-F238E27FC236}">
                  <a16:creationId xmlns:a16="http://schemas.microsoft.com/office/drawing/2014/main" xmlns="" id="{EA2A73A9-B078-41D4-9FE8-DC516D20C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320" y="859873"/>
              <a:ext cx="293617" cy="237690"/>
            </a:xfrm>
            <a:custGeom>
              <a:avLst/>
              <a:gdLst>
                <a:gd name="T0" fmla="*/ 132 w 132"/>
                <a:gd name="T1" fmla="*/ 34 h 107"/>
                <a:gd name="T2" fmla="*/ 107 w 132"/>
                <a:gd name="T3" fmla="*/ 11 h 107"/>
                <a:gd name="T4" fmla="*/ 72 w 132"/>
                <a:gd name="T5" fmla="*/ 11 h 107"/>
                <a:gd name="T6" fmla="*/ 72 w 132"/>
                <a:gd name="T7" fmla="*/ 0 h 107"/>
                <a:gd name="T8" fmla="*/ 0 w 132"/>
                <a:gd name="T9" fmla="*/ 0 h 107"/>
                <a:gd name="T10" fmla="*/ 0 w 132"/>
                <a:gd name="T11" fmla="*/ 25 h 107"/>
                <a:gd name="T12" fmla="*/ 8 w 132"/>
                <a:gd name="T13" fmla="*/ 25 h 107"/>
                <a:gd name="T14" fmla="*/ 8 w 132"/>
                <a:gd name="T15" fmla="*/ 8 h 107"/>
                <a:gd name="T16" fmla="*/ 64 w 132"/>
                <a:gd name="T17" fmla="*/ 8 h 107"/>
                <a:gd name="T18" fmla="*/ 64 w 132"/>
                <a:gd name="T19" fmla="*/ 11 h 107"/>
                <a:gd name="T20" fmla="*/ 64 w 132"/>
                <a:gd name="T21" fmla="*/ 84 h 107"/>
                <a:gd name="T22" fmla="*/ 54 w 132"/>
                <a:gd name="T23" fmla="*/ 84 h 107"/>
                <a:gd name="T24" fmla="*/ 36 w 132"/>
                <a:gd name="T25" fmla="*/ 70 h 107"/>
                <a:gd name="T26" fmla="*/ 18 w 132"/>
                <a:gd name="T27" fmla="*/ 84 h 107"/>
                <a:gd name="T28" fmla="*/ 8 w 132"/>
                <a:gd name="T29" fmla="*/ 84 h 107"/>
                <a:gd name="T30" fmla="*/ 8 w 132"/>
                <a:gd name="T31" fmla="*/ 70 h 107"/>
                <a:gd name="T32" fmla="*/ 0 w 132"/>
                <a:gd name="T33" fmla="*/ 70 h 107"/>
                <a:gd name="T34" fmla="*/ 0 w 132"/>
                <a:gd name="T35" fmla="*/ 92 h 107"/>
                <a:gd name="T36" fmla="*/ 18 w 132"/>
                <a:gd name="T37" fmla="*/ 92 h 107"/>
                <a:gd name="T38" fmla="*/ 36 w 132"/>
                <a:gd name="T39" fmla="*/ 107 h 107"/>
                <a:gd name="T40" fmla="*/ 54 w 132"/>
                <a:gd name="T41" fmla="*/ 92 h 107"/>
                <a:gd name="T42" fmla="*/ 64 w 132"/>
                <a:gd name="T43" fmla="*/ 92 h 107"/>
                <a:gd name="T44" fmla="*/ 72 w 132"/>
                <a:gd name="T45" fmla="*/ 92 h 107"/>
                <a:gd name="T46" fmla="*/ 80 w 132"/>
                <a:gd name="T47" fmla="*/ 92 h 107"/>
                <a:gd name="T48" fmla="*/ 98 w 132"/>
                <a:gd name="T49" fmla="*/ 107 h 107"/>
                <a:gd name="T50" fmla="*/ 116 w 132"/>
                <a:gd name="T51" fmla="*/ 92 h 107"/>
                <a:gd name="T52" fmla="*/ 132 w 132"/>
                <a:gd name="T53" fmla="*/ 92 h 107"/>
                <a:gd name="T54" fmla="*/ 132 w 132"/>
                <a:gd name="T55" fmla="*/ 34 h 107"/>
                <a:gd name="T56" fmla="*/ 36 w 132"/>
                <a:gd name="T57" fmla="*/ 99 h 107"/>
                <a:gd name="T58" fmla="*/ 25 w 132"/>
                <a:gd name="T59" fmla="*/ 88 h 107"/>
                <a:gd name="T60" fmla="*/ 36 w 132"/>
                <a:gd name="T61" fmla="*/ 78 h 107"/>
                <a:gd name="T62" fmla="*/ 46 w 132"/>
                <a:gd name="T63" fmla="*/ 88 h 107"/>
                <a:gd name="T64" fmla="*/ 36 w 132"/>
                <a:gd name="T65" fmla="*/ 99 h 107"/>
                <a:gd name="T66" fmla="*/ 98 w 132"/>
                <a:gd name="T67" fmla="*/ 99 h 107"/>
                <a:gd name="T68" fmla="*/ 88 w 132"/>
                <a:gd name="T69" fmla="*/ 88 h 107"/>
                <a:gd name="T70" fmla="*/ 98 w 132"/>
                <a:gd name="T71" fmla="*/ 78 h 107"/>
                <a:gd name="T72" fmla="*/ 108 w 132"/>
                <a:gd name="T73" fmla="*/ 88 h 107"/>
                <a:gd name="T74" fmla="*/ 98 w 132"/>
                <a:gd name="T75" fmla="*/ 99 h 107"/>
                <a:gd name="T76" fmla="*/ 124 w 132"/>
                <a:gd name="T77" fmla="*/ 84 h 107"/>
                <a:gd name="T78" fmla="*/ 116 w 132"/>
                <a:gd name="T79" fmla="*/ 84 h 107"/>
                <a:gd name="T80" fmla="*/ 98 w 132"/>
                <a:gd name="T81" fmla="*/ 70 h 107"/>
                <a:gd name="T82" fmla="*/ 80 w 132"/>
                <a:gd name="T83" fmla="*/ 84 h 107"/>
                <a:gd name="T84" fmla="*/ 72 w 132"/>
                <a:gd name="T85" fmla="*/ 84 h 107"/>
                <a:gd name="T86" fmla="*/ 72 w 132"/>
                <a:gd name="T87" fmla="*/ 19 h 107"/>
                <a:gd name="T88" fmla="*/ 104 w 132"/>
                <a:gd name="T89" fmla="*/ 19 h 107"/>
                <a:gd name="T90" fmla="*/ 124 w 132"/>
                <a:gd name="T91" fmla="*/ 38 h 107"/>
                <a:gd name="T92" fmla="*/ 124 w 132"/>
                <a:gd name="T93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107">
                  <a:moveTo>
                    <a:pt x="132" y="34"/>
                  </a:moveTo>
                  <a:cubicBezTo>
                    <a:pt x="107" y="11"/>
                    <a:pt x="107" y="11"/>
                    <a:pt x="107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2" y="76"/>
                    <a:pt x="44" y="70"/>
                    <a:pt x="36" y="70"/>
                  </a:cubicBezTo>
                  <a:cubicBezTo>
                    <a:pt x="27" y="70"/>
                    <a:pt x="20" y="76"/>
                    <a:pt x="1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20" y="101"/>
                    <a:pt x="27" y="107"/>
                    <a:pt x="36" y="107"/>
                  </a:cubicBezTo>
                  <a:cubicBezTo>
                    <a:pt x="44" y="107"/>
                    <a:pt x="52" y="101"/>
                    <a:pt x="54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82" y="101"/>
                    <a:pt x="89" y="107"/>
                    <a:pt x="98" y="107"/>
                  </a:cubicBezTo>
                  <a:cubicBezTo>
                    <a:pt x="107" y="107"/>
                    <a:pt x="114" y="101"/>
                    <a:pt x="116" y="92"/>
                  </a:cubicBezTo>
                  <a:cubicBezTo>
                    <a:pt x="132" y="92"/>
                    <a:pt x="132" y="92"/>
                    <a:pt x="132" y="92"/>
                  </a:cubicBezTo>
                  <a:lnTo>
                    <a:pt x="132" y="34"/>
                  </a:lnTo>
                  <a:close/>
                  <a:moveTo>
                    <a:pt x="36" y="99"/>
                  </a:moveTo>
                  <a:cubicBezTo>
                    <a:pt x="30" y="99"/>
                    <a:pt x="25" y="94"/>
                    <a:pt x="25" y="88"/>
                  </a:cubicBezTo>
                  <a:cubicBezTo>
                    <a:pt x="25" y="83"/>
                    <a:pt x="30" y="78"/>
                    <a:pt x="36" y="78"/>
                  </a:cubicBezTo>
                  <a:cubicBezTo>
                    <a:pt x="41" y="78"/>
                    <a:pt x="46" y="83"/>
                    <a:pt x="46" y="88"/>
                  </a:cubicBezTo>
                  <a:cubicBezTo>
                    <a:pt x="46" y="94"/>
                    <a:pt x="41" y="99"/>
                    <a:pt x="36" y="99"/>
                  </a:cubicBezTo>
                  <a:close/>
                  <a:moveTo>
                    <a:pt x="98" y="99"/>
                  </a:moveTo>
                  <a:cubicBezTo>
                    <a:pt x="92" y="99"/>
                    <a:pt x="88" y="94"/>
                    <a:pt x="88" y="88"/>
                  </a:cubicBezTo>
                  <a:cubicBezTo>
                    <a:pt x="88" y="83"/>
                    <a:pt x="92" y="78"/>
                    <a:pt x="98" y="78"/>
                  </a:cubicBezTo>
                  <a:cubicBezTo>
                    <a:pt x="104" y="78"/>
                    <a:pt x="108" y="83"/>
                    <a:pt x="108" y="88"/>
                  </a:cubicBezTo>
                  <a:cubicBezTo>
                    <a:pt x="108" y="94"/>
                    <a:pt x="104" y="99"/>
                    <a:pt x="98" y="99"/>
                  </a:cubicBezTo>
                  <a:close/>
                  <a:moveTo>
                    <a:pt x="124" y="84"/>
                  </a:moveTo>
                  <a:cubicBezTo>
                    <a:pt x="116" y="84"/>
                    <a:pt x="116" y="84"/>
                    <a:pt x="116" y="84"/>
                  </a:cubicBezTo>
                  <a:cubicBezTo>
                    <a:pt x="114" y="76"/>
                    <a:pt x="107" y="70"/>
                    <a:pt x="98" y="70"/>
                  </a:cubicBezTo>
                  <a:cubicBezTo>
                    <a:pt x="89" y="70"/>
                    <a:pt x="82" y="76"/>
                    <a:pt x="80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24" y="38"/>
                    <a:pt x="124" y="38"/>
                    <a:pt x="124" y="38"/>
                  </a:cubicBezTo>
                  <a:lnTo>
                    <a:pt x="124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xmlns="" id="{E51D140B-465F-4FD4-A1B2-ED36EF465B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9090" y="915801"/>
              <a:ext cx="90884" cy="76902"/>
            </a:xfrm>
            <a:custGeom>
              <a:avLst/>
              <a:gdLst>
                <a:gd name="T0" fmla="*/ 0 w 13"/>
                <a:gd name="T1" fmla="*/ 0 h 11"/>
                <a:gd name="T2" fmla="*/ 0 w 13"/>
                <a:gd name="T3" fmla="*/ 11 h 11"/>
                <a:gd name="T4" fmla="*/ 13 w 13"/>
                <a:gd name="T5" fmla="*/ 11 h 11"/>
                <a:gd name="T6" fmla="*/ 13 w 13"/>
                <a:gd name="T7" fmla="*/ 5 h 11"/>
                <a:gd name="T8" fmla="*/ 8 w 13"/>
                <a:gd name="T9" fmla="*/ 0 h 11"/>
                <a:gd name="T10" fmla="*/ 0 w 13"/>
                <a:gd name="T11" fmla="*/ 0 h 11"/>
                <a:gd name="T12" fmla="*/ 10 w 13"/>
                <a:gd name="T13" fmla="*/ 8 h 11"/>
                <a:gd name="T14" fmla="*/ 3 w 13"/>
                <a:gd name="T15" fmla="*/ 8 h 11"/>
                <a:gd name="T16" fmla="*/ 3 w 13"/>
                <a:gd name="T17" fmla="*/ 2 h 11"/>
                <a:gd name="T18" fmla="*/ 7 w 13"/>
                <a:gd name="T19" fmla="*/ 2 h 11"/>
                <a:gd name="T20" fmla="*/ 10 w 13"/>
                <a:gd name="T21" fmla="*/ 6 h 11"/>
                <a:gd name="T22" fmla="*/ 10 w 13"/>
                <a:gd name="T2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0" y="11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10" y="8"/>
                  </a:moveTo>
                  <a:lnTo>
                    <a:pt x="3" y="8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6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ectangle 51">
              <a:extLst>
                <a:ext uri="{FF2B5EF4-FFF2-40B4-BE49-F238E27FC236}">
                  <a16:creationId xmlns:a16="http://schemas.microsoft.com/office/drawing/2014/main" xmlns="" id="{5AA7BBC8-742E-4807-8244-6BBFD5E86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338" y="922794"/>
              <a:ext cx="111854" cy="20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Rectangle 52">
              <a:extLst>
                <a:ext uri="{FF2B5EF4-FFF2-40B4-BE49-F238E27FC236}">
                  <a16:creationId xmlns:a16="http://schemas.microsoft.com/office/drawing/2014/main" xmlns="" id="{D09A006B-5AD9-4E44-8465-DA78C0D8C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363" y="957746"/>
              <a:ext cx="111854" cy="139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ectangle 53">
              <a:extLst>
                <a:ext uri="{FF2B5EF4-FFF2-40B4-BE49-F238E27FC236}">
                  <a16:creationId xmlns:a16="http://schemas.microsoft.com/office/drawing/2014/main" xmlns="" id="{E8B3B835-10C5-4B20-85E9-F58DD3E68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382" y="985709"/>
              <a:ext cx="111854" cy="139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9" name="Google Shape;6250;p108">
            <a:extLst>
              <a:ext uri="{FF2B5EF4-FFF2-40B4-BE49-F238E27FC236}">
                <a16:creationId xmlns:a16="http://schemas.microsoft.com/office/drawing/2014/main" xmlns="" id="{ED4C5842-8B31-40E3-A1BA-728CBF8EFCEB}"/>
              </a:ext>
            </a:extLst>
          </p:cNvPr>
          <p:cNvSpPr/>
          <p:nvPr/>
        </p:nvSpPr>
        <p:spPr>
          <a:xfrm>
            <a:off x="9705271" y="3672019"/>
            <a:ext cx="2221831" cy="63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defRPr/>
            </a:pPr>
            <a:r>
              <a:rPr lang="el-GR" sz="4800" dirty="0">
                <a:solidFill>
                  <a:srgbClr val="2C5AA0"/>
                </a:solidFill>
                <a:cs typeface="Arial"/>
                <a:sym typeface="Arial"/>
              </a:rPr>
              <a:t>Φάση 1</a:t>
            </a:r>
            <a:endParaRPr lang="el-GR" sz="4800" dirty="0">
              <a:solidFill>
                <a:srgbClr val="2C5AA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EA90FB3-5304-4834-B252-567EC90A623D}"/>
              </a:ext>
            </a:extLst>
          </p:cNvPr>
          <p:cNvSpPr/>
          <p:nvPr/>
        </p:nvSpPr>
        <p:spPr>
          <a:xfrm>
            <a:off x="1353924" y="4819386"/>
            <a:ext cx="7067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kern="0" dirty="0">
                <a:solidFill>
                  <a:srgbClr val="FFFFFF"/>
                </a:solidFill>
                <a:cs typeface="Arial"/>
                <a:sym typeface="Helvetica Neue"/>
              </a:rPr>
              <a:t>Μεταφορά: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kern="0" dirty="0">
                <a:solidFill>
                  <a:srgbClr val="FFFFFF"/>
                </a:solidFill>
                <a:cs typeface="Arial"/>
                <a:sym typeface="Helvetica Neue"/>
              </a:rPr>
              <a:t>Αεροπορικώς με τακτικές </a:t>
            </a:r>
            <a:r>
              <a:rPr lang="el-GR" sz="2000" kern="0" dirty="0" smtClean="0">
                <a:solidFill>
                  <a:srgbClr val="FFFFFF"/>
                </a:solidFill>
                <a:cs typeface="Arial"/>
                <a:sym typeface="Helvetica Neue"/>
              </a:rPr>
              <a:t>πτήσεις</a:t>
            </a:r>
            <a:r>
              <a:rPr lang="el-GR" sz="2000" kern="0" dirty="0" smtClean="0">
                <a:solidFill>
                  <a:srgbClr val="FFFFFF"/>
                </a:solidFill>
                <a:cs typeface="Arial"/>
                <a:sym typeface="Helvetica Neue"/>
              </a:rPr>
              <a:t> </a:t>
            </a:r>
            <a:r>
              <a:rPr lang="el-GR" sz="2000" kern="0" dirty="0" smtClean="0">
                <a:solidFill>
                  <a:srgbClr val="FFFFFF"/>
                </a:solidFill>
                <a:cs typeface="Arial"/>
                <a:sym typeface="Helvetica Neue"/>
              </a:rPr>
              <a:t>αεροπορικών εταιρειών</a:t>
            </a:r>
            <a:endParaRPr lang="el-GR" sz="2000" kern="0" dirty="0">
              <a:solidFill>
                <a:srgbClr val="FFFFFF"/>
              </a:solidFill>
              <a:cs typeface="Aria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01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Εικόνα 3">
            <a:extLst>
              <a:ext uri="{FF2B5EF4-FFF2-40B4-BE49-F238E27FC236}">
                <a16:creationId xmlns:a16="http://schemas.microsoft.com/office/drawing/2014/main" xmlns="" id="{A08BAEEF-8B35-4FD2-8C8F-8D6A453045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562" t="12653" r="29641" b="6939"/>
          <a:stretch/>
        </p:blipFill>
        <p:spPr>
          <a:xfrm>
            <a:off x="-1453" y="1377316"/>
            <a:ext cx="6277323" cy="5480685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BD8EB36A-65FC-4277-9362-626E9FD47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5539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C989D92-7273-40FA-90D6-9B1046D83B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F50CC18-908A-40E5-9981-CB540C0BE2E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99" b="25178"/>
          <a:stretch/>
        </p:blipFill>
        <p:spPr bwMode="auto">
          <a:xfrm>
            <a:off x="10156199" y="110682"/>
            <a:ext cx="2050415" cy="101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5" name="image4.png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xmlns="" id="{150DE3C4-D016-4244-B855-BA3F168100C6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254343" y="170438"/>
            <a:ext cx="901856" cy="883920"/>
          </a:xfrm>
          <a:prstGeom prst="rect">
            <a:avLst/>
          </a:prstGeom>
          <a:ln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B97AA5C-6874-4366-B7CF-E95EE8F27D75}"/>
              </a:ext>
            </a:extLst>
          </p:cNvPr>
          <p:cNvGrpSpPr/>
          <p:nvPr/>
        </p:nvGrpSpPr>
        <p:grpSpPr>
          <a:xfrm>
            <a:off x="60247" y="2618125"/>
            <a:ext cx="107717" cy="274211"/>
            <a:chOff x="7415551" y="2940505"/>
            <a:chExt cx="107717" cy="27421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11A57A23-A1E7-43E2-975A-59E9EB9F686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5E0323B2-C308-4D0C-A6EC-EDCD3FBDBD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FC3992D-D26A-4304-A21A-6E005A0531B2}"/>
              </a:ext>
            </a:extLst>
          </p:cNvPr>
          <p:cNvGrpSpPr/>
          <p:nvPr/>
        </p:nvGrpSpPr>
        <p:grpSpPr>
          <a:xfrm>
            <a:off x="693910" y="3500441"/>
            <a:ext cx="107717" cy="274211"/>
            <a:chOff x="7415551" y="2940505"/>
            <a:chExt cx="107717" cy="27421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E20E3166-3E10-42E5-8C38-A972A52DB87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EB73358C-9F4C-4076-9B19-8E0968863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832A89E-75B2-4204-A1F9-1D65DD3F7E01}"/>
              </a:ext>
            </a:extLst>
          </p:cNvPr>
          <p:cNvGrpSpPr/>
          <p:nvPr/>
        </p:nvGrpSpPr>
        <p:grpSpPr>
          <a:xfrm>
            <a:off x="586193" y="3980551"/>
            <a:ext cx="107717" cy="274211"/>
            <a:chOff x="7415551" y="2940505"/>
            <a:chExt cx="107717" cy="27421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F1FE80E5-0F66-47F2-BF23-2D83849B8AE3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xmlns="" id="{67CCA7D0-3866-4F87-90FD-BA8163E46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661D88A-D262-4CF1-8DF3-8EFCD4E6FC59}"/>
              </a:ext>
            </a:extLst>
          </p:cNvPr>
          <p:cNvGrpSpPr/>
          <p:nvPr/>
        </p:nvGrpSpPr>
        <p:grpSpPr>
          <a:xfrm>
            <a:off x="747767" y="4346476"/>
            <a:ext cx="107717" cy="274211"/>
            <a:chOff x="7415551" y="2940505"/>
            <a:chExt cx="107717" cy="27421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F63D516-548A-491D-9D45-D74C168401A4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xmlns="" id="{8617320B-BAB6-4209-9198-4ED479ECF7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F6D18DB-99B6-4F9B-85E0-BC59182CA1F5}"/>
              </a:ext>
            </a:extLst>
          </p:cNvPr>
          <p:cNvGrpSpPr/>
          <p:nvPr/>
        </p:nvGrpSpPr>
        <p:grpSpPr>
          <a:xfrm>
            <a:off x="2402394" y="5786441"/>
            <a:ext cx="107717" cy="274211"/>
            <a:chOff x="7415551" y="2940505"/>
            <a:chExt cx="107717" cy="27421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9855544-D0BC-468A-91F1-8AECB1021A6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xmlns="" id="{7376FE17-1228-45BC-9AF3-E27A3464E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6B92A46-0FFC-48D3-8D07-6BDC36677AAD}"/>
              </a:ext>
            </a:extLst>
          </p:cNvPr>
          <p:cNvGrpSpPr/>
          <p:nvPr/>
        </p:nvGrpSpPr>
        <p:grpSpPr>
          <a:xfrm>
            <a:off x="4022647" y="2385646"/>
            <a:ext cx="107717" cy="274211"/>
            <a:chOff x="7415551" y="2940505"/>
            <a:chExt cx="107717" cy="27421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937ABBE-1504-4808-B9FA-1C99BB426890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xmlns="" id="{35D9AE9E-E0FA-4D1F-9A15-1F8CF2FFF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B1B7F81-86B0-4034-AB0D-B42CA56717F7}"/>
              </a:ext>
            </a:extLst>
          </p:cNvPr>
          <p:cNvGrpSpPr/>
          <p:nvPr/>
        </p:nvGrpSpPr>
        <p:grpSpPr>
          <a:xfrm>
            <a:off x="4864858" y="3069914"/>
            <a:ext cx="107717" cy="274211"/>
            <a:chOff x="7415551" y="2940505"/>
            <a:chExt cx="107717" cy="27421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81BA061-49B0-4519-A898-60A365BB56EB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17B4B22B-4B50-4F5E-AD8A-1D7E25510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6B2AB02-55C4-4B23-801C-E7D73EF01FF1}"/>
              </a:ext>
            </a:extLst>
          </p:cNvPr>
          <p:cNvGrpSpPr/>
          <p:nvPr/>
        </p:nvGrpSpPr>
        <p:grpSpPr>
          <a:xfrm>
            <a:off x="4680374" y="3814340"/>
            <a:ext cx="107717" cy="274211"/>
            <a:chOff x="7415551" y="2940505"/>
            <a:chExt cx="107717" cy="27421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2F2FD72-D320-488C-8AF3-09C508C857E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xmlns="" id="{E17A9172-21E0-409D-8BFA-E68D015060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290C257-53D0-43F9-BC9B-1E98AC1034A7}"/>
              </a:ext>
            </a:extLst>
          </p:cNvPr>
          <p:cNvGrpSpPr/>
          <p:nvPr/>
        </p:nvGrpSpPr>
        <p:grpSpPr>
          <a:xfrm>
            <a:off x="5201743" y="4433737"/>
            <a:ext cx="107717" cy="274211"/>
            <a:chOff x="7415551" y="2940505"/>
            <a:chExt cx="107717" cy="27421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5785810A-A80A-4AEB-90BF-F3A215F69648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xmlns="" id="{F3F17FE4-D3DD-480C-8789-74A831DD7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2254874-CB94-4DE9-B338-C83BAFACDDB0}"/>
              </a:ext>
            </a:extLst>
          </p:cNvPr>
          <p:cNvGrpSpPr/>
          <p:nvPr/>
        </p:nvGrpSpPr>
        <p:grpSpPr>
          <a:xfrm>
            <a:off x="4680374" y="4570842"/>
            <a:ext cx="107717" cy="274211"/>
            <a:chOff x="7415551" y="2940505"/>
            <a:chExt cx="107717" cy="27421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E40B69AC-1F07-47E8-A414-333BAA17453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xmlns="" id="{8AB1000E-711A-4B4F-97E8-750F8DEFC5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F6E2691-5B6C-4133-9D43-30911D0CD367}"/>
              </a:ext>
            </a:extLst>
          </p:cNvPr>
          <p:cNvGrpSpPr/>
          <p:nvPr/>
        </p:nvGrpSpPr>
        <p:grpSpPr>
          <a:xfrm>
            <a:off x="5309460" y="5116273"/>
            <a:ext cx="107717" cy="274211"/>
            <a:chOff x="7415551" y="2940505"/>
            <a:chExt cx="107717" cy="274211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7A223C3-BE2B-457E-A9C8-1EB7FD842971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xmlns="" id="{97FF1D8D-775F-429F-841A-C72EAC2352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B70964C-3282-41AE-925A-CEB053989400}"/>
              </a:ext>
            </a:extLst>
          </p:cNvPr>
          <p:cNvGrpSpPr/>
          <p:nvPr/>
        </p:nvGrpSpPr>
        <p:grpSpPr>
          <a:xfrm>
            <a:off x="5430451" y="5253378"/>
            <a:ext cx="107717" cy="274211"/>
            <a:chOff x="7415551" y="2940505"/>
            <a:chExt cx="107717" cy="27421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B63F11E-247F-4F0B-A94B-4C6D074FB3D6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xmlns="" id="{F4D9F80D-D4C5-46CE-8128-0971FA5263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1911F24A-EC4D-42A9-A94E-8D296E7D7B64}"/>
              </a:ext>
            </a:extLst>
          </p:cNvPr>
          <p:cNvGrpSpPr/>
          <p:nvPr/>
        </p:nvGrpSpPr>
        <p:grpSpPr>
          <a:xfrm>
            <a:off x="5174813" y="4946050"/>
            <a:ext cx="107717" cy="274211"/>
            <a:chOff x="7415551" y="2940505"/>
            <a:chExt cx="107717" cy="274211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821B3123-0FEA-4DC7-9DD8-592C7984055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xmlns="" id="{34BC82E4-3F55-43FF-98BD-688A13A477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C1EEB99-8BB8-4779-9D97-1412E62362E0}"/>
              </a:ext>
            </a:extLst>
          </p:cNvPr>
          <p:cNvGrpSpPr/>
          <p:nvPr/>
        </p:nvGrpSpPr>
        <p:grpSpPr>
          <a:xfrm>
            <a:off x="6104220" y="5736596"/>
            <a:ext cx="107717" cy="274211"/>
            <a:chOff x="7415551" y="2940505"/>
            <a:chExt cx="107717" cy="274211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B8210B34-3523-42BF-8C67-F754A7AF672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xmlns="" id="{C5D16CC8-1BB7-4BBA-86DD-7E7BDC2760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E7EFB60B-BFAD-44CB-B341-C352874ACF56}"/>
              </a:ext>
            </a:extLst>
          </p:cNvPr>
          <p:cNvGrpSpPr/>
          <p:nvPr/>
        </p:nvGrpSpPr>
        <p:grpSpPr>
          <a:xfrm>
            <a:off x="4195209" y="5662019"/>
            <a:ext cx="107717" cy="274211"/>
            <a:chOff x="7415551" y="2940505"/>
            <a:chExt cx="107717" cy="274211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30DFF94-1E9B-4CE2-91AA-7FDF7DE4843E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xmlns="" id="{F6E804E6-09D7-493D-914D-2ABECC0E2E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24B550E-7676-4991-906B-588EC048B4E2}"/>
              </a:ext>
            </a:extLst>
          </p:cNvPr>
          <p:cNvGrpSpPr/>
          <p:nvPr/>
        </p:nvGrpSpPr>
        <p:grpSpPr>
          <a:xfrm>
            <a:off x="4202513" y="5066428"/>
            <a:ext cx="107717" cy="274211"/>
            <a:chOff x="7415551" y="2940505"/>
            <a:chExt cx="107717" cy="27421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B3DE97B6-8336-4101-8774-A7B48D497F74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xmlns="" id="{31BDB9A4-08AC-4B68-B2E9-9A3323C53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487AF01F-6287-47FB-9A74-55388E183A7B}"/>
              </a:ext>
            </a:extLst>
          </p:cNvPr>
          <p:cNvGrpSpPr/>
          <p:nvPr/>
        </p:nvGrpSpPr>
        <p:grpSpPr>
          <a:xfrm>
            <a:off x="3796760" y="4725839"/>
            <a:ext cx="107717" cy="274211"/>
            <a:chOff x="7415551" y="2940505"/>
            <a:chExt cx="107717" cy="274211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B6478C35-1B2B-475B-A8A8-D6F573A5201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62" name="Flowchart: Connector 61">
              <a:extLst>
                <a:ext uri="{FF2B5EF4-FFF2-40B4-BE49-F238E27FC236}">
                  <a16:creationId xmlns:a16="http://schemas.microsoft.com/office/drawing/2014/main" xmlns="" id="{115A6A5A-CE5A-4A16-8F3A-30A43E3C0A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58066F20-2BE8-464A-8674-7C310D7D3FEA}"/>
              </a:ext>
            </a:extLst>
          </p:cNvPr>
          <p:cNvGrpSpPr/>
          <p:nvPr/>
        </p:nvGrpSpPr>
        <p:grpSpPr>
          <a:xfrm>
            <a:off x="5433751" y="6426000"/>
            <a:ext cx="107717" cy="274211"/>
            <a:chOff x="7415551" y="2940505"/>
            <a:chExt cx="107717" cy="274211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BCD09C1B-8874-44F4-BE80-A15B87EC542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xmlns="" id="{6CD9BCA3-42F6-4F4B-970C-C21A13C867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solidFill>
              <a:srgbClr val="2C5AA0"/>
            </a:solidFill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3" name="Title 1">
            <a:extLst>
              <a:ext uri="{FF2B5EF4-FFF2-40B4-BE49-F238E27FC236}">
                <a16:creationId xmlns:a16="http://schemas.microsoft.com/office/drawing/2014/main" xmlns="" id="{12F8C6F1-3D79-47FE-A3D9-42DC1356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2000"/>
            <a:ext cx="11306175" cy="947621"/>
          </a:xfrm>
        </p:spPr>
        <p:txBody>
          <a:bodyPr>
            <a:normAutofit/>
          </a:bodyPr>
          <a:lstStyle/>
          <a:p>
            <a:r>
              <a:rPr lang="el-GR" sz="3600" dirty="0"/>
              <a:t>Πλάνο Εμβολιασμού Νησιών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3CACF47C-5D06-409F-8D99-FAC460627957}"/>
              </a:ext>
            </a:extLst>
          </p:cNvPr>
          <p:cNvGrpSpPr/>
          <p:nvPr/>
        </p:nvGrpSpPr>
        <p:grpSpPr>
          <a:xfrm>
            <a:off x="6274859" y="1377315"/>
            <a:ext cx="5917142" cy="763278"/>
            <a:chOff x="4821869" y="2305523"/>
            <a:chExt cx="4827457" cy="1458400"/>
          </a:xfrm>
          <a:solidFill>
            <a:srgbClr val="2C5AA0"/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1939A2BF-77CD-4770-9E44-F1479FCEC67F}"/>
                </a:ext>
              </a:extLst>
            </p:cNvPr>
            <p:cNvSpPr/>
            <p:nvPr/>
          </p:nvSpPr>
          <p:spPr bwMode="ltGray">
            <a:xfrm>
              <a:off x="4821869" y="2305523"/>
              <a:ext cx="1124522" cy="1458398"/>
            </a:xfrm>
            <a:prstGeom prst="rect">
              <a:avLst/>
            </a:prstGeom>
            <a:grpFill/>
            <a:ln w="3175" cap="sq" cmpd="sng" algn="ctr">
              <a:solidFill>
                <a:srgbClr val="2C5A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3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52F4A743-0EBF-4948-BFD9-0C5636683B0B}"/>
                </a:ext>
              </a:extLst>
            </p:cNvPr>
            <p:cNvSpPr/>
            <p:nvPr/>
          </p:nvSpPr>
          <p:spPr bwMode="ltGray">
            <a:xfrm>
              <a:off x="5946392" y="2305525"/>
              <a:ext cx="3702934" cy="1458398"/>
            </a:xfrm>
            <a:prstGeom prst="rect">
              <a:avLst/>
            </a:prstGeom>
            <a:grpFill/>
            <a:ln w="3175" cap="sq" cmpd="sng" algn="ctr">
              <a:solidFill>
                <a:srgbClr val="2C5A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72000" lvl="1">
                <a:spcAft>
                  <a:spcPts val="600"/>
                </a:spcAft>
                <a:buSzPct val="100000"/>
                <a:tabLst>
                  <a:tab pos="6157913" algn="r"/>
                </a:tabLst>
                <a:defRPr/>
              </a:pPr>
              <a:r>
                <a:rPr lang="el-GR" b="1" spc="30" dirty="0">
                  <a:solidFill>
                    <a:schemeClr val="bg1"/>
                  </a:solidFill>
                  <a:latin typeface="Arial (Body)"/>
                </a:rPr>
                <a:t>18 Νησιά με Νοσοκομειακές Μονάδες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D8A2D356-A5E4-4328-860C-042F8CD82252}"/>
                </a:ext>
              </a:extLst>
            </p:cNvPr>
            <p:cNvSpPr txBox="1"/>
            <p:nvPr/>
          </p:nvSpPr>
          <p:spPr>
            <a:xfrm>
              <a:off x="5123292" y="2550086"/>
              <a:ext cx="444068" cy="1117333"/>
            </a:xfrm>
            <a:prstGeom prst="rect">
              <a:avLst/>
            </a:prstGeom>
            <a:grpFill/>
            <a:ln>
              <a:solidFill>
                <a:srgbClr val="2C5AA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9" name="Google Shape;5679;p714">
              <a:extLst>
                <a:ext uri="{FF2B5EF4-FFF2-40B4-BE49-F238E27FC236}">
                  <a16:creationId xmlns:a16="http://schemas.microsoft.com/office/drawing/2014/main" xmlns="" id="{8BB24E2D-D04C-47FD-8B90-BAFD84A7E854}"/>
                </a:ext>
              </a:extLst>
            </p:cNvPr>
            <p:cNvCxnSpPr/>
            <p:nvPr/>
          </p:nvCxnSpPr>
          <p:spPr>
            <a:xfrm>
              <a:off x="5795411" y="2522130"/>
              <a:ext cx="0" cy="1038125"/>
            </a:xfrm>
            <a:prstGeom prst="straightConnector1">
              <a:avLst/>
            </a:prstGeom>
            <a:grpFill/>
            <a:ln w="19050" cap="flat" cmpd="sng">
              <a:solidFill>
                <a:srgbClr val="2C5AA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84" name="Πίνακας 4">
            <a:extLst>
              <a:ext uri="{FF2B5EF4-FFF2-40B4-BE49-F238E27FC236}">
                <a16:creationId xmlns:a16="http://schemas.microsoft.com/office/drawing/2014/main" xmlns="" id="{30973C45-77C7-4C89-AFA7-FFD3F3843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0910784"/>
              </p:ext>
            </p:extLst>
          </p:nvPr>
        </p:nvGraphicFramePr>
        <p:xfrm>
          <a:off x="6275870" y="2140590"/>
          <a:ext cx="5916130" cy="4717413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2956362">
                  <a:extLst>
                    <a:ext uri="{9D8B030D-6E8A-4147-A177-3AD203B41FA5}">
                      <a16:colId xmlns:a16="http://schemas.microsoft.com/office/drawing/2014/main" xmlns="" val="572437559"/>
                    </a:ext>
                  </a:extLst>
                </a:gridCol>
                <a:gridCol w="2959768">
                  <a:extLst>
                    <a:ext uri="{9D8B030D-6E8A-4147-A177-3AD203B41FA5}">
                      <a16:colId xmlns:a16="http://schemas.microsoft.com/office/drawing/2014/main" xmlns="" val="2605629801"/>
                    </a:ext>
                  </a:extLst>
                </a:gridCol>
              </a:tblGrid>
              <a:tr h="52415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Ρόδος</a:t>
                      </a:r>
                    </a:p>
                  </a:txBody>
                  <a:tcPr marL="6048" marR="6048" marT="6048" marB="0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Σύρος</a:t>
                      </a:r>
                    </a:p>
                  </a:txBody>
                  <a:tcPr marL="6048" marR="6048" marT="6048" marB="0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8357038"/>
                  </a:ext>
                </a:extLst>
              </a:tr>
              <a:tr h="52415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Κέρκυρα</a:t>
                      </a:r>
                    </a:p>
                  </a:txBody>
                  <a:tcPr marL="6048" marR="6048" marT="6048" marB="0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Νάξος</a:t>
                      </a:r>
                    </a:p>
                  </a:txBody>
                  <a:tcPr marL="6048" marR="6048" marT="6048" marB="0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722182"/>
                  </a:ext>
                </a:extLst>
              </a:tr>
              <a:tr h="52415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Λέσβος</a:t>
                      </a:r>
                    </a:p>
                  </a:txBody>
                  <a:tcPr marL="6048" marR="6048" marT="6048" marB="0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Θήρα</a:t>
                      </a:r>
                    </a:p>
                  </a:txBody>
                  <a:tcPr marL="6048" marR="6048" marT="6048" marB="0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1449288"/>
                  </a:ext>
                </a:extLst>
              </a:tr>
              <a:tr h="52415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Χίος</a:t>
                      </a:r>
                    </a:p>
                  </a:txBody>
                  <a:tcPr marL="6048" marR="6048" marT="6048" marB="0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Λήμνος</a:t>
                      </a:r>
                    </a:p>
                  </a:txBody>
                  <a:tcPr marL="6048" marR="6048" marT="6048" marB="0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2273838"/>
                  </a:ext>
                </a:extLst>
              </a:tr>
              <a:tr h="52415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Κως</a:t>
                      </a:r>
                    </a:p>
                  </a:txBody>
                  <a:tcPr marL="6048" marR="6048" marT="6048" marB="0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Κάλυμνος</a:t>
                      </a:r>
                    </a:p>
                  </a:txBody>
                  <a:tcPr marL="6048" marR="6048" marT="6048" marB="0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1535267"/>
                  </a:ext>
                </a:extLst>
              </a:tr>
              <a:tr h="52415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Ζάκυνθος</a:t>
                      </a:r>
                    </a:p>
                  </a:txBody>
                  <a:tcPr marL="6048" marR="6048" marT="6048" marB="0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Κύθηρα</a:t>
                      </a:r>
                    </a:p>
                  </a:txBody>
                  <a:tcPr marL="6048" marR="6048" marT="6048" marB="0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643725"/>
                  </a:ext>
                </a:extLst>
              </a:tr>
              <a:tr h="52415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Κεφαλλονιά</a:t>
                      </a:r>
                    </a:p>
                  </a:txBody>
                  <a:tcPr marL="6048" marR="6048" marT="6048" marB="0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Ικαρία</a:t>
                      </a:r>
                    </a:p>
                  </a:txBody>
                  <a:tcPr marL="6048" marR="6048" marT="6048" marB="0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8747066"/>
                  </a:ext>
                </a:extLst>
              </a:tr>
              <a:tr h="52415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Σάμος</a:t>
                      </a:r>
                    </a:p>
                  </a:txBody>
                  <a:tcPr marL="6048" marR="6048" marT="6048" marB="0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Λέρος</a:t>
                      </a:r>
                    </a:p>
                  </a:txBody>
                  <a:tcPr marL="6048" marR="6048" marT="6048" marB="0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5640204"/>
                  </a:ext>
                </a:extLst>
              </a:tr>
              <a:tr h="52415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Λευκάδα</a:t>
                      </a:r>
                    </a:p>
                  </a:txBody>
                  <a:tcPr marL="6048" marR="6048" marT="6048" marB="0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Κάρπαθος</a:t>
                      </a:r>
                    </a:p>
                  </a:txBody>
                  <a:tcPr marL="6048" marR="6048" marT="6048" marB="0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2183986"/>
                  </a:ext>
                </a:extLst>
              </a:tr>
            </a:tbl>
          </a:graphicData>
        </a:graphic>
      </p:graphicFrame>
      <p:cxnSp>
        <p:nvCxnSpPr>
          <p:cNvPr id="85" name="Google Shape;5679;p714">
            <a:extLst>
              <a:ext uri="{FF2B5EF4-FFF2-40B4-BE49-F238E27FC236}">
                <a16:creationId xmlns:a16="http://schemas.microsoft.com/office/drawing/2014/main" xmlns="" id="{E964D368-2124-482E-89DF-B62745AE6D6A}"/>
              </a:ext>
            </a:extLst>
          </p:cNvPr>
          <p:cNvCxnSpPr/>
          <p:nvPr/>
        </p:nvCxnSpPr>
        <p:spPr>
          <a:xfrm>
            <a:off x="7425076" y="1490680"/>
            <a:ext cx="0" cy="54332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xmlns="" val="161373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BD8EB36A-65FC-4277-9362-626E9FD47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1445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C989D92-7273-40FA-90D6-9B1046D83B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F50CC18-908A-40E5-9981-CB540C0BE2E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99" b="25178"/>
          <a:stretch/>
        </p:blipFill>
        <p:spPr bwMode="auto">
          <a:xfrm>
            <a:off x="10156199" y="110682"/>
            <a:ext cx="2050415" cy="101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5" name="image4.png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xmlns="" id="{150DE3C4-D016-4244-B855-BA3F168100C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254343" y="170438"/>
            <a:ext cx="901856" cy="883920"/>
          </a:xfrm>
          <a:prstGeom prst="rect">
            <a:avLst/>
          </a:prstGeom>
          <a:ln/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A93DFB55-E308-47DC-9444-CA42C1CEA8F6}"/>
              </a:ext>
            </a:extLst>
          </p:cNvPr>
          <p:cNvGrpSpPr/>
          <p:nvPr/>
        </p:nvGrpSpPr>
        <p:grpSpPr>
          <a:xfrm>
            <a:off x="3179" y="1981201"/>
            <a:ext cx="9254342" cy="4098756"/>
            <a:chOff x="457223" y="2068469"/>
            <a:chExt cx="2991383" cy="4231751"/>
          </a:xfrm>
          <a:solidFill>
            <a:srgbClr val="5788D1"/>
          </a:solidFill>
        </p:grpSpPr>
        <p:sp>
          <p:nvSpPr>
            <p:cNvPr id="121" name="Google Shape;6601;p734">
              <a:extLst>
                <a:ext uri="{FF2B5EF4-FFF2-40B4-BE49-F238E27FC236}">
                  <a16:creationId xmlns:a16="http://schemas.microsoft.com/office/drawing/2014/main" xmlns="" id="{0967D92F-8B69-44B9-809D-0F1456D3B5B8}"/>
                </a:ext>
              </a:extLst>
            </p:cNvPr>
            <p:cNvSpPr/>
            <p:nvPr/>
          </p:nvSpPr>
          <p:spPr>
            <a:xfrm>
              <a:off x="457223" y="2068469"/>
              <a:ext cx="2991382" cy="42192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6602;p734">
              <a:extLst>
                <a:ext uri="{FF2B5EF4-FFF2-40B4-BE49-F238E27FC236}">
                  <a16:creationId xmlns:a16="http://schemas.microsoft.com/office/drawing/2014/main" xmlns="" id="{817FD513-DDF2-45EB-95E1-8E7AC85F9005}"/>
                </a:ext>
              </a:extLst>
            </p:cNvPr>
            <p:cNvSpPr/>
            <p:nvPr/>
          </p:nvSpPr>
          <p:spPr>
            <a:xfrm>
              <a:off x="457224" y="2080961"/>
              <a:ext cx="2991382" cy="42192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62000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1700213" lvl="0" indent="-1700213">
                <a:buClr>
                  <a:srgbClr val="000000"/>
                </a:buClr>
                <a:tabLst>
                  <a:tab pos="0" algn="l"/>
                </a:tabLst>
                <a:defRPr/>
              </a:pPr>
              <a:r>
                <a:rPr lang="el-GR" sz="2800" b="1" kern="0" dirty="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rPr>
                <a:t>12 Νησιά με Πληθυσμό άνω των 3.500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360363" lvl="0" indent="-360363">
                <a:spcAft>
                  <a:spcPts val="1800"/>
                </a:spcAft>
                <a:buClr>
                  <a:srgbClr val="FFFFFF"/>
                </a:buClr>
                <a:buFont typeface="Wingdings" panose="05000000000000000000" pitchFamily="2" charset="2"/>
                <a:buChar char="Ø"/>
                <a:defRPr/>
              </a:pPr>
              <a:r>
                <a:rPr lang="el-GR" sz="2000" kern="0" dirty="0">
                  <a:solidFill>
                    <a:srgbClr val="FFFFFF"/>
                  </a:solidFill>
                  <a:cs typeface="Arial"/>
                  <a:sym typeface="Helvetica Neue"/>
                </a:rPr>
                <a:t>Έναρξη εμβολιασμού για μόνιμους κάτοικους άνω των 80 ετών:	        28 Ιανουαρίου 2021</a:t>
              </a:r>
            </a:p>
            <a:p>
              <a:pPr marL="360363" indent="-360363">
                <a:spcAft>
                  <a:spcPts val="1800"/>
                </a:spcAft>
                <a:buClr>
                  <a:srgbClr val="FFFFFF"/>
                </a:buClr>
                <a:buFont typeface="Wingdings" panose="05000000000000000000" pitchFamily="2" charset="2"/>
                <a:buChar char="Ø"/>
                <a:defRPr/>
              </a:pPr>
              <a:r>
                <a:rPr lang="el-GR" sz="2000" kern="0" dirty="0">
                  <a:solidFill>
                    <a:srgbClr val="FFFFFF"/>
                  </a:solidFill>
                  <a:cs typeface="Arial"/>
                  <a:sym typeface="Helvetica Neue"/>
                </a:rPr>
                <a:t>Θα συνεχιστεί για τις επόμενες ηλικιακές ομάδες σύμφωνα με τις οδηγίες της Εθνικής Επιτροπής Εμβολιασμού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1D655A7F-BB34-42C7-8649-37552944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2000"/>
            <a:ext cx="11306175" cy="947621"/>
          </a:xfrm>
        </p:spPr>
        <p:txBody>
          <a:bodyPr>
            <a:normAutofit/>
          </a:bodyPr>
          <a:lstStyle/>
          <a:p>
            <a:r>
              <a:rPr lang="el-GR" sz="3600" dirty="0"/>
              <a:t>Πλάνο Εμβολιασμού Νησιών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ACF4E19-B19A-447F-85B7-D5C6BB7F5DFC}"/>
              </a:ext>
            </a:extLst>
          </p:cNvPr>
          <p:cNvGrpSpPr>
            <a:grpSpLocks noChangeAspect="1"/>
          </p:cNvGrpSpPr>
          <p:nvPr/>
        </p:nvGrpSpPr>
        <p:grpSpPr>
          <a:xfrm>
            <a:off x="563050" y="4842963"/>
            <a:ext cx="610681" cy="610681"/>
            <a:chOff x="3820429" y="762001"/>
            <a:chExt cx="426447" cy="426447"/>
          </a:xfrm>
          <a:solidFill>
            <a:schemeClr val="bg1"/>
          </a:solidFill>
        </p:grpSpPr>
        <p:sp>
          <p:nvSpPr>
            <p:cNvPr id="33" name="Freeform 48">
              <a:extLst>
                <a:ext uri="{FF2B5EF4-FFF2-40B4-BE49-F238E27FC236}">
                  <a16:creationId xmlns:a16="http://schemas.microsoft.com/office/drawing/2014/main" xmlns="" id="{95B2FAC1-F44B-4A6A-8F06-4E170C12B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429" y="762001"/>
              <a:ext cx="426447" cy="426447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61 h 61"/>
                <a:gd name="T4" fmla="*/ 61 w 61"/>
                <a:gd name="T5" fmla="*/ 61 h 61"/>
                <a:gd name="T6" fmla="*/ 61 w 61"/>
                <a:gd name="T7" fmla="*/ 0 h 61"/>
                <a:gd name="T8" fmla="*/ 0 w 61"/>
                <a:gd name="T9" fmla="*/ 0 h 61"/>
                <a:gd name="T10" fmla="*/ 58 w 61"/>
                <a:gd name="T11" fmla="*/ 58 h 61"/>
                <a:gd name="T12" fmla="*/ 3 w 61"/>
                <a:gd name="T13" fmla="*/ 58 h 61"/>
                <a:gd name="T14" fmla="*/ 3 w 61"/>
                <a:gd name="T15" fmla="*/ 3 h 61"/>
                <a:gd name="T16" fmla="*/ 58 w 61"/>
                <a:gd name="T17" fmla="*/ 3 h 61"/>
                <a:gd name="T18" fmla="*/ 58 w 61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3" y="58"/>
                  </a:lnTo>
                  <a:lnTo>
                    <a:pt x="3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49">
              <a:extLst>
                <a:ext uri="{FF2B5EF4-FFF2-40B4-BE49-F238E27FC236}">
                  <a16:creationId xmlns:a16="http://schemas.microsoft.com/office/drawing/2014/main" xmlns="" id="{EA2A73A9-B078-41D4-9FE8-DC516D20C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320" y="859873"/>
              <a:ext cx="293617" cy="237690"/>
            </a:xfrm>
            <a:custGeom>
              <a:avLst/>
              <a:gdLst>
                <a:gd name="T0" fmla="*/ 132 w 132"/>
                <a:gd name="T1" fmla="*/ 34 h 107"/>
                <a:gd name="T2" fmla="*/ 107 w 132"/>
                <a:gd name="T3" fmla="*/ 11 h 107"/>
                <a:gd name="T4" fmla="*/ 72 w 132"/>
                <a:gd name="T5" fmla="*/ 11 h 107"/>
                <a:gd name="T6" fmla="*/ 72 w 132"/>
                <a:gd name="T7" fmla="*/ 0 h 107"/>
                <a:gd name="T8" fmla="*/ 0 w 132"/>
                <a:gd name="T9" fmla="*/ 0 h 107"/>
                <a:gd name="T10" fmla="*/ 0 w 132"/>
                <a:gd name="T11" fmla="*/ 25 h 107"/>
                <a:gd name="T12" fmla="*/ 8 w 132"/>
                <a:gd name="T13" fmla="*/ 25 h 107"/>
                <a:gd name="T14" fmla="*/ 8 w 132"/>
                <a:gd name="T15" fmla="*/ 8 h 107"/>
                <a:gd name="T16" fmla="*/ 64 w 132"/>
                <a:gd name="T17" fmla="*/ 8 h 107"/>
                <a:gd name="T18" fmla="*/ 64 w 132"/>
                <a:gd name="T19" fmla="*/ 11 h 107"/>
                <a:gd name="T20" fmla="*/ 64 w 132"/>
                <a:gd name="T21" fmla="*/ 84 h 107"/>
                <a:gd name="T22" fmla="*/ 54 w 132"/>
                <a:gd name="T23" fmla="*/ 84 h 107"/>
                <a:gd name="T24" fmla="*/ 36 w 132"/>
                <a:gd name="T25" fmla="*/ 70 h 107"/>
                <a:gd name="T26" fmla="*/ 18 w 132"/>
                <a:gd name="T27" fmla="*/ 84 h 107"/>
                <a:gd name="T28" fmla="*/ 8 w 132"/>
                <a:gd name="T29" fmla="*/ 84 h 107"/>
                <a:gd name="T30" fmla="*/ 8 w 132"/>
                <a:gd name="T31" fmla="*/ 70 h 107"/>
                <a:gd name="T32" fmla="*/ 0 w 132"/>
                <a:gd name="T33" fmla="*/ 70 h 107"/>
                <a:gd name="T34" fmla="*/ 0 w 132"/>
                <a:gd name="T35" fmla="*/ 92 h 107"/>
                <a:gd name="T36" fmla="*/ 18 w 132"/>
                <a:gd name="T37" fmla="*/ 92 h 107"/>
                <a:gd name="T38" fmla="*/ 36 w 132"/>
                <a:gd name="T39" fmla="*/ 107 h 107"/>
                <a:gd name="T40" fmla="*/ 54 w 132"/>
                <a:gd name="T41" fmla="*/ 92 h 107"/>
                <a:gd name="T42" fmla="*/ 64 w 132"/>
                <a:gd name="T43" fmla="*/ 92 h 107"/>
                <a:gd name="T44" fmla="*/ 72 w 132"/>
                <a:gd name="T45" fmla="*/ 92 h 107"/>
                <a:gd name="T46" fmla="*/ 80 w 132"/>
                <a:gd name="T47" fmla="*/ 92 h 107"/>
                <a:gd name="T48" fmla="*/ 98 w 132"/>
                <a:gd name="T49" fmla="*/ 107 h 107"/>
                <a:gd name="T50" fmla="*/ 116 w 132"/>
                <a:gd name="T51" fmla="*/ 92 h 107"/>
                <a:gd name="T52" fmla="*/ 132 w 132"/>
                <a:gd name="T53" fmla="*/ 92 h 107"/>
                <a:gd name="T54" fmla="*/ 132 w 132"/>
                <a:gd name="T55" fmla="*/ 34 h 107"/>
                <a:gd name="T56" fmla="*/ 36 w 132"/>
                <a:gd name="T57" fmla="*/ 99 h 107"/>
                <a:gd name="T58" fmla="*/ 25 w 132"/>
                <a:gd name="T59" fmla="*/ 88 h 107"/>
                <a:gd name="T60" fmla="*/ 36 w 132"/>
                <a:gd name="T61" fmla="*/ 78 h 107"/>
                <a:gd name="T62" fmla="*/ 46 w 132"/>
                <a:gd name="T63" fmla="*/ 88 h 107"/>
                <a:gd name="T64" fmla="*/ 36 w 132"/>
                <a:gd name="T65" fmla="*/ 99 h 107"/>
                <a:gd name="T66" fmla="*/ 98 w 132"/>
                <a:gd name="T67" fmla="*/ 99 h 107"/>
                <a:gd name="T68" fmla="*/ 88 w 132"/>
                <a:gd name="T69" fmla="*/ 88 h 107"/>
                <a:gd name="T70" fmla="*/ 98 w 132"/>
                <a:gd name="T71" fmla="*/ 78 h 107"/>
                <a:gd name="T72" fmla="*/ 108 w 132"/>
                <a:gd name="T73" fmla="*/ 88 h 107"/>
                <a:gd name="T74" fmla="*/ 98 w 132"/>
                <a:gd name="T75" fmla="*/ 99 h 107"/>
                <a:gd name="T76" fmla="*/ 124 w 132"/>
                <a:gd name="T77" fmla="*/ 84 h 107"/>
                <a:gd name="T78" fmla="*/ 116 w 132"/>
                <a:gd name="T79" fmla="*/ 84 h 107"/>
                <a:gd name="T80" fmla="*/ 98 w 132"/>
                <a:gd name="T81" fmla="*/ 70 h 107"/>
                <a:gd name="T82" fmla="*/ 80 w 132"/>
                <a:gd name="T83" fmla="*/ 84 h 107"/>
                <a:gd name="T84" fmla="*/ 72 w 132"/>
                <a:gd name="T85" fmla="*/ 84 h 107"/>
                <a:gd name="T86" fmla="*/ 72 w 132"/>
                <a:gd name="T87" fmla="*/ 19 h 107"/>
                <a:gd name="T88" fmla="*/ 104 w 132"/>
                <a:gd name="T89" fmla="*/ 19 h 107"/>
                <a:gd name="T90" fmla="*/ 124 w 132"/>
                <a:gd name="T91" fmla="*/ 38 h 107"/>
                <a:gd name="T92" fmla="*/ 124 w 132"/>
                <a:gd name="T93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107">
                  <a:moveTo>
                    <a:pt x="132" y="34"/>
                  </a:moveTo>
                  <a:cubicBezTo>
                    <a:pt x="107" y="11"/>
                    <a:pt x="107" y="11"/>
                    <a:pt x="107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2" y="76"/>
                    <a:pt x="44" y="70"/>
                    <a:pt x="36" y="70"/>
                  </a:cubicBezTo>
                  <a:cubicBezTo>
                    <a:pt x="27" y="70"/>
                    <a:pt x="20" y="76"/>
                    <a:pt x="1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20" y="101"/>
                    <a:pt x="27" y="107"/>
                    <a:pt x="36" y="107"/>
                  </a:cubicBezTo>
                  <a:cubicBezTo>
                    <a:pt x="44" y="107"/>
                    <a:pt x="52" y="101"/>
                    <a:pt x="54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82" y="101"/>
                    <a:pt x="89" y="107"/>
                    <a:pt x="98" y="107"/>
                  </a:cubicBezTo>
                  <a:cubicBezTo>
                    <a:pt x="107" y="107"/>
                    <a:pt x="114" y="101"/>
                    <a:pt x="116" y="92"/>
                  </a:cubicBezTo>
                  <a:cubicBezTo>
                    <a:pt x="132" y="92"/>
                    <a:pt x="132" y="92"/>
                    <a:pt x="132" y="92"/>
                  </a:cubicBezTo>
                  <a:lnTo>
                    <a:pt x="132" y="34"/>
                  </a:lnTo>
                  <a:close/>
                  <a:moveTo>
                    <a:pt x="36" y="99"/>
                  </a:moveTo>
                  <a:cubicBezTo>
                    <a:pt x="30" y="99"/>
                    <a:pt x="25" y="94"/>
                    <a:pt x="25" y="88"/>
                  </a:cubicBezTo>
                  <a:cubicBezTo>
                    <a:pt x="25" y="83"/>
                    <a:pt x="30" y="78"/>
                    <a:pt x="36" y="78"/>
                  </a:cubicBezTo>
                  <a:cubicBezTo>
                    <a:pt x="41" y="78"/>
                    <a:pt x="46" y="83"/>
                    <a:pt x="46" y="88"/>
                  </a:cubicBezTo>
                  <a:cubicBezTo>
                    <a:pt x="46" y="94"/>
                    <a:pt x="41" y="99"/>
                    <a:pt x="36" y="99"/>
                  </a:cubicBezTo>
                  <a:close/>
                  <a:moveTo>
                    <a:pt x="98" y="99"/>
                  </a:moveTo>
                  <a:cubicBezTo>
                    <a:pt x="92" y="99"/>
                    <a:pt x="88" y="94"/>
                    <a:pt x="88" y="88"/>
                  </a:cubicBezTo>
                  <a:cubicBezTo>
                    <a:pt x="88" y="83"/>
                    <a:pt x="92" y="78"/>
                    <a:pt x="98" y="78"/>
                  </a:cubicBezTo>
                  <a:cubicBezTo>
                    <a:pt x="104" y="78"/>
                    <a:pt x="108" y="83"/>
                    <a:pt x="108" y="88"/>
                  </a:cubicBezTo>
                  <a:cubicBezTo>
                    <a:pt x="108" y="94"/>
                    <a:pt x="104" y="99"/>
                    <a:pt x="98" y="99"/>
                  </a:cubicBezTo>
                  <a:close/>
                  <a:moveTo>
                    <a:pt x="124" y="84"/>
                  </a:moveTo>
                  <a:cubicBezTo>
                    <a:pt x="116" y="84"/>
                    <a:pt x="116" y="84"/>
                    <a:pt x="116" y="84"/>
                  </a:cubicBezTo>
                  <a:cubicBezTo>
                    <a:pt x="114" y="76"/>
                    <a:pt x="107" y="70"/>
                    <a:pt x="98" y="70"/>
                  </a:cubicBezTo>
                  <a:cubicBezTo>
                    <a:pt x="89" y="70"/>
                    <a:pt x="82" y="76"/>
                    <a:pt x="80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24" y="38"/>
                    <a:pt x="124" y="38"/>
                    <a:pt x="124" y="38"/>
                  </a:cubicBezTo>
                  <a:lnTo>
                    <a:pt x="124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xmlns="" id="{E51D140B-465F-4FD4-A1B2-ED36EF465B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9090" y="915801"/>
              <a:ext cx="90884" cy="76902"/>
            </a:xfrm>
            <a:custGeom>
              <a:avLst/>
              <a:gdLst>
                <a:gd name="T0" fmla="*/ 0 w 13"/>
                <a:gd name="T1" fmla="*/ 0 h 11"/>
                <a:gd name="T2" fmla="*/ 0 w 13"/>
                <a:gd name="T3" fmla="*/ 11 h 11"/>
                <a:gd name="T4" fmla="*/ 13 w 13"/>
                <a:gd name="T5" fmla="*/ 11 h 11"/>
                <a:gd name="T6" fmla="*/ 13 w 13"/>
                <a:gd name="T7" fmla="*/ 5 h 11"/>
                <a:gd name="T8" fmla="*/ 8 w 13"/>
                <a:gd name="T9" fmla="*/ 0 h 11"/>
                <a:gd name="T10" fmla="*/ 0 w 13"/>
                <a:gd name="T11" fmla="*/ 0 h 11"/>
                <a:gd name="T12" fmla="*/ 10 w 13"/>
                <a:gd name="T13" fmla="*/ 8 h 11"/>
                <a:gd name="T14" fmla="*/ 3 w 13"/>
                <a:gd name="T15" fmla="*/ 8 h 11"/>
                <a:gd name="T16" fmla="*/ 3 w 13"/>
                <a:gd name="T17" fmla="*/ 2 h 11"/>
                <a:gd name="T18" fmla="*/ 7 w 13"/>
                <a:gd name="T19" fmla="*/ 2 h 11"/>
                <a:gd name="T20" fmla="*/ 10 w 13"/>
                <a:gd name="T21" fmla="*/ 6 h 11"/>
                <a:gd name="T22" fmla="*/ 10 w 13"/>
                <a:gd name="T2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0" y="11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10" y="8"/>
                  </a:moveTo>
                  <a:lnTo>
                    <a:pt x="3" y="8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6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ectangle 51">
              <a:extLst>
                <a:ext uri="{FF2B5EF4-FFF2-40B4-BE49-F238E27FC236}">
                  <a16:creationId xmlns:a16="http://schemas.microsoft.com/office/drawing/2014/main" xmlns="" id="{5AA7BBC8-742E-4807-8244-6BBFD5E86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338" y="922794"/>
              <a:ext cx="111854" cy="20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Rectangle 52">
              <a:extLst>
                <a:ext uri="{FF2B5EF4-FFF2-40B4-BE49-F238E27FC236}">
                  <a16:creationId xmlns:a16="http://schemas.microsoft.com/office/drawing/2014/main" xmlns="" id="{D09A006B-5AD9-4E44-8465-DA78C0D8C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363" y="957746"/>
              <a:ext cx="111854" cy="139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ectangle 53">
              <a:extLst>
                <a:ext uri="{FF2B5EF4-FFF2-40B4-BE49-F238E27FC236}">
                  <a16:creationId xmlns:a16="http://schemas.microsoft.com/office/drawing/2014/main" xmlns="" id="{E8B3B835-10C5-4B20-85E9-F58DD3E68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382" y="985709"/>
              <a:ext cx="111854" cy="139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9" name="Google Shape;6250;p108">
            <a:extLst>
              <a:ext uri="{FF2B5EF4-FFF2-40B4-BE49-F238E27FC236}">
                <a16:creationId xmlns:a16="http://schemas.microsoft.com/office/drawing/2014/main" xmlns="" id="{ED4C5842-8B31-40E3-A1BA-728CBF8EFCEB}"/>
              </a:ext>
            </a:extLst>
          </p:cNvPr>
          <p:cNvSpPr/>
          <p:nvPr/>
        </p:nvSpPr>
        <p:spPr>
          <a:xfrm>
            <a:off x="9705271" y="3672019"/>
            <a:ext cx="2221831" cy="63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defRPr/>
            </a:pPr>
            <a:r>
              <a:rPr lang="el-GR" sz="4800" dirty="0">
                <a:solidFill>
                  <a:srgbClr val="2C5AA0"/>
                </a:solidFill>
                <a:cs typeface="Arial"/>
                <a:sym typeface="Arial"/>
              </a:rPr>
              <a:t>Φάση 2</a:t>
            </a:r>
            <a:endParaRPr lang="el-GR" sz="4800" dirty="0">
              <a:solidFill>
                <a:srgbClr val="2C5AA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EA90FB3-5304-4834-B252-567EC90A623D}"/>
              </a:ext>
            </a:extLst>
          </p:cNvPr>
          <p:cNvSpPr/>
          <p:nvPr/>
        </p:nvSpPr>
        <p:spPr>
          <a:xfrm>
            <a:off x="1353924" y="4640473"/>
            <a:ext cx="70679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kern="0" dirty="0">
                <a:solidFill>
                  <a:srgbClr val="FFFFFF"/>
                </a:solidFill>
                <a:cs typeface="Arial"/>
                <a:sym typeface="Helvetica Neue"/>
              </a:rPr>
              <a:t>Μεταφορά: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kern="0" dirty="0">
                <a:solidFill>
                  <a:srgbClr val="FFFFFF"/>
                </a:solidFill>
                <a:cs typeface="Arial"/>
                <a:sym typeface="Helvetica Neue"/>
              </a:rPr>
              <a:t>Αεροπορικώς με τακτικές </a:t>
            </a:r>
            <a:r>
              <a:rPr lang="el-GR" sz="2000" kern="0" dirty="0" smtClean="0">
                <a:solidFill>
                  <a:srgbClr val="FFFFFF"/>
                </a:solidFill>
                <a:cs typeface="Arial"/>
                <a:sym typeface="Helvetica Neue"/>
              </a:rPr>
              <a:t>πτήσεις αεροπορικών εταιρειών</a:t>
            </a:r>
            <a:endParaRPr lang="el-GR" sz="2000" kern="0" dirty="0">
              <a:solidFill>
                <a:srgbClr val="FFFFFF"/>
              </a:solidFill>
              <a:cs typeface="Arial"/>
              <a:sym typeface="Helvetica Neue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kern="0" dirty="0">
                <a:solidFill>
                  <a:srgbClr val="FFFFFF"/>
                </a:solidFill>
                <a:cs typeface="Arial"/>
                <a:sym typeface="Helvetica Neue"/>
              </a:rPr>
              <a:t>Ακτοπλοϊκώς με τακτικά δρομολόγια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30349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Εικόνα 3">
            <a:extLst>
              <a:ext uri="{FF2B5EF4-FFF2-40B4-BE49-F238E27FC236}">
                <a16:creationId xmlns:a16="http://schemas.microsoft.com/office/drawing/2014/main" xmlns="" id="{52E689E3-2F42-48AB-9344-B2BF804770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562" t="12653" r="29641" b="6939"/>
          <a:stretch/>
        </p:blipFill>
        <p:spPr>
          <a:xfrm>
            <a:off x="-1453" y="1377316"/>
            <a:ext cx="6277323" cy="5480685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BD8EB36A-65FC-4277-9362-626E9FD47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6563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C989D92-7273-40FA-90D6-9B1046D83B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F50CC18-908A-40E5-9981-CB540C0BE2E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99" b="25178"/>
          <a:stretch/>
        </p:blipFill>
        <p:spPr bwMode="auto">
          <a:xfrm>
            <a:off x="10156199" y="110682"/>
            <a:ext cx="2050415" cy="101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5" name="image4.png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xmlns="" id="{150DE3C4-D016-4244-B855-BA3F168100C6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254343" y="170438"/>
            <a:ext cx="901856" cy="883920"/>
          </a:xfrm>
          <a:prstGeom prst="rect">
            <a:avLst/>
          </a:prstGeom>
          <a:ln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B97AA5C-6874-4366-B7CF-E95EE8F27D75}"/>
              </a:ext>
            </a:extLst>
          </p:cNvPr>
          <p:cNvGrpSpPr/>
          <p:nvPr/>
        </p:nvGrpSpPr>
        <p:grpSpPr>
          <a:xfrm>
            <a:off x="60247" y="2618125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11A57A23-A1E7-43E2-975A-59E9EB9F686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5E0323B2-C308-4D0C-A6EC-EDCD3FBDBD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FC3992D-D26A-4304-A21A-6E005A0531B2}"/>
              </a:ext>
            </a:extLst>
          </p:cNvPr>
          <p:cNvGrpSpPr/>
          <p:nvPr/>
        </p:nvGrpSpPr>
        <p:grpSpPr>
          <a:xfrm>
            <a:off x="693910" y="3500441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E20E3166-3E10-42E5-8C38-A972A52DB87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EB73358C-9F4C-4076-9B19-8E0968863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832A89E-75B2-4204-A1F9-1D65DD3F7E01}"/>
              </a:ext>
            </a:extLst>
          </p:cNvPr>
          <p:cNvGrpSpPr/>
          <p:nvPr/>
        </p:nvGrpSpPr>
        <p:grpSpPr>
          <a:xfrm>
            <a:off x="586193" y="3980551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F1FE80E5-0F66-47F2-BF23-2D83849B8AE3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xmlns="" id="{67CCA7D0-3866-4F87-90FD-BA8163E46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661D88A-D262-4CF1-8DF3-8EFCD4E6FC59}"/>
              </a:ext>
            </a:extLst>
          </p:cNvPr>
          <p:cNvGrpSpPr/>
          <p:nvPr/>
        </p:nvGrpSpPr>
        <p:grpSpPr>
          <a:xfrm>
            <a:off x="747767" y="4346476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F63D516-548A-491D-9D45-D74C168401A4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xmlns="" id="{8617320B-BAB6-4209-9198-4ED479ECF7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F6D18DB-99B6-4F9B-85E0-BC59182CA1F5}"/>
              </a:ext>
            </a:extLst>
          </p:cNvPr>
          <p:cNvGrpSpPr/>
          <p:nvPr/>
        </p:nvGrpSpPr>
        <p:grpSpPr>
          <a:xfrm>
            <a:off x="2402394" y="5786441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9855544-D0BC-468A-91F1-8AECB1021A6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xmlns="" id="{7376FE17-1228-45BC-9AF3-E27A3464E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6B92A46-0FFC-48D3-8D07-6BDC36677AAD}"/>
              </a:ext>
            </a:extLst>
          </p:cNvPr>
          <p:cNvGrpSpPr/>
          <p:nvPr/>
        </p:nvGrpSpPr>
        <p:grpSpPr>
          <a:xfrm>
            <a:off x="4022647" y="2385646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937ABBE-1504-4808-B9FA-1C99BB426890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xmlns="" id="{35D9AE9E-E0FA-4D1F-9A15-1F8CF2FFF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B1B7F81-86B0-4034-AB0D-B42CA56717F7}"/>
              </a:ext>
            </a:extLst>
          </p:cNvPr>
          <p:cNvGrpSpPr/>
          <p:nvPr/>
        </p:nvGrpSpPr>
        <p:grpSpPr>
          <a:xfrm>
            <a:off x="4864858" y="3069914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81BA061-49B0-4519-A898-60A365BB56EB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17B4B22B-4B50-4F5E-AD8A-1D7E25510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6B2AB02-55C4-4B23-801C-E7D73EF01FF1}"/>
              </a:ext>
            </a:extLst>
          </p:cNvPr>
          <p:cNvGrpSpPr/>
          <p:nvPr/>
        </p:nvGrpSpPr>
        <p:grpSpPr>
          <a:xfrm>
            <a:off x="4680374" y="3814340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2F2FD72-D320-488C-8AF3-09C508C857E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xmlns="" id="{E17A9172-21E0-409D-8BFA-E68D015060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290C257-53D0-43F9-BC9B-1E98AC1034A7}"/>
              </a:ext>
            </a:extLst>
          </p:cNvPr>
          <p:cNvGrpSpPr/>
          <p:nvPr/>
        </p:nvGrpSpPr>
        <p:grpSpPr>
          <a:xfrm>
            <a:off x="5201743" y="4433737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5785810A-A80A-4AEB-90BF-F3A215F69648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xmlns="" id="{F3F17FE4-D3DD-480C-8789-74A831DD7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2254874-CB94-4DE9-B338-C83BAFACDDB0}"/>
              </a:ext>
            </a:extLst>
          </p:cNvPr>
          <p:cNvGrpSpPr/>
          <p:nvPr/>
        </p:nvGrpSpPr>
        <p:grpSpPr>
          <a:xfrm>
            <a:off x="4680374" y="4570842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E40B69AC-1F07-47E8-A414-333BAA17453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xmlns="" id="{8AB1000E-711A-4B4F-97E8-750F8DEFC5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F6E2691-5B6C-4133-9D43-30911D0CD367}"/>
              </a:ext>
            </a:extLst>
          </p:cNvPr>
          <p:cNvGrpSpPr/>
          <p:nvPr/>
        </p:nvGrpSpPr>
        <p:grpSpPr>
          <a:xfrm>
            <a:off x="5309460" y="5116273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7A223C3-BE2B-457E-A9C8-1EB7FD842971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xmlns="" id="{97FF1D8D-775F-429F-841A-C72EAC2352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B70964C-3282-41AE-925A-CEB053989400}"/>
              </a:ext>
            </a:extLst>
          </p:cNvPr>
          <p:cNvGrpSpPr/>
          <p:nvPr/>
        </p:nvGrpSpPr>
        <p:grpSpPr>
          <a:xfrm>
            <a:off x="5430451" y="5253378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B63F11E-247F-4F0B-A94B-4C6D074FB3D6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xmlns="" id="{F4D9F80D-D4C5-46CE-8128-0971FA5263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1911F24A-EC4D-42A9-A94E-8D296E7D7B64}"/>
              </a:ext>
            </a:extLst>
          </p:cNvPr>
          <p:cNvGrpSpPr/>
          <p:nvPr/>
        </p:nvGrpSpPr>
        <p:grpSpPr>
          <a:xfrm>
            <a:off x="5174813" y="4946050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821B3123-0FEA-4DC7-9DD8-592C7984055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xmlns="" id="{34BC82E4-3F55-43FF-98BD-688A13A477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C1EEB99-8BB8-4779-9D97-1412E62362E0}"/>
              </a:ext>
            </a:extLst>
          </p:cNvPr>
          <p:cNvGrpSpPr/>
          <p:nvPr/>
        </p:nvGrpSpPr>
        <p:grpSpPr>
          <a:xfrm>
            <a:off x="6104220" y="5736596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B8210B34-3523-42BF-8C67-F754A7AF672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xmlns="" id="{C5D16CC8-1BB7-4BBA-86DD-7E7BDC2760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E7EFB60B-BFAD-44CB-B341-C352874ACF56}"/>
              </a:ext>
            </a:extLst>
          </p:cNvPr>
          <p:cNvGrpSpPr/>
          <p:nvPr/>
        </p:nvGrpSpPr>
        <p:grpSpPr>
          <a:xfrm>
            <a:off x="4195209" y="5662019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30DFF94-1E9B-4CE2-91AA-7FDF7DE4843E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xmlns="" id="{F6E804E6-09D7-493D-914D-2ABECC0E2E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24B550E-7676-4991-906B-588EC048B4E2}"/>
              </a:ext>
            </a:extLst>
          </p:cNvPr>
          <p:cNvGrpSpPr/>
          <p:nvPr/>
        </p:nvGrpSpPr>
        <p:grpSpPr>
          <a:xfrm>
            <a:off x="4202513" y="5066428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B3DE97B6-8336-4101-8774-A7B48D497F74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xmlns="" id="{31BDB9A4-08AC-4B68-B2E9-9A3323C53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487AF01F-6287-47FB-9A74-55388E183A7B}"/>
              </a:ext>
            </a:extLst>
          </p:cNvPr>
          <p:cNvGrpSpPr/>
          <p:nvPr/>
        </p:nvGrpSpPr>
        <p:grpSpPr>
          <a:xfrm>
            <a:off x="3796760" y="4725839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B6478C35-1B2B-475B-A8A8-D6F573A5201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62" name="Flowchart: Connector 61">
              <a:extLst>
                <a:ext uri="{FF2B5EF4-FFF2-40B4-BE49-F238E27FC236}">
                  <a16:creationId xmlns:a16="http://schemas.microsoft.com/office/drawing/2014/main" xmlns="" id="{115A6A5A-CE5A-4A16-8F3A-30A43E3C0A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58066F20-2BE8-464A-8674-7C310D7D3FEA}"/>
              </a:ext>
            </a:extLst>
          </p:cNvPr>
          <p:cNvGrpSpPr/>
          <p:nvPr/>
        </p:nvGrpSpPr>
        <p:grpSpPr>
          <a:xfrm>
            <a:off x="5433751" y="6426000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BCD09C1B-8874-44F4-BE80-A15B87EC542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xmlns="" id="{6CD9BCA3-42F6-4F4B-970C-C21A13C867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9BB2A918-8847-4933-AA5D-B70737404426}"/>
              </a:ext>
            </a:extLst>
          </p:cNvPr>
          <p:cNvGrpSpPr/>
          <p:nvPr/>
        </p:nvGrpSpPr>
        <p:grpSpPr>
          <a:xfrm>
            <a:off x="3470970" y="5387808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424F1F2D-A18E-4552-A3E6-E016F5A79BED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D04A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85" name="Flowchart: Process 84">
              <a:extLst>
                <a:ext uri="{FF2B5EF4-FFF2-40B4-BE49-F238E27FC236}">
                  <a16:creationId xmlns:a16="http://schemas.microsoft.com/office/drawing/2014/main" xmlns="" id="{CF5666A1-8153-4012-9556-AE42E1FACF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BD85F5AE-DB4E-430E-8A80-5FC7D8F5A905}"/>
              </a:ext>
            </a:extLst>
          </p:cNvPr>
          <p:cNvGrpSpPr/>
          <p:nvPr/>
        </p:nvGrpSpPr>
        <p:grpSpPr>
          <a:xfrm>
            <a:off x="4016081" y="5083155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DA3DE057-2722-4CF0-8B0E-0F00EAB9A1A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D04A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98" name="Flowchart: Process 97">
              <a:extLst>
                <a:ext uri="{FF2B5EF4-FFF2-40B4-BE49-F238E27FC236}">
                  <a16:creationId xmlns:a16="http://schemas.microsoft.com/office/drawing/2014/main" xmlns="" id="{46740683-26BC-422F-8CC4-F94DDBE224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21F7B27A-C31F-4581-B127-1AAC5E3EAEBE}"/>
              </a:ext>
            </a:extLst>
          </p:cNvPr>
          <p:cNvGrpSpPr/>
          <p:nvPr/>
        </p:nvGrpSpPr>
        <p:grpSpPr>
          <a:xfrm>
            <a:off x="4166675" y="4679446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9A5DA3F6-9869-45C5-BD50-D8253463F919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1" name="Flowchart: Process 100">
              <a:extLst>
                <a:ext uri="{FF2B5EF4-FFF2-40B4-BE49-F238E27FC236}">
                  <a16:creationId xmlns:a16="http://schemas.microsoft.com/office/drawing/2014/main" xmlns="" id="{C2DAE423-7185-42AB-A19B-43EA6D4A2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B087A73E-6C1E-4A71-B30B-C5E0A1C5EC9E}"/>
              </a:ext>
            </a:extLst>
          </p:cNvPr>
          <p:cNvGrpSpPr/>
          <p:nvPr/>
        </p:nvGrpSpPr>
        <p:grpSpPr>
          <a:xfrm>
            <a:off x="3998220" y="4570842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C40F046B-335D-4FCC-AB30-6524723839E1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4" name="Flowchart: Process 103">
              <a:extLst>
                <a:ext uri="{FF2B5EF4-FFF2-40B4-BE49-F238E27FC236}">
                  <a16:creationId xmlns:a16="http://schemas.microsoft.com/office/drawing/2014/main" xmlns="" id="{AEEB0701-5F01-49DC-9CDB-9CF109063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4C48B937-0CDD-4CA5-A078-7D70BC19A7A6}"/>
              </a:ext>
            </a:extLst>
          </p:cNvPr>
          <p:cNvGrpSpPr/>
          <p:nvPr/>
        </p:nvGrpSpPr>
        <p:grpSpPr>
          <a:xfrm>
            <a:off x="3796760" y="4346476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203143C4-785E-48A1-912E-D9AADCAEFBDE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7" name="Flowchart: Process 106">
              <a:extLst>
                <a:ext uri="{FF2B5EF4-FFF2-40B4-BE49-F238E27FC236}">
                  <a16:creationId xmlns:a16="http://schemas.microsoft.com/office/drawing/2014/main" xmlns="" id="{D5714F08-01A1-4652-AB9D-043CD8E29E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70A5F06E-026E-4737-9E48-FEDB76DB4780}"/>
              </a:ext>
            </a:extLst>
          </p:cNvPr>
          <p:cNvGrpSpPr/>
          <p:nvPr/>
        </p:nvGrpSpPr>
        <p:grpSpPr>
          <a:xfrm>
            <a:off x="3074102" y="3092942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4C03E97D-3E7F-4C7F-A747-0AE2E0491FD0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0" name="Flowchart: Process 109">
              <a:extLst>
                <a:ext uri="{FF2B5EF4-FFF2-40B4-BE49-F238E27FC236}">
                  <a16:creationId xmlns:a16="http://schemas.microsoft.com/office/drawing/2014/main" xmlns="" id="{4AE8100F-2ADA-4FDE-B278-CB6CD3A46F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9C346907-A794-45EB-8A8A-CC60E1E5EE9C}"/>
              </a:ext>
            </a:extLst>
          </p:cNvPr>
          <p:cNvGrpSpPr/>
          <p:nvPr/>
        </p:nvGrpSpPr>
        <p:grpSpPr>
          <a:xfrm>
            <a:off x="3623370" y="1649692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04CF4437-36DB-4814-9DA6-51389C7ED968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6" name="Flowchart: Process 115">
              <a:extLst>
                <a:ext uri="{FF2B5EF4-FFF2-40B4-BE49-F238E27FC236}">
                  <a16:creationId xmlns:a16="http://schemas.microsoft.com/office/drawing/2014/main" xmlns="" id="{9B03D825-57DE-40A6-AD49-42DBFBFF8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17" name="Picture 2">
            <a:extLst>
              <a:ext uri="{FF2B5EF4-FFF2-40B4-BE49-F238E27FC236}">
                <a16:creationId xmlns:a16="http://schemas.microsoft.com/office/drawing/2014/main" xmlns="" id="{7620E8B5-019E-403B-81E6-0724DB84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79" y="6047303"/>
            <a:ext cx="1533781" cy="8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F2E13805-9E68-4863-890B-625B1DCB56BC}"/>
              </a:ext>
            </a:extLst>
          </p:cNvPr>
          <p:cNvGrpSpPr/>
          <p:nvPr/>
        </p:nvGrpSpPr>
        <p:grpSpPr>
          <a:xfrm>
            <a:off x="816513" y="6093553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72591ED1-1ABE-4C08-AC88-0EAFC20B58B5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D04A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0" name="Flowchart: Process 119">
              <a:extLst>
                <a:ext uri="{FF2B5EF4-FFF2-40B4-BE49-F238E27FC236}">
                  <a16:creationId xmlns:a16="http://schemas.microsoft.com/office/drawing/2014/main" xmlns="" id="{EA29EDC1-B471-4E1C-A73B-FD3796C8EF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46E492F-2EA3-46DD-8548-ED5F6B8C5229}"/>
              </a:ext>
            </a:extLst>
          </p:cNvPr>
          <p:cNvCxnSpPr/>
          <p:nvPr/>
        </p:nvCxnSpPr>
        <p:spPr>
          <a:xfrm flipH="1">
            <a:off x="-3279" y="6047303"/>
            <a:ext cx="1533781" cy="0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7DC97B3-0685-467E-9DEE-72AF2576C22D}"/>
              </a:ext>
            </a:extLst>
          </p:cNvPr>
          <p:cNvCxnSpPr/>
          <p:nvPr/>
        </p:nvCxnSpPr>
        <p:spPr>
          <a:xfrm>
            <a:off x="1530502" y="6060652"/>
            <a:ext cx="0" cy="799463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3F351BFB-ED03-463F-8DC2-BE9441D71D8D}"/>
              </a:ext>
            </a:extLst>
          </p:cNvPr>
          <p:cNvGrpSpPr/>
          <p:nvPr/>
        </p:nvGrpSpPr>
        <p:grpSpPr>
          <a:xfrm>
            <a:off x="2885598" y="3118002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13933071-9964-440E-A84C-CBB96CE619DC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3" name="Flowchart: Process 122">
              <a:extLst>
                <a:ext uri="{FF2B5EF4-FFF2-40B4-BE49-F238E27FC236}">
                  <a16:creationId xmlns:a16="http://schemas.microsoft.com/office/drawing/2014/main" xmlns="" id="{BB94B3C1-D196-4C05-AF62-0604FD5B4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1983E52A-07C4-4533-B570-DCA871B2B397}"/>
              </a:ext>
            </a:extLst>
          </p:cNvPr>
          <p:cNvGrpSpPr/>
          <p:nvPr/>
        </p:nvGrpSpPr>
        <p:grpSpPr>
          <a:xfrm>
            <a:off x="2757623" y="4317370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C97570F5-DB5F-49F0-AC5E-198673DCDC40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4" name="Flowchart: Process 133">
              <a:extLst>
                <a:ext uri="{FF2B5EF4-FFF2-40B4-BE49-F238E27FC236}">
                  <a16:creationId xmlns:a16="http://schemas.microsoft.com/office/drawing/2014/main" xmlns="" id="{E560FFF3-B3F5-4C48-9FF3-08DA101604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B61CCA73-3C3E-4F0A-95A1-B3E6E0472753}"/>
              </a:ext>
            </a:extLst>
          </p:cNvPr>
          <p:cNvGrpSpPr/>
          <p:nvPr/>
        </p:nvGrpSpPr>
        <p:grpSpPr>
          <a:xfrm>
            <a:off x="2839670" y="4459235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8092C4E4-0109-477E-80B2-914DCBA143D8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7" name="Flowchart: Process 136">
              <a:extLst>
                <a:ext uri="{FF2B5EF4-FFF2-40B4-BE49-F238E27FC236}">
                  <a16:creationId xmlns:a16="http://schemas.microsoft.com/office/drawing/2014/main" xmlns="" id="{5356EA2C-A07F-4BB6-A2CD-C0C4867D9F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B2178782-0C72-454D-A73C-42E999193047}"/>
              </a:ext>
            </a:extLst>
          </p:cNvPr>
          <p:cNvGrpSpPr/>
          <p:nvPr/>
        </p:nvGrpSpPr>
        <p:grpSpPr>
          <a:xfrm>
            <a:off x="2682481" y="4559628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1764BAF1-0CDA-4E70-8FBC-2DE732FE7998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40" name="Flowchart: Process 139">
              <a:extLst>
                <a:ext uri="{FF2B5EF4-FFF2-40B4-BE49-F238E27FC236}">
                  <a16:creationId xmlns:a16="http://schemas.microsoft.com/office/drawing/2014/main" xmlns="" id="{584BA243-4C1C-4F34-9857-F40F1DF441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BEABBA22-77A0-485C-B93D-98A684345D06}"/>
              </a:ext>
            </a:extLst>
          </p:cNvPr>
          <p:cNvGrpSpPr/>
          <p:nvPr/>
        </p:nvGrpSpPr>
        <p:grpSpPr>
          <a:xfrm>
            <a:off x="2764502" y="4624842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F126D23-F294-4362-9ADB-F61E164024D9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43" name="Flowchart: Process 142">
              <a:extLst>
                <a:ext uri="{FF2B5EF4-FFF2-40B4-BE49-F238E27FC236}">
                  <a16:creationId xmlns:a16="http://schemas.microsoft.com/office/drawing/2014/main" xmlns="" id="{50B6EC2F-E99E-49BB-9053-BDC54E51C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5" name="Title 1">
            <a:extLst>
              <a:ext uri="{FF2B5EF4-FFF2-40B4-BE49-F238E27FC236}">
                <a16:creationId xmlns:a16="http://schemas.microsoft.com/office/drawing/2014/main" xmlns="" id="{9E73848E-AA33-41F7-9DA6-05B97940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2000"/>
            <a:ext cx="11306175" cy="947621"/>
          </a:xfrm>
        </p:spPr>
        <p:txBody>
          <a:bodyPr>
            <a:normAutofit/>
          </a:bodyPr>
          <a:lstStyle/>
          <a:p>
            <a:r>
              <a:rPr lang="el-GR" sz="3600" dirty="0"/>
              <a:t>Πλάνο Εμβολιασμού Νησιών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84979D6C-8C4B-4F59-9FCA-F21B92F2902B}"/>
              </a:ext>
            </a:extLst>
          </p:cNvPr>
          <p:cNvGrpSpPr/>
          <p:nvPr/>
        </p:nvGrpSpPr>
        <p:grpSpPr>
          <a:xfrm>
            <a:off x="6274859" y="1377315"/>
            <a:ext cx="5917142" cy="763278"/>
            <a:chOff x="4821869" y="2305523"/>
            <a:chExt cx="4827457" cy="1458400"/>
          </a:xfrm>
          <a:solidFill>
            <a:srgbClr val="2C5AA0"/>
          </a:solidFill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CECC6AEA-A489-484E-A77D-EAB939B8A1F9}"/>
                </a:ext>
              </a:extLst>
            </p:cNvPr>
            <p:cNvSpPr/>
            <p:nvPr/>
          </p:nvSpPr>
          <p:spPr bwMode="ltGray">
            <a:xfrm>
              <a:off x="4821869" y="2305523"/>
              <a:ext cx="1124522" cy="1458398"/>
            </a:xfrm>
            <a:prstGeom prst="rect">
              <a:avLst/>
            </a:prstGeom>
            <a:grpFill/>
            <a:ln w="3175" cap="sq" cmpd="sng" algn="ctr">
              <a:solidFill>
                <a:srgbClr val="2C5A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3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DB6171D7-98F5-427B-B113-0544ACC6BCD7}"/>
                </a:ext>
              </a:extLst>
            </p:cNvPr>
            <p:cNvSpPr/>
            <p:nvPr/>
          </p:nvSpPr>
          <p:spPr bwMode="ltGray">
            <a:xfrm>
              <a:off x="5946392" y="2305525"/>
              <a:ext cx="3702934" cy="1458398"/>
            </a:xfrm>
            <a:prstGeom prst="rect">
              <a:avLst/>
            </a:prstGeom>
            <a:grpFill/>
            <a:ln w="3175" cap="sq" cmpd="sng" algn="ctr">
              <a:solidFill>
                <a:srgbClr val="2C5A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72000" lvl="1">
                <a:spcAft>
                  <a:spcPts val="600"/>
                </a:spcAft>
                <a:buSzPct val="100000"/>
                <a:tabLst>
                  <a:tab pos="6157913" algn="r"/>
                </a:tabLst>
                <a:defRPr/>
              </a:pPr>
              <a:r>
                <a:rPr lang="el-GR" b="1" spc="30" dirty="0">
                  <a:solidFill>
                    <a:schemeClr val="bg1"/>
                  </a:solidFill>
                  <a:latin typeface="Arial (Body)"/>
                </a:rPr>
                <a:t>12 Νησιά με Πληθυσμό άνω των 3.500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DECF71DA-6AAA-4378-87D2-A983A4C61E32}"/>
                </a:ext>
              </a:extLst>
            </p:cNvPr>
            <p:cNvSpPr txBox="1"/>
            <p:nvPr/>
          </p:nvSpPr>
          <p:spPr>
            <a:xfrm>
              <a:off x="5123292" y="2550086"/>
              <a:ext cx="444068" cy="1117333"/>
            </a:xfrm>
            <a:prstGeom prst="rect">
              <a:avLst/>
            </a:prstGeom>
            <a:grpFill/>
            <a:ln>
              <a:solidFill>
                <a:srgbClr val="2C5AA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0" name="Google Shape;5679;p714">
              <a:extLst>
                <a:ext uri="{FF2B5EF4-FFF2-40B4-BE49-F238E27FC236}">
                  <a16:creationId xmlns:a16="http://schemas.microsoft.com/office/drawing/2014/main" xmlns="" id="{81B1708C-DB04-4C48-8E0D-A0324666B1E7}"/>
                </a:ext>
              </a:extLst>
            </p:cNvPr>
            <p:cNvCxnSpPr/>
            <p:nvPr/>
          </p:nvCxnSpPr>
          <p:spPr>
            <a:xfrm>
              <a:off x="5795411" y="2522130"/>
              <a:ext cx="0" cy="1038125"/>
            </a:xfrm>
            <a:prstGeom prst="straightConnector1">
              <a:avLst/>
            </a:prstGeom>
            <a:grpFill/>
            <a:ln w="19050" cap="flat" cmpd="sng">
              <a:solidFill>
                <a:srgbClr val="2C5AA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131" name="Πίνακας 4">
            <a:extLst>
              <a:ext uri="{FF2B5EF4-FFF2-40B4-BE49-F238E27FC236}">
                <a16:creationId xmlns:a16="http://schemas.microsoft.com/office/drawing/2014/main" xmlns="" id="{10BA0641-64C6-442D-A43D-D377B52D1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484139"/>
              </p:ext>
            </p:extLst>
          </p:nvPr>
        </p:nvGraphicFramePr>
        <p:xfrm>
          <a:off x="6275870" y="2140590"/>
          <a:ext cx="5916130" cy="4717410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2958065">
                  <a:extLst>
                    <a:ext uri="{9D8B030D-6E8A-4147-A177-3AD203B41FA5}">
                      <a16:colId xmlns:a16="http://schemas.microsoft.com/office/drawing/2014/main" xmlns="" val="572437559"/>
                    </a:ext>
                  </a:extLst>
                </a:gridCol>
                <a:gridCol w="2958065">
                  <a:extLst>
                    <a:ext uri="{9D8B030D-6E8A-4147-A177-3AD203B41FA5}">
                      <a16:colId xmlns:a16="http://schemas.microsoft.com/office/drawing/2014/main" xmlns="" val="2605629801"/>
                    </a:ext>
                  </a:extLst>
                </a:gridCol>
              </a:tblGrid>
              <a:tr h="78623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Σαλαμίνα</a:t>
                      </a:r>
                    </a:p>
                  </a:txBody>
                  <a:tcPr marL="9525" marR="9525" marT="9525" marB="0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Σκόπελος</a:t>
                      </a:r>
                    </a:p>
                  </a:txBody>
                  <a:tcPr marL="9525" marR="9525" marT="9525" marB="0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8357038"/>
                  </a:ext>
                </a:extLst>
              </a:tr>
              <a:tr h="78623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Θάσος</a:t>
                      </a:r>
                    </a:p>
                  </a:txBody>
                  <a:tcPr marL="9525" marR="9525" marT="9525" marB="0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Μήλος</a:t>
                      </a:r>
                    </a:p>
                  </a:txBody>
                  <a:tcPr marL="9525" marR="9525" marT="9525" marB="0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722182"/>
                  </a:ext>
                </a:extLst>
              </a:tr>
              <a:tr h="78623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Πάρος</a:t>
                      </a:r>
                    </a:p>
                  </a:txBody>
                  <a:tcPr marL="9525" marR="9525" marT="9525" marB="0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Μύκονος</a:t>
                      </a:r>
                    </a:p>
                  </a:txBody>
                  <a:tcPr marL="9525" marR="9525" marT="9525" marB="0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1449288"/>
                  </a:ext>
                </a:extLst>
              </a:tr>
              <a:tr h="78623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Αίγινα</a:t>
                      </a:r>
                    </a:p>
                  </a:txBody>
                  <a:tcPr marL="9525" marR="9525" marT="9525" marB="0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Πόρος</a:t>
                      </a:r>
                    </a:p>
                  </a:txBody>
                  <a:tcPr marL="9525" marR="9525" marT="9525" marB="0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2273838"/>
                  </a:ext>
                </a:extLst>
              </a:tr>
              <a:tr h="78623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Άνδρος</a:t>
                      </a:r>
                    </a:p>
                  </a:txBody>
                  <a:tcPr marL="9525" marR="9525" marT="9525" marB="0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Σπέτσες</a:t>
                      </a:r>
                    </a:p>
                  </a:txBody>
                  <a:tcPr marL="9525" marR="9525" marT="9525" marB="0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1535267"/>
                  </a:ext>
                </a:extLst>
              </a:tr>
              <a:tr h="78623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Τήνος</a:t>
                      </a:r>
                    </a:p>
                  </a:txBody>
                  <a:tcPr marL="9525" marR="9525" marT="9525" marB="0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Σκιάθος </a:t>
                      </a:r>
                    </a:p>
                  </a:txBody>
                  <a:tcPr marL="9525" marR="9525" marT="9525" marB="0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643725"/>
                  </a:ext>
                </a:extLst>
              </a:tr>
            </a:tbl>
          </a:graphicData>
        </a:graphic>
      </p:graphicFrame>
      <p:cxnSp>
        <p:nvCxnSpPr>
          <p:cNvPr id="144" name="Google Shape;5679;p714">
            <a:extLst>
              <a:ext uri="{FF2B5EF4-FFF2-40B4-BE49-F238E27FC236}">
                <a16:creationId xmlns:a16="http://schemas.microsoft.com/office/drawing/2014/main" xmlns="" id="{D7D4371C-8FAD-43B0-B7C4-1C850C0DB9EB}"/>
              </a:ext>
            </a:extLst>
          </p:cNvPr>
          <p:cNvCxnSpPr/>
          <p:nvPr/>
        </p:nvCxnSpPr>
        <p:spPr>
          <a:xfrm>
            <a:off x="7425076" y="1490680"/>
            <a:ext cx="0" cy="54332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xmlns="" val="350154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BD8EB36A-65FC-4277-9362-626E9FD47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2469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C989D92-7273-40FA-90D6-9B1046D83B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F50CC18-908A-40E5-9981-CB540C0BE2E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99" b="25178"/>
          <a:stretch/>
        </p:blipFill>
        <p:spPr bwMode="auto">
          <a:xfrm>
            <a:off x="10156199" y="110682"/>
            <a:ext cx="2050415" cy="101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5" name="image4.png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xmlns="" id="{150DE3C4-D016-4244-B855-BA3F168100C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254343" y="170438"/>
            <a:ext cx="901856" cy="883920"/>
          </a:xfrm>
          <a:prstGeom prst="rect">
            <a:avLst/>
          </a:prstGeom>
          <a:ln/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1D655A7F-BB34-42C7-8649-37552944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2000"/>
            <a:ext cx="11306175" cy="947621"/>
          </a:xfrm>
        </p:spPr>
        <p:txBody>
          <a:bodyPr>
            <a:normAutofit/>
          </a:bodyPr>
          <a:lstStyle/>
          <a:p>
            <a:r>
              <a:rPr lang="el-GR" sz="3600" dirty="0"/>
              <a:t>Πλάνο Εμβολιασμού Νησιών</a:t>
            </a:r>
          </a:p>
        </p:txBody>
      </p:sp>
      <p:sp>
        <p:nvSpPr>
          <p:cNvPr id="39" name="Google Shape;6250;p108">
            <a:extLst>
              <a:ext uri="{FF2B5EF4-FFF2-40B4-BE49-F238E27FC236}">
                <a16:creationId xmlns:a16="http://schemas.microsoft.com/office/drawing/2014/main" xmlns="" id="{ED4C5842-8B31-40E3-A1BA-728CBF8EFCEB}"/>
              </a:ext>
            </a:extLst>
          </p:cNvPr>
          <p:cNvSpPr/>
          <p:nvPr/>
        </p:nvSpPr>
        <p:spPr>
          <a:xfrm>
            <a:off x="9705271" y="3672019"/>
            <a:ext cx="2221831" cy="63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defRPr/>
            </a:pPr>
            <a:r>
              <a:rPr lang="el-GR" sz="4800" dirty="0">
                <a:solidFill>
                  <a:srgbClr val="2C5AA0"/>
                </a:solidFill>
                <a:cs typeface="Arial"/>
                <a:sym typeface="Arial"/>
              </a:rPr>
              <a:t>Φάση 3</a:t>
            </a:r>
            <a:endParaRPr lang="el-GR" sz="4800" dirty="0">
              <a:solidFill>
                <a:srgbClr val="2C5AA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2182DD0-A8CA-4099-8379-C24D978AA3ED}"/>
              </a:ext>
            </a:extLst>
          </p:cNvPr>
          <p:cNvGrpSpPr/>
          <p:nvPr/>
        </p:nvGrpSpPr>
        <p:grpSpPr>
          <a:xfrm>
            <a:off x="-154954" y="1993300"/>
            <a:ext cx="9254342" cy="4098756"/>
            <a:chOff x="457223" y="2068469"/>
            <a:chExt cx="2991383" cy="4231751"/>
          </a:xfrm>
          <a:solidFill>
            <a:srgbClr val="5788D1"/>
          </a:solidFill>
        </p:grpSpPr>
        <p:sp>
          <p:nvSpPr>
            <p:cNvPr id="21" name="Google Shape;6601;p734">
              <a:extLst>
                <a:ext uri="{FF2B5EF4-FFF2-40B4-BE49-F238E27FC236}">
                  <a16:creationId xmlns:a16="http://schemas.microsoft.com/office/drawing/2014/main" xmlns="" id="{DD4CC9C3-C82E-4F89-967F-C1FC08BEE238}"/>
                </a:ext>
              </a:extLst>
            </p:cNvPr>
            <p:cNvSpPr/>
            <p:nvPr/>
          </p:nvSpPr>
          <p:spPr>
            <a:xfrm>
              <a:off x="457223" y="2068469"/>
              <a:ext cx="2991382" cy="42192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6602;p734">
              <a:extLst>
                <a:ext uri="{FF2B5EF4-FFF2-40B4-BE49-F238E27FC236}">
                  <a16:creationId xmlns:a16="http://schemas.microsoft.com/office/drawing/2014/main" xmlns="" id="{077BB958-51FC-4ADE-97DF-8B4F13BE6011}"/>
                </a:ext>
              </a:extLst>
            </p:cNvPr>
            <p:cNvSpPr/>
            <p:nvPr/>
          </p:nvSpPr>
          <p:spPr>
            <a:xfrm>
              <a:off x="457224" y="2080961"/>
              <a:ext cx="2991382" cy="42192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62000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1700213" lvl="0" indent="-1700213">
                <a:buClr>
                  <a:srgbClr val="000000"/>
                </a:buClr>
                <a:tabLst>
                  <a:tab pos="0" algn="l"/>
                </a:tabLst>
                <a:defRPr/>
              </a:pPr>
              <a:r>
                <a:rPr lang="el-GR" sz="2800" b="1" kern="0" dirty="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rPr>
                <a:t>19 Νησιά με Πληθυσμό από 1.000 έως 3.500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360363" lvl="0" indent="-360363">
                <a:spcAft>
                  <a:spcPts val="1800"/>
                </a:spcAft>
                <a:buClr>
                  <a:srgbClr val="FFFFFF"/>
                </a:buClr>
                <a:buFont typeface="Wingdings" panose="05000000000000000000" pitchFamily="2" charset="2"/>
                <a:buChar char="Ø"/>
                <a:defRPr/>
              </a:pPr>
              <a:endParaRPr lang="el-GR" sz="2000" kern="0" dirty="0">
                <a:solidFill>
                  <a:srgbClr val="FFFFFF"/>
                </a:solidFill>
                <a:cs typeface="Arial"/>
                <a:sym typeface="Helvetica Neue"/>
              </a:endParaRPr>
            </a:p>
            <a:p>
              <a:pPr marL="360363" lvl="0" indent="-360363">
                <a:spcAft>
                  <a:spcPts val="1800"/>
                </a:spcAft>
                <a:buClr>
                  <a:srgbClr val="FFFFFF"/>
                </a:buClr>
                <a:buFont typeface="Wingdings" panose="05000000000000000000" pitchFamily="2" charset="2"/>
                <a:buChar char="Ø"/>
                <a:defRPr/>
              </a:pPr>
              <a:r>
                <a:rPr lang="el-GR" sz="2000" kern="0" dirty="0">
                  <a:solidFill>
                    <a:srgbClr val="FFFFFF"/>
                  </a:solidFill>
                  <a:cs typeface="Arial"/>
                  <a:sym typeface="Helvetica Neue"/>
                </a:rPr>
                <a:t>Έναρξη εμβολιασμού για μόνιμους κάτοικους:	        		       10 Φεβρουαρίου 2021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7CEA26A-3437-4832-9305-FF11E6E5E3A1}"/>
              </a:ext>
            </a:extLst>
          </p:cNvPr>
          <p:cNvGrpSpPr>
            <a:grpSpLocks noChangeAspect="1"/>
          </p:cNvGrpSpPr>
          <p:nvPr/>
        </p:nvGrpSpPr>
        <p:grpSpPr>
          <a:xfrm>
            <a:off x="563050" y="4842963"/>
            <a:ext cx="610681" cy="610681"/>
            <a:chOff x="3820429" y="762001"/>
            <a:chExt cx="426447" cy="426447"/>
          </a:xfrm>
          <a:solidFill>
            <a:schemeClr val="bg1"/>
          </a:solidFill>
        </p:grpSpPr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xmlns="" id="{3AC9EEB6-D557-4D2E-97FF-FDAA6C2B8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429" y="762001"/>
              <a:ext cx="426447" cy="426447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61 h 61"/>
                <a:gd name="T4" fmla="*/ 61 w 61"/>
                <a:gd name="T5" fmla="*/ 61 h 61"/>
                <a:gd name="T6" fmla="*/ 61 w 61"/>
                <a:gd name="T7" fmla="*/ 0 h 61"/>
                <a:gd name="T8" fmla="*/ 0 w 61"/>
                <a:gd name="T9" fmla="*/ 0 h 61"/>
                <a:gd name="T10" fmla="*/ 58 w 61"/>
                <a:gd name="T11" fmla="*/ 58 h 61"/>
                <a:gd name="T12" fmla="*/ 3 w 61"/>
                <a:gd name="T13" fmla="*/ 58 h 61"/>
                <a:gd name="T14" fmla="*/ 3 w 61"/>
                <a:gd name="T15" fmla="*/ 3 h 61"/>
                <a:gd name="T16" fmla="*/ 58 w 61"/>
                <a:gd name="T17" fmla="*/ 3 h 61"/>
                <a:gd name="T18" fmla="*/ 58 w 61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3" y="58"/>
                  </a:lnTo>
                  <a:lnTo>
                    <a:pt x="3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xmlns="" id="{56C6999A-C4DB-40AA-A8A5-694E89FF8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320" y="859873"/>
              <a:ext cx="293617" cy="237690"/>
            </a:xfrm>
            <a:custGeom>
              <a:avLst/>
              <a:gdLst>
                <a:gd name="T0" fmla="*/ 132 w 132"/>
                <a:gd name="T1" fmla="*/ 34 h 107"/>
                <a:gd name="T2" fmla="*/ 107 w 132"/>
                <a:gd name="T3" fmla="*/ 11 h 107"/>
                <a:gd name="T4" fmla="*/ 72 w 132"/>
                <a:gd name="T5" fmla="*/ 11 h 107"/>
                <a:gd name="T6" fmla="*/ 72 w 132"/>
                <a:gd name="T7" fmla="*/ 0 h 107"/>
                <a:gd name="T8" fmla="*/ 0 w 132"/>
                <a:gd name="T9" fmla="*/ 0 h 107"/>
                <a:gd name="T10" fmla="*/ 0 w 132"/>
                <a:gd name="T11" fmla="*/ 25 h 107"/>
                <a:gd name="T12" fmla="*/ 8 w 132"/>
                <a:gd name="T13" fmla="*/ 25 h 107"/>
                <a:gd name="T14" fmla="*/ 8 w 132"/>
                <a:gd name="T15" fmla="*/ 8 h 107"/>
                <a:gd name="T16" fmla="*/ 64 w 132"/>
                <a:gd name="T17" fmla="*/ 8 h 107"/>
                <a:gd name="T18" fmla="*/ 64 w 132"/>
                <a:gd name="T19" fmla="*/ 11 h 107"/>
                <a:gd name="T20" fmla="*/ 64 w 132"/>
                <a:gd name="T21" fmla="*/ 84 h 107"/>
                <a:gd name="T22" fmla="*/ 54 w 132"/>
                <a:gd name="T23" fmla="*/ 84 h 107"/>
                <a:gd name="T24" fmla="*/ 36 w 132"/>
                <a:gd name="T25" fmla="*/ 70 h 107"/>
                <a:gd name="T26" fmla="*/ 18 w 132"/>
                <a:gd name="T27" fmla="*/ 84 h 107"/>
                <a:gd name="T28" fmla="*/ 8 w 132"/>
                <a:gd name="T29" fmla="*/ 84 h 107"/>
                <a:gd name="T30" fmla="*/ 8 w 132"/>
                <a:gd name="T31" fmla="*/ 70 h 107"/>
                <a:gd name="T32" fmla="*/ 0 w 132"/>
                <a:gd name="T33" fmla="*/ 70 h 107"/>
                <a:gd name="T34" fmla="*/ 0 w 132"/>
                <a:gd name="T35" fmla="*/ 92 h 107"/>
                <a:gd name="T36" fmla="*/ 18 w 132"/>
                <a:gd name="T37" fmla="*/ 92 h 107"/>
                <a:gd name="T38" fmla="*/ 36 w 132"/>
                <a:gd name="T39" fmla="*/ 107 h 107"/>
                <a:gd name="T40" fmla="*/ 54 w 132"/>
                <a:gd name="T41" fmla="*/ 92 h 107"/>
                <a:gd name="T42" fmla="*/ 64 w 132"/>
                <a:gd name="T43" fmla="*/ 92 h 107"/>
                <a:gd name="T44" fmla="*/ 72 w 132"/>
                <a:gd name="T45" fmla="*/ 92 h 107"/>
                <a:gd name="T46" fmla="*/ 80 w 132"/>
                <a:gd name="T47" fmla="*/ 92 h 107"/>
                <a:gd name="T48" fmla="*/ 98 w 132"/>
                <a:gd name="T49" fmla="*/ 107 h 107"/>
                <a:gd name="T50" fmla="*/ 116 w 132"/>
                <a:gd name="T51" fmla="*/ 92 h 107"/>
                <a:gd name="T52" fmla="*/ 132 w 132"/>
                <a:gd name="T53" fmla="*/ 92 h 107"/>
                <a:gd name="T54" fmla="*/ 132 w 132"/>
                <a:gd name="T55" fmla="*/ 34 h 107"/>
                <a:gd name="T56" fmla="*/ 36 w 132"/>
                <a:gd name="T57" fmla="*/ 99 h 107"/>
                <a:gd name="T58" fmla="*/ 25 w 132"/>
                <a:gd name="T59" fmla="*/ 88 h 107"/>
                <a:gd name="T60" fmla="*/ 36 w 132"/>
                <a:gd name="T61" fmla="*/ 78 h 107"/>
                <a:gd name="T62" fmla="*/ 46 w 132"/>
                <a:gd name="T63" fmla="*/ 88 h 107"/>
                <a:gd name="T64" fmla="*/ 36 w 132"/>
                <a:gd name="T65" fmla="*/ 99 h 107"/>
                <a:gd name="T66" fmla="*/ 98 w 132"/>
                <a:gd name="T67" fmla="*/ 99 h 107"/>
                <a:gd name="T68" fmla="*/ 88 w 132"/>
                <a:gd name="T69" fmla="*/ 88 h 107"/>
                <a:gd name="T70" fmla="*/ 98 w 132"/>
                <a:gd name="T71" fmla="*/ 78 h 107"/>
                <a:gd name="T72" fmla="*/ 108 w 132"/>
                <a:gd name="T73" fmla="*/ 88 h 107"/>
                <a:gd name="T74" fmla="*/ 98 w 132"/>
                <a:gd name="T75" fmla="*/ 99 h 107"/>
                <a:gd name="T76" fmla="*/ 124 w 132"/>
                <a:gd name="T77" fmla="*/ 84 h 107"/>
                <a:gd name="T78" fmla="*/ 116 w 132"/>
                <a:gd name="T79" fmla="*/ 84 h 107"/>
                <a:gd name="T80" fmla="*/ 98 w 132"/>
                <a:gd name="T81" fmla="*/ 70 h 107"/>
                <a:gd name="T82" fmla="*/ 80 w 132"/>
                <a:gd name="T83" fmla="*/ 84 h 107"/>
                <a:gd name="T84" fmla="*/ 72 w 132"/>
                <a:gd name="T85" fmla="*/ 84 h 107"/>
                <a:gd name="T86" fmla="*/ 72 w 132"/>
                <a:gd name="T87" fmla="*/ 19 h 107"/>
                <a:gd name="T88" fmla="*/ 104 w 132"/>
                <a:gd name="T89" fmla="*/ 19 h 107"/>
                <a:gd name="T90" fmla="*/ 124 w 132"/>
                <a:gd name="T91" fmla="*/ 38 h 107"/>
                <a:gd name="T92" fmla="*/ 124 w 132"/>
                <a:gd name="T93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107">
                  <a:moveTo>
                    <a:pt x="132" y="34"/>
                  </a:moveTo>
                  <a:cubicBezTo>
                    <a:pt x="107" y="11"/>
                    <a:pt x="107" y="11"/>
                    <a:pt x="107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2" y="76"/>
                    <a:pt x="44" y="70"/>
                    <a:pt x="36" y="70"/>
                  </a:cubicBezTo>
                  <a:cubicBezTo>
                    <a:pt x="27" y="70"/>
                    <a:pt x="20" y="76"/>
                    <a:pt x="1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20" y="101"/>
                    <a:pt x="27" y="107"/>
                    <a:pt x="36" y="107"/>
                  </a:cubicBezTo>
                  <a:cubicBezTo>
                    <a:pt x="44" y="107"/>
                    <a:pt x="52" y="101"/>
                    <a:pt x="54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82" y="101"/>
                    <a:pt x="89" y="107"/>
                    <a:pt x="98" y="107"/>
                  </a:cubicBezTo>
                  <a:cubicBezTo>
                    <a:pt x="107" y="107"/>
                    <a:pt x="114" y="101"/>
                    <a:pt x="116" y="92"/>
                  </a:cubicBezTo>
                  <a:cubicBezTo>
                    <a:pt x="132" y="92"/>
                    <a:pt x="132" y="92"/>
                    <a:pt x="132" y="92"/>
                  </a:cubicBezTo>
                  <a:lnTo>
                    <a:pt x="132" y="34"/>
                  </a:lnTo>
                  <a:close/>
                  <a:moveTo>
                    <a:pt x="36" y="99"/>
                  </a:moveTo>
                  <a:cubicBezTo>
                    <a:pt x="30" y="99"/>
                    <a:pt x="25" y="94"/>
                    <a:pt x="25" y="88"/>
                  </a:cubicBezTo>
                  <a:cubicBezTo>
                    <a:pt x="25" y="83"/>
                    <a:pt x="30" y="78"/>
                    <a:pt x="36" y="78"/>
                  </a:cubicBezTo>
                  <a:cubicBezTo>
                    <a:pt x="41" y="78"/>
                    <a:pt x="46" y="83"/>
                    <a:pt x="46" y="88"/>
                  </a:cubicBezTo>
                  <a:cubicBezTo>
                    <a:pt x="46" y="94"/>
                    <a:pt x="41" y="99"/>
                    <a:pt x="36" y="99"/>
                  </a:cubicBezTo>
                  <a:close/>
                  <a:moveTo>
                    <a:pt x="98" y="99"/>
                  </a:moveTo>
                  <a:cubicBezTo>
                    <a:pt x="92" y="99"/>
                    <a:pt x="88" y="94"/>
                    <a:pt x="88" y="88"/>
                  </a:cubicBezTo>
                  <a:cubicBezTo>
                    <a:pt x="88" y="83"/>
                    <a:pt x="92" y="78"/>
                    <a:pt x="98" y="78"/>
                  </a:cubicBezTo>
                  <a:cubicBezTo>
                    <a:pt x="104" y="78"/>
                    <a:pt x="108" y="83"/>
                    <a:pt x="108" y="88"/>
                  </a:cubicBezTo>
                  <a:cubicBezTo>
                    <a:pt x="108" y="94"/>
                    <a:pt x="104" y="99"/>
                    <a:pt x="98" y="99"/>
                  </a:cubicBezTo>
                  <a:close/>
                  <a:moveTo>
                    <a:pt x="124" y="84"/>
                  </a:moveTo>
                  <a:cubicBezTo>
                    <a:pt x="116" y="84"/>
                    <a:pt x="116" y="84"/>
                    <a:pt x="116" y="84"/>
                  </a:cubicBezTo>
                  <a:cubicBezTo>
                    <a:pt x="114" y="76"/>
                    <a:pt x="107" y="70"/>
                    <a:pt x="98" y="70"/>
                  </a:cubicBezTo>
                  <a:cubicBezTo>
                    <a:pt x="89" y="70"/>
                    <a:pt x="82" y="76"/>
                    <a:pt x="80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24" y="38"/>
                    <a:pt x="124" y="38"/>
                    <a:pt x="124" y="38"/>
                  </a:cubicBezTo>
                  <a:lnTo>
                    <a:pt x="124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xmlns="" id="{778C3872-B7D2-467E-8420-D12A9A346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9090" y="915801"/>
              <a:ext cx="90884" cy="76902"/>
            </a:xfrm>
            <a:custGeom>
              <a:avLst/>
              <a:gdLst>
                <a:gd name="T0" fmla="*/ 0 w 13"/>
                <a:gd name="T1" fmla="*/ 0 h 11"/>
                <a:gd name="T2" fmla="*/ 0 w 13"/>
                <a:gd name="T3" fmla="*/ 11 h 11"/>
                <a:gd name="T4" fmla="*/ 13 w 13"/>
                <a:gd name="T5" fmla="*/ 11 h 11"/>
                <a:gd name="T6" fmla="*/ 13 w 13"/>
                <a:gd name="T7" fmla="*/ 5 h 11"/>
                <a:gd name="T8" fmla="*/ 8 w 13"/>
                <a:gd name="T9" fmla="*/ 0 h 11"/>
                <a:gd name="T10" fmla="*/ 0 w 13"/>
                <a:gd name="T11" fmla="*/ 0 h 11"/>
                <a:gd name="T12" fmla="*/ 10 w 13"/>
                <a:gd name="T13" fmla="*/ 8 h 11"/>
                <a:gd name="T14" fmla="*/ 3 w 13"/>
                <a:gd name="T15" fmla="*/ 8 h 11"/>
                <a:gd name="T16" fmla="*/ 3 w 13"/>
                <a:gd name="T17" fmla="*/ 2 h 11"/>
                <a:gd name="T18" fmla="*/ 7 w 13"/>
                <a:gd name="T19" fmla="*/ 2 h 11"/>
                <a:gd name="T20" fmla="*/ 10 w 13"/>
                <a:gd name="T21" fmla="*/ 6 h 11"/>
                <a:gd name="T22" fmla="*/ 10 w 13"/>
                <a:gd name="T2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0" y="11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10" y="8"/>
                  </a:moveTo>
                  <a:lnTo>
                    <a:pt x="3" y="8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6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xmlns="" id="{94FAAA99-4A3F-4866-8345-7A6792B16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338" y="922794"/>
              <a:ext cx="111854" cy="20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xmlns="" id="{372AC6FF-1391-4F90-AE7D-72B014118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363" y="957746"/>
              <a:ext cx="111854" cy="139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xmlns="" id="{5033A8B8-0DDF-4CE2-AB03-BE9752449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382" y="985709"/>
              <a:ext cx="111854" cy="139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FECF0A9-B4FC-47FA-8190-DC4EE0C254A7}"/>
              </a:ext>
            </a:extLst>
          </p:cNvPr>
          <p:cNvSpPr/>
          <p:nvPr/>
        </p:nvSpPr>
        <p:spPr>
          <a:xfrm>
            <a:off x="1353924" y="4521621"/>
            <a:ext cx="71384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kern="0" dirty="0">
                <a:solidFill>
                  <a:srgbClr val="FFFFFF"/>
                </a:solidFill>
                <a:cs typeface="Arial"/>
                <a:sym typeface="Helvetica Neue"/>
              </a:rPr>
              <a:t>Μεταφορά: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kern="0" dirty="0">
                <a:solidFill>
                  <a:srgbClr val="FFFFFF"/>
                </a:solidFill>
                <a:cs typeface="Arial"/>
                <a:sym typeface="Helvetica Neue"/>
              </a:rPr>
              <a:t>Αεροπορικώς με τακτικές πτήσεις </a:t>
            </a:r>
            <a:r>
              <a:rPr lang="el-GR" sz="2000" kern="0" dirty="0" smtClean="0">
                <a:solidFill>
                  <a:srgbClr val="FFFFFF"/>
                </a:solidFill>
                <a:cs typeface="Arial"/>
                <a:sym typeface="Helvetica Neue"/>
              </a:rPr>
              <a:t>αεροπορικών </a:t>
            </a:r>
            <a:r>
              <a:rPr lang="el-GR" sz="2000" kern="0" dirty="0" smtClean="0">
                <a:solidFill>
                  <a:srgbClr val="FFFFFF"/>
                </a:solidFill>
                <a:cs typeface="Arial"/>
                <a:sym typeface="Helvetica Neue"/>
              </a:rPr>
              <a:t>εταιρειών</a:t>
            </a:r>
            <a:endParaRPr lang="el-GR" sz="2000" kern="0" dirty="0">
              <a:solidFill>
                <a:srgbClr val="FFFFFF"/>
              </a:solidFill>
              <a:cs typeface="Arial"/>
              <a:sym typeface="Helvetica Neue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kern="0" dirty="0">
                <a:solidFill>
                  <a:srgbClr val="FFFFFF"/>
                </a:solidFill>
                <a:cs typeface="Arial"/>
                <a:sym typeface="Helvetica Neue"/>
              </a:rPr>
              <a:t>Ακτοπλοϊκώς με τακτικά δρομολόγια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kern="0" dirty="0">
                <a:solidFill>
                  <a:srgbClr val="FFFFFF"/>
                </a:solidFill>
                <a:cs typeface="Arial"/>
                <a:sym typeface="Helvetica Neue"/>
              </a:rPr>
              <a:t>Όπου απαιτείται με σκάφη του ΛΣ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07531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Εικόνα 3">
            <a:extLst>
              <a:ext uri="{FF2B5EF4-FFF2-40B4-BE49-F238E27FC236}">
                <a16:creationId xmlns:a16="http://schemas.microsoft.com/office/drawing/2014/main" xmlns="" id="{1449BF1B-0449-4F54-B1A8-F72F605260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562" t="12653" r="29641" b="6939"/>
          <a:stretch/>
        </p:blipFill>
        <p:spPr>
          <a:xfrm>
            <a:off x="-1453" y="1377316"/>
            <a:ext cx="6277323" cy="5480685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BD8EB36A-65FC-4277-9362-626E9FD47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7587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C989D92-7273-40FA-90D6-9B1046D83B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F50CC18-908A-40E5-9981-CB540C0BE2E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99" b="25178"/>
          <a:stretch/>
        </p:blipFill>
        <p:spPr bwMode="auto">
          <a:xfrm>
            <a:off x="10156199" y="110682"/>
            <a:ext cx="2050415" cy="101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5" name="image4.png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xmlns="" id="{150DE3C4-D016-4244-B855-BA3F168100C6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254343" y="170438"/>
            <a:ext cx="901856" cy="883920"/>
          </a:xfrm>
          <a:prstGeom prst="rect">
            <a:avLst/>
          </a:prstGeom>
          <a:ln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B97AA5C-6874-4366-B7CF-E95EE8F27D75}"/>
              </a:ext>
            </a:extLst>
          </p:cNvPr>
          <p:cNvGrpSpPr/>
          <p:nvPr/>
        </p:nvGrpSpPr>
        <p:grpSpPr>
          <a:xfrm>
            <a:off x="60247" y="2618125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11A57A23-A1E7-43E2-975A-59E9EB9F686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5E0323B2-C308-4D0C-A6EC-EDCD3FBDBD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FC3992D-D26A-4304-A21A-6E005A0531B2}"/>
              </a:ext>
            </a:extLst>
          </p:cNvPr>
          <p:cNvGrpSpPr/>
          <p:nvPr/>
        </p:nvGrpSpPr>
        <p:grpSpPr>
          <a:xfrm>
            <a:off x="693910" y="3500441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E20E3166-3E10-42E5-8C38-A972A52DB87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EB73358C-9F4C-4076-9B19-8E0968863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832A89E-75B2-4204-A1F9-1D65DD3F7E01}"/>
              </a:ext>
            </a:extLst>
          </p:cNvPr>
          <p:cNvGrpSpPr/>
          <p:nvPr/>
        </p:nvGrpSpPr>
        <p:grpSpPr>
          <a:xfrm>
            <a:off x="586193" y="3980551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F1FE80E5-0F66-47F2-BF23-2D83849B8AE3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xmlns="" id="{67CCA7D0-3866-4F87-90FD-BA8163E46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661D88A-D262-4CF1-8DF3-8EFCD4E6FC59}"/>
              </a:ext>
            </a:extLst>
          </p:cNvPr>
          <p:cNvGrpSpPr/>
          <p:nvPr/>
        </p:nvGrpSpPr>
        <p:grpSpPr>
          <a:xfrm>
            <a:off x="747767" y="4346476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F63D516-548A-491D-9D45-D74C168401A4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xmlns="" id="{8617320B-BAB6-4209-9198-4ED479ECF7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F6D18DB-99B6-4F9B-85E0-BC59182CA1F5}"/>
              </a:ext>
            </a:extLst>
          </p:cNvPr>
          <p:cNvGrpSpPr/>
          <p:nvPr/>
        </p:nvGrpSpPr>
        <p:grpSpPr>
          <a:xfrm>
            <a:off x="2402394" y="5786441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9855544-D0BC-468A-91F1-8AECB1021A6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xmlns="" id="{7376FE17-1228-45BC-9AF3-E27A3464E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6B92A46-0FFC-48D3-8D07-6BDC36677AAD}"/>
              </a:ext>
            </a:extLst>
          </p:cNvPr>
          <p:cNvGrpSpPr/>
          <p:nvPr/>
        </p:nvGrpSpPr>
        <p:grpSpPr>
          <a:xfrm>
            <a:off x="4022647" y="2385646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937ABBE-1504-4808-B9FA-1C99BB426890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xmlns="" id="{35D9AE9E-E0FA-4D1F-9A15-1F8CF2FFF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B1B7F81-86B0-4034-AB0D-B42CA56717F7}"/>
              </a:ext>
            </a:extLst>
          </p:cNvPr>
          <p:cNvGrpSpPr/>
          <p:nvPr/>
        </p:nvGrpSpPr>
        <p:grpSpPr>
          <a:xfrm>
            <a:off x="4864858" y="3069914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81BA061-49B0-4519-A898-60A365BB56EB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17B4B22B-4B50-4F5E-AD8A-1D7E25510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6B2AB02-55C4-4B23-801C-E7D73EF01FF1}"/>
              </a:ext>
            </a:extLst>
          </p:cNvPr>
          <p:cNvGrpSpPr/>
          <p:nvPr/>
        </p:nvGrpSpPr>
        <p:grpSpPr>
          <a:xfrm>
            <a:off x="4680374" y="3814340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2F2FD72-D320-488C-8AF3-09C508C857E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xmlns="" id="{E17A9172-21E0-409D-8BFA-E68D015060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290C257-53D0-43F9-BC9B-1E98AC1034A7}"/>
              </a:ext>
            </a:extLst>
          </p:cNvPr>
          <p:cNvGrpSpPr/>
          <p:nvPr/>
        </p:nvGrpSpPr>
        <p:grpSpPr>
          <a:xfrm>
            <a:off x="5201743" y="4433737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5785810A-A80A-4AEB-90BF-F3A215F69648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xmlns="" id="{F3F17FE4-D3DD-480C-8789-74A831DD7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2254874-CB94-4DE9-B338-C83BAFACDDB0}"/>
              </a:ext>
            </a:extLst>
          </p:cNvPr>
          <p:cNvGrpSpPr/>
          <p:nvPr/>
        </p:nvGrpSpPr>
        <p:grpSpPr>
          <a:xfrm>
            <a:off x="4680374" y="4570842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E40B69AC-1F07-47E8-A414-333BAA17453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xmlns="" id="{8AB1000E-711A-4B4F-97E8-750F8DEFC5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F6E2691-5B6C-4133-9D43-30911D0CD367}"/>
              </a:ext>
            </a:extLst>
          </p:cNvPr>
          <p:cNvGrpSpPr/>
          <p:nvPr/>
        </p:nvGrpSpPr>
        <p:grpSpPr>
          <a:xfrm>
            <a:off x="5309460" y="5116273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7A223C3-BE2B-457E-A9C8-1EB7FD842971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xmlns="" id="{97FF1D8D-775F-429F-841A-C72EAC2352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B70964C-3282-41AE-925A-CEB053989400}"/>
              </a:ext>
            </a:extLst>
          </p:cNvPr>
          <p:cNvGrpSpPr/>
          <p:nvPr/>
        </p:nvGrpSpPr>
        <p:grpSpPr>
          <a:xfrm>
            <a:off x="5430451" y="5253378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B63F11E-247F-4F0B-A94B-4C6D074FB3D6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xmlns="" id="{F4D9F80D-D4C5-46CE-8128-0971FA5263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1911F24A-EC4D-42A9-A94E-8D296E7D7B64}"/>
              </a:ext>
            </a:extLst>
          </p:cNvPr>
          <p:cNvGrpSpPr/>
          <p:nvPr/>
        </p:nvGrpSpPr>
        <p:grpSpPr>
          <a:xfrm>
            <a:off x="5174813" y="4946050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821B3123-0FEA-4DC7-9DD8-592C7984055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xmlns="" id="{34BC82E4-3F55-43FF-98BD-688A13A477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E7EFB60B-BFAD-44CB-B341-C352874ACF56}"/>
              </a:ext>
            </a:extLst>
          </p:cNvPr>
          <p:cNvGrpSpPr/>
          <p:nvPr/>
        </p:nvGrpSpPr>
        <p:grpSpPr>
          <a:xfrm>
            <a:off x="4195209" y="5662019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30DFF94-1E9B-4CE2-91AA-7FDF7DE4843E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xmlns="" id="{F6E804E6-09D7-493D-914D-2ABECC0E2E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24B550E-7676-4991-906B-588EC048B4E2}"/>
              </a:ext>
            </a:extLst>
          </p:cNvPr>
          <p:cNvGrpSpPr/>
          <p:nvPr/>
        </p:nvGrpSpPr>
        <p:grpSpPr>
          <a:xfrm>
            <a:off x="4202513" y="5066428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B3DE97B6-8336-4101-8774-A7B48D497F74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xmlns="" id="{31BDB9A4-08AC-4B68-B2E9-9A3323C53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487AF01F-6287-47FB-9A74-55388E183A7B}"/>
              </a:ext>
            </a:extLst>
          </p:cNvPr>
          <p:cNvGrpSpPr/>
          <p:nvPr/>
        </p:nvGrpSpPr>
        <p:grpSpPr>
          <a:xfrm>
            <a:off x="3796760" y="4725839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B6478C35-1B2B-475B-A8A8-D6F573A5201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62" name="Flowchart: Connector 61">
              <a:extLst>
                <a:ext uri="{FF2B5EF4-FFF2-40B4-BE49-F238E27FC236}">
                  <a16:creationId xmlns:a16="http://schemas.microsoft.com/office/drawing/2014/main" xmlns="" id="{115A6A5A-CE5A-4A16-8F3A-30A43E3C0A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58066F20-2BE8-464A-8674-7C310D7D3FEA}"/>
              </a:ext>
            </a:extLst>
          </p:cNvPr>
          <p:cNvGrpSpPr/>
          <p:nvPr/>
        </p:nvGrpSpPr>
        <p:grpSpPr>
          <a:xfrm>
            <a:off x="5433751" y="6426000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BCD09C1B-8874-44F4-BE80-A15B87EC542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xmlns="" id="{6CD9BCA3-42F6-4F4B-970C-C21A13C867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11CFC557-7FD7-4084-AF1E-7C1FA1A1350E}"/>
              </a:ext>
            </a:extLst>
          </p:cNvPr>
          <p:cNvGrpSpPr/>
          <p:nvPr/>
        </p:nvGrpSpPr>
        <p:grpSpPr>
          <a:xfrm>
            <a:off x="3470970" y="5387808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DB151B60-9ECD-442B-A243-4296A00E3BE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xmlns="" id="{57202C01-BC46-43C6-8800-D438BFCECA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1497A5E1-CC11-4064-ADDD-7727996BA350}"/>
              </a:ext>
            </a:extLst>
          </p:cNvPr>
          <p:cNvGrpSpPr/>
          <p:nvPr/>
        </p:nvGrpSpPr>
        <p:grpSpPr>
          <a:xfrm>
            <a:off x="4166675" y="4679446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543E13C8-946D-457C-BB1F-A70AAC1AC3A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xmlns="" id="{6F9BC8C3-4D46-4688-90B4-C08802C73A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91647DA4-A18E-4915-BB3C-251848144FE1}"/>
              </a:ext>
            </a:extLst>
          </p:cNvPr>
          <p:cNvGrpSpPr/>
          <p:nvPr/>
        </p:nvGrpSpPr>
        <p:grpSpPr>
          <a:xfrm>
            <a:off x="3796760" y="4346476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1FA83E6E-3F2F-485F-B20C-54FBD7EFE271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xmlns="" id="{5AC187F6-D541-46B8-9416-270496EA31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E08B1865-1B65-4179-81F6-0612FB0704E7}"/>
              </a:ext>
            </a:extLst>
          </p:cNvPr>
          <p:cNvGrpSpPr/>
          <p:nvPr/>
        </p:nvGrpSpPr>
        <p:grpSpPr>
          <a:xfrm>
            <a:off x="3074102" y="3092942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FED71738-59AA-4B7F-9DF4-DAB59DE49C8E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xmlns="" id="{65B78BE3-DB24-4CD1-A8DD-26649AA0AE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B397FFB8-038D-40A8-85C7-B30B9B121359}"/>
              </a:ext>
            </a:extLst>
          </p:cNvPr>
          <p:cNvGrpSpPr/>
          <p:nvPr/>
        </p:nvGrpSpPr>
        <p:grpSpPr>
          <a:xfrm>
            <a:off x="3623370" y="1649692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A2A9FF87-4557-4027-8655-618B52584A0E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4" name="Flowchart: Connector 103">
              <a:extLst>
                <a:ext uri="{FF2B5EF4-FFF2-40B4-BE49-F238E27FC236}">
                  <a16:creationId xmlns:a16="http://schemas.microsoft.com/office/drawing/2014/main" xmlns="" id="{414D75B4-D79A-48DA-A610-8DE86750A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345660A0-5861-4B0B-9CE5-615A1EC420F8}"/>
              </a:ext>
            </a:extLst>
          </p:cNvPr>
          <p:cNvGrpSpPr/>
          <p:nvPr/>
        </p:nvGrpSpPr>
        <p:grpSpPr>
          <a:xfrm>
            <a:off x="2885598" y="3118002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11FF5D48-3AC4-4B3C-B277-0E06495BD619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xmlns="" id="{CD3FAD9B-821D-40B7-BEA6-96D0F4993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1C7AA5AA-8860-4FD7-AD96-893F6C96C6B3}"/>
              </a:ext>
            </a:extLst>
          </p:cNvPr>
          <p:cNvGrpSpPr/>
          <p:nvPr/>
        </p:nvGrpSpPr>
        <p:grpSpPr>
          <a:xfrm>
            <a:off x="3998220" y="4570842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E2800807-C35F-4FDB-A372-8961E046FB1D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0" name="Flowchart: Connector 109">
              <a:extLst>
                <a:ext uri="{FF2B5EF4-FFF2-40B4-BE49-F238E27FC236}">
                  <a16:creationId xmlns:a16="http://schemas.microsoft.com/office/drawing/2014/main" xmlns="" id="{9A1F9678-92F0-4304-9AD3-FAC897C36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7F30EF25-60B2-4A5B-AC94-4BA8A92412A8}"/>
              </a:ext>
            </a:extLst>
          </p:cNvPr>
          <p:cNvGrpSpPr/>
          <p:nvPr/>
        </p:nvGrpSpPr>
        <p:grpSpPr>
          <a:xfrm>
            <a:off x="4016081" y="5083155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E2BECDBF-0503-4708-837B-85CA1CF523D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xmlns="" id="{AD093345-C183-4AAF-8DCD-99BE538B47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xmlns="" id="{BE24DBAC-86E9-42BB-9EF4-46A4FDF4FF02}"/>
              </a:ext>
            </a:extLst>
          </p:cNvPr>
          <p:cNvGrpSpPr/>
          <p:nvPr/>
        </p:nvGrpSpPr>
        <p:grpSpPr>
          <a:xfrm>
            <a:off x="4310230" y="1870595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063838CF-27D9-4B5D-AC49-307B378AAB73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05" name="Flowchart: Process 204">
              <a:extLst>
                <a:ext uri="{FF2B5EF4-FFF2-40B4-BE49-F238E27FC236}">
                  <a16:creationId xmlns:a16="http://schemas.microsoft.com/office/drawing/2014/main" xmlns="" id="{7D2B5841-A628-46AF-A2C2-C757DD1605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xmlns="" id="{62560F3B-E208-4394-B6E8-F865C6CB09B1}"/>
              </a:ext>
            </a:extLst>
          </p:cNvPr>
          <p:cNvGrpSpPr/>
          <p:nvPr/>
        </p:nvGrpSpPr>
        <p:grpSpPr>
          <a:xfrm>
            <a:off x="3190873" y="2955836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0110F3EC-B878-4A86-99A2-3C1447FCD9BC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08" name="Flowchart: Process 207">
              <a:extLst>
                <a:ext uri="{FF2B5EF4-FFF2-40B4-BE49-F238E27FC236}">
                  <a16:creationId xmlns:a16="http://schemas.microsoft.com/office/drawing/2014/main" xmlns="" id="{C8674F30-2BB1-4571-8D0D-9301C95703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F36C1712-DFB6-47E1-861D-0B55C03642BA}"/>
              </a:ext>
            </a:extLst>
          </p:cNvPr>
          <p:cNvGrpSpPr/>
          <p:nvPr/>
        </p:nvGrpSpPr>
        <p:grpSpPr>
          <a:xfrm>
            <a:off x="3533881" y="3383034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967999F3-FA9E-43F3-AA50-D58D8887BC26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11" name="Flowchart: Process 210">
              <a:extLst>
                <a:ext uri="{FF2B5EF4-FFF2-40B4-BE49-F238E27FC236}">
                  <a16:creationId xmlns:a16="http://schemas.microsoft.com/office/drawing/2014/main" xmlns="" id="{1CB2581A-E6A1-4C40-A66E-B1209C3FD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6EB41819-BED8-422A-A609-9B7A7BDAD473}"/>
              </a:ext>
            </a:extLst>
          </p:cNvPr>
          <p:cNvGrpSpPr/>
          <p:nvPr/>
        </p:nvGrpSpPr>
        <p:grpSpPr>
          <a:xfrm>
            <a:off x="3363253" y="4542875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xmlns="" id="{F179E2D0-84A3-4C6C-B720-B1491B5E94ED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14" name="Flowchart: Process 213">
              <a:extLst>
                <a:ext uri="{FF2B5EF4-FFF2-40B4-BE49-F238E27FC236}">
                  <a16:creationId xmlns:a16="http://schemas.microsoft.com/office/drawing/2014/main" xmlns="" id="{80BED156-2033-43F4-A14F-3BC7B48986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xmlns="" id="{41ED824D-1D9F-4D1E-A63D-AE3F1C7415EA}"/>
              </a:ext>
            </a:extLst>
          </p:cNvPr>
          <p:cNvGrpSpPr/>
          <p:nvPr/>
        </p:nvGrpSpPr>
        <p:grpSpPr>
          <a:xfrm>
            <a:off x="3444635" y="4751578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868729E6-57A4-4EDC-BC79-35704895AEF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17" name="Flowchart: Process 216">
              <a:extLst>
                <a:ext uri="{FF2B5EF4-FFF2-40B4-BE49-F238E27FC236}">
                  <a16:creationId xmlns:a16="http://schemas.microsoft.com/office/drawing/2014/main" xmlns="" id="{C6183274-5F9B-46D7-ACA0-5C05FA97B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96B42BA8-85E3-423C-8253-7A12B0226BD0}"/>
              </a:ext>
            </a:extLst>
          </p:cNvPr>
          <p:cNvGrpSpPr/>
          <p:nvPr/>
        </p:nvGrpSpPr>
        <p:grpSpPr>
          <a:xfrm>
            <a:off x="3509356" y="4960017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8801CD99-ED15-40FB-BF61-149256E0D02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20" name="Flowchart: Process 219">
              <a:extLst>
                <a:ext uri="{FF2B5EF4-FFF2-40B4-BE49-F238E27FC236}">
                  <a16:creationId xmlns:a16="http://schemas.microsoft.com/office/drawing/2014/main" xmlns="" id="{693E34AE-3846-4468-BB78-5A00CDE2B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47018C77-D4E3-4633-8A25-A77160EC050A}"/>
              </a:ext>
            </a:extLst>
          </p:cNvPr>
          <p:cNvGrpSpPr/>
          <p:nvPr/>
        </p:nvGrpSpPr>
        <p:grpSpPr>
          <a:xfrm>
            <a:off x="3982454" y="5392618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82E6794B-C672-4048-9258-A44008803CD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23" name="Flowchart: Process 222">
              <a:extLst>
                <a:ext uri="{FF2B5EF4-FFF2-40B4-BE49-F238E27FC236}">
                  <a16:creationId xmlns:a16="http://schemas.microsoft.com/office/drawing/2014/main" xmlns="" id="{ECA1C839-8E81-4887-8488-4375D96B7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3B096BC8-ED79-4435-BB8D-DCE9381F6B00}"/>
              </a:ext>
            </a:extLst>
          </p:cNvPr>
          <p:cNvGrpSpPr/>
          <p:nvPr/>
        </p:nvGrpSpPr>
        <p:grpSpPr>
          <a:xfrm>
            <a:off x="4621340" y="5272603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89B820FA-8093-41B7-8C54-20DD7B190529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26" name="Flowchart: Process 225">
              <a:extLst>
                <a:ext uri="{FF2B5EF4-FFF2-40B4-BE49-F238E27FC236}">
                  <a16:creationId xmlns:a16="http://schemas.microsoft.com/office/drawing/2014/main" xmlns="" id="{E455998A-0506-4006-BDE6-E9DC47E7E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xmlns="" id="{03786E8D-B63B-450C-9814-6272F52668ED}"/>
              </a:ext>
            </a:extLst>
          </p:cNvPr>
          <p:cNvGrpSpPr/>
          <p:nvPr/>
        </p:nvGrpSpPr>
        <p:grpSpPr>
          <a:xfrm>
            <a:off x="5504910" y="5500618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29F29C57-BD54-4C93-BE33-0C83C6C125AD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29" name="Flowchart: Process 228">
              <a:extLst>
                <a:ext uri="{FF2B5EF4-FFF2-40B4-BE49-F238E27FC236}">
                  <a16:creationId xmlns:a16="http://schemas.microsoft.com/office/drawing/2014/main" xmlns="" id="{564DAA28-727C-431A-A8D0-FB0F5C845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xmlns="" id="{17BE8EB8-8754-4902-A0C7-57E4A4A4618B}"/>
              </a:ext>
            </a:extLst>
          </p:cNvPr>
          <p:cNvGrpSpPr/>
          <p:nvPr/>
        </p:nvGrpSpPr>
        <p:grpSpPr>
          <a:xfrm>
            <a:off x="5654008" y="5662019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767F95BD-4C49-40E9-9542-15FB3683309C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32" name="Flowchart: Process 231">
              <a:extLst>
                <a:ext uri="{FF2B5EF4-FFF2-40B4-BE49-F238E27FC236}">
                  <a16:creationId xmlns:a16="http://schemas.microsoft.com/office/drawing/2014/main" xmlns="" id="{5C473DD7-5E63-4071-A353-4BF23CBBDB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xmlns="" id="{91466453-0B19-4694-B342-748C0F1C33D2}"/>
              </a:ext>
            </a:extLst>
          </p:cNvPr>
          <p:cNvGrpSpPr/>
          <p:nvPr/>
        </p:nvGrpSpPr>
        <p:grpSpPr>
          <a:xfrm>
            <a:off x="2757623" y="4317370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04E602B8-9E4D-491F-B7E4-E9B22416B7C8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35" name="Flowchart: Connector 234">
              <a:extLst>
                <a:ext uri="{FF2B5EF4-FFF2-40B4-BE49-F238E27FC236}">
                  <a16:creationId xmlns:a16="http://schemas.microsoft.com/office/drawing/2014/main" xmlns="" id="{710AB57B-C2AA-458B-8983-B5301F274A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xmlns="" id="{17EE52C1-DAA1-43A0-8D87-400DAB255D71}"/>
              </a:ext>
            </a:extLst>
          </p:cNvPr>
          <p:cNvGrpSpPr/>
          <p:nvPr/>
        </p:nvGrpSpPr>
        <p:grpSpPr>
          <a:xfrm>
            <a:off x="2682481" y="4559628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5FBED94A-D5EA-4215-87A0-A5AFB9E8D1B4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38" name="Flowchart: Connector 237">
              <a:extLst>
                <a:ext uri="{FF2B5EF4-FFF2-40B4-BE49-F238E27FC236}">
                  <a16:creationId xmlns:a16="http://schemas.microsoft.com/office/drawing/2014/main" xmlns="" id="{165B855E-B340-46B4-95AE-F158FBC040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xmlns="" id="{8F4E53E4-4DA0-4428-B17E-40F1968054B2}"/>
              </a:ext>
            </a:extLst>
          </p:cNvPr>
          <p:cNvGrpSpPr/>
          <p:nvPr/>
        </p:nvGrpSpPr>
        <p:grpSpPr>
          <a:xfrm>
            <a:off x="2764502" y="4624842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6F8A5D7D-99BC-4F0A-AEE5-BB8D55FFD7E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41" name="Flowchart: Connector 240">
              <a:extLst>
                <a:ext uri="{FF2B5EF4-FFF2-40B4-BE49-F238E27FC236}">
                  <a16:creationId xmlns:a16="http://schemas.microsoft.com/office/drawing/2014/main" xmlns="" id="{2C505592-FF4A-4BF9-A430-A56BC4FBE7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xmlns="" id="{D8124895-B0BA-4F69-9F7D-F72E21536235}"/>
              </a:ext>
            </a:extLst>
          </p:cNvPr>
          <p:cNvGrpSpPr/>
          <p:nvPr/>
        </p:nvGrpSpPr>
        <p:grpSpPr>
          <a:xfrm>
            <a:off x="2835495" y="4417480"/>
            <a:ext cx="107717" cy="274211"/>
            <a:chOff x="7415551" y="2940505"/>
            <a:chExt cx="107717" cy="274211"/>
          </a:xfrm>
          <a:solidFill>
            <a:srgbClr val="009DD9"/>
          </a:solidFill>
        </p:grpSpPr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7AB2805A-939A-493D-BEB6-B779198F2792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44" name="Flowchart: Connector 243">
              <a:extLst>
                <a:ext uri="{FF2B5EF4-FFF2-40B4-BE49-F238E27FC236}">
                  <a16:creationId xmlns:a16="http://schemas.microsoft.com/office/drawing/2014/main" xmlns="" id="{88961FDE-5AF0-430A-B208-A468AAAB9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Connector">
              <a:avLst/>
            </a:prstGeom>
            <a:grpFill/>
            <a:ln>
              <a:solidFill>
                <a:srgbClr val="009DD9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xmlns="" id="{F9207902-3E0F-487E-80D9-DFAF28D0476B}"/>
              </a:ext>
            </a:extLst>
          </p:cNvPr>
          <p:cNvGrpSpPr/>
          <p:nvPr/>
        </p:nvGrpSpPr>
        <p:grpSpPr>
          <a:xfrm>
            <a:off x="2827203" y="4773067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CCC671AC-C414-4118-89B1-EA7FA207F2C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47" name="Flowchart: Process 246">
              <a:extLst>
                <a:ext uri="{FF2B5EF4-FFF2-40B4-BE49-F238E27FC236}">
                  <a16:creationId xmlns:a16="http://schemas.microsoft.com/office/drawing/2014/main" xmlns="" id="{11A9E026-C24A-4243-83E4-8AF5024C6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xmlns="" id="{483DC42A-89D7-44AF-9C34-700D6B21440D}"/>
              </a:ext>
            </a:extLst>
          </p:cNvPr>
          <p:cNvGrpSpPr/>
          <p:nvPr/>
        </p:nvGrpSpPr>
        <p:grpSpPr>
          <a:xfrm>
            <a:off x="702965" y="3811545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F2109FD8-E45D-4651-A52A-E0EEAB0051F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50" name="Flowchart: Process 249">
              <a:extLst>
                <a:ext uri="{FF2B5EF4-FFF2-40B4-BE49-F238E27FC236}">
                  <a16:creationId xmlns:a16="http://schemas.microsoft.com/office/drawing/2014/main" xmlns="" id="{02A40FA3-2A4D-4276-8C79-DCE455EF87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xmlns="" id="{6CC64692-8187-4737-ABA0-B0854721FD10}"/>
              </a:ext>
            </a:extLst>
          </p:cNvPr>
          <p:cNvGrpSpPr/>
          <p:nvPr/>
        </p:nvGrpSpPr>
        <p:grpSpPr>
          <a:xfrm>
            <a:off x="333997" y="3040808"/>
            <a:ext cx="107717" cy="274211"/>
            <a:chOff x="7415551" y="2940505"/>
            <a:chExt cx="107717" cy="274211"/>
          </a:xfrm>
          <a:solidFill>
            <a:srgbClr val="2C5AA0"/>
          </a:solidFill>
        </p:grpSpPr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FFDF4EBF-055C-409B-BDBF-35695C6D43C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08" y="3027766"/>
              <a:ext cx="1" cy="186950"/>
            </a:xfrm>
            <a:prstGeom prst="line">
              <a:avLst/>
            </a:prstGeom>
            <a:grpFill/>
            <a:ln w="25400" cap="sq">
              <a:solidFill>
                <a:srgbClr val="2C5A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53" name="Flowchart: Process 252">
              <a:extLst>
                <a:ext uri="{FF2B5EF4-FFF2-40B4-BE49-F238E27FC236}">
                  <a16:creationId xmlns:a16="http://schemas.microsoft.com/office/drawing/2014/main" xmlns="" id="{9DB77F10-58AC-4360-B867-EA2AF79E5F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5551" y="2940505"/>
              <a:ext cx="107717" cy="108000"/>
            </a:xfrm>
            <a:prstGeom prst="flowChartProcess">
              <a:avLst/>
            </a:prstGeom>
            <a:grpFill/>
            <a:ln>
              <a:solidFill>
                <a:srgbClr val="2C5AA0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7" name="Title 1">
            <a:extLst>
              <a:ext uri="{FF2B5EF4-FFF2-40B4-BE49-F238E27FC236}">
                <a16:creationId xmlns:a16="http://schemas.microsoft.com/office/drawing/2014/main" xmlns="" id="{4EAD3CB5-874C-4FEE-8428-A5371204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2000"/>
            <a:ext cx="11306175" cy="947621"/>
          </a:xfrm>
        </p:spPr>
        <p:txBody>
          <a:bodyPr>
            <a:normAutofit/>
          </a:bodyPr>
          <a:lstStyle/>
          <a:p>
            <a:r>
              <a:rPr lang="el-GR" sz="3600" dirty="0"/>
              <a:t>Πλάνο Εμβολιασμού Νησιών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203402F8-B8D8-4EA0-B0D2-1F735F8A7FD0}"/>
              </a:ext>
            </a:extLst>
          </p:cNvPr>
          <p:cNvGrpSpPr/>
          <p:nvPr/>
        </p:nvGrpSpPr>
        <p:grpSpPr>
          <a:xfrm>
            <a:off x="6274859" y="1377315"/>
            <a:ext cx="5917142" cy="763278"/>
            <a:chOff x="4821869" y="2305523"/>
            <a:chExt cx="4827457" cy="1458400"/>
          </a:xfrm>
          <a:solidFill>
            <a:srgbClr val="2C5AA0"/>
          </a:solidFill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7D64D388-2446-4931-9337-3AB171423F15}"/>
                </a:ext>
              </a:extLst>
            </p:cNvPr>
            <p:cNvSpPr/>
            <p:nvPr/>
          </p:nvSpPr>
          <p:spPr bwMode="ltGray">
            <a:xfrm>
              <a:off x="4821869" y="2305523"/>
              <a:ext cx="1124522" cy="1458398"/>
            </a:xfrm>
            <a:prstGeom prst="rect">
              <a:avLst/>
            </a:prstGeom>
            <a:grpFill/>
            <a:ln w="3175" cap="sq" cmpd="sng" algn="ctr">
              <a:solidFill>
                <a:srgbClr val="2C5A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3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FCAF7D62-E125-477C-B6B1-C5E0D348AB22}"/>
                </a:ext>
              </a:extLst>
            </p:cNvPr>
            <p:cNvSpPr/>
            <p:nvPr/>
          </p:nvSpPr>
          <p:spPr bwMode="ltGray">
            <a:xfrm>
              <a:off x="5946392" y="2305525"/>
              <a:ext cx="3702934" cy="1458398"/>
            </a:xfrm>
            <a:prstGeom prst="rect">
              <a:avLst/>
            </a:prstGeom>
            <a:grpFill/>
            <a:ln w="3175" cap="sq" cmpd="sng" algn="ctr">
              <a:solidFill>
                <a:srgbClr val="2C5A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72000" lvl="1">
                <a:spcAft>
                  <a:spcPts val="600"/>
                </a:spcAft>
                <a:buSzPct val="100000"/>
                <a:tabLst>
                  <a:tab pos="6157913" algn="r"/>
                </a:tabLst>
                <a:defRPr/>
              </a:pPr>
              <a:r>
                <a:rPr lang="el-GR" b="1" spc="30" dirty="0">
                  <a:solidFill>
                    <a:schemeClr val="bg1"/>
                  </a:solidFill>
                  <a:latin typeface="Arial (Body)"/>
                </a:rPr>
                <a:t>19 Νησιά με Πληθυσμό από 1.000 έως 3.500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F5ACFD48-8A25-4524-A80E-0CBC6CF6CF6D}"/>
                </a:ext>
              </a:extLst>
            </p:cNvPr>
            <p:cNvSpPr txBox="1"/>
            <p:nvPr/>
          </p:nvSpPr>
          <p:spPr>
            <a:xfrm>
              <a:off x="5123292" y="2550086"/>
              <a:ext cx="444068" cy="1117333"/>
            </a:xfrm>
            <a:prstGeom prst="rect">
              <a:avLst/>
            </a:prstGeom>
            <a:grpFill/>
            <a:ln>
              <a:solidFill>
                <a:srgbClr val="2C5AA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7" name="Google Shape;5679;p714">
              <a:extLst>
                <a:ext uri="{FF2B5EF4-FFF2-40B4-BE49-F238E27FC236}">
                  <a16:creationId xmlns:a16="http://schemas.microsoft.com/office/drawing/2014/main" xmlns="" id="{D0F67077-9772-4CE6-9767-D9D136FE17D2}"/>
                </a:ext>
              </a:extLst>
            </p:cNvPr>
            <p:cNvCxnSpPr/>
            <p:nvPr/>
          </p:nvCxnSpPr>
          <p:spPr>
            <a:xfrm>
              <a:off x="5795411" y="2522130"/>
              <a:ext cx="0" cy="1038125"/>
            </a:xfrm>
            <a:prstGeom prst="straightConnector1">
              <a:avLst/>
            </a:prstGeom>
            <a:grpFill/>
            <a:ln w="19050" cap="flat" cmpd="sng">
              <a:solidFill>
                <a:srgbClr val="2C5AA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148" name="Πίνακας 4">
            <a:extLst>
              <a:ext uri="{FF2B5EF4-FFF2-40B4-BE49-F238E27FC236}">
                <a16:creationId xmlns:a16="http://schemas.microsoft.com/office/drawing/2014/main" xmlns="" id="{E08196D7-DF14-44BA-8217-692475FFD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377412"/>
              </p:ext>
            </p:extLst>
          </p:nvPr>
        </p:nvGraphicFramePr>
        <p:xfrm>
          <a:off x="6275870" y="2140591"/>
          <a:ext cx="5916130" cy="4717410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2958065">
                  <a:extLst>
                    <a:ext uri="{9D8B030D-6E8A-4147-A177-3AD203B41FA5}">
                      <a16:colId xmlns:a16="http://schemas.microsoft.com/office/drawing/2014/main" xmlns="" val="572437559"/>
                    </a:ext>
                  </a:extLst>
                </a:gridCol>
                <a:gridCol w="2958065">
                  <a:extLst>
                    <a:ext uri="{9D8B030D-6E8A-4147-A177-3AD203B41FA5}">
                      <a16:colId xmlns:a16="http://schemas.microsoft.com/office/drawing/2014/main" xmlns="" val="2605629801"/>
                    </a:ext>
                  </a:extLst>
                </a:gridCol>
              </a:tblGrid>
              <a:tr h="4717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Πάτμος</a:t>
                      </a: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Ύδρα</a:t>
                      </a: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8357038"/>
                  </a:ext>
                </a:extLst>
              </a:tr>
              <a:tr h="4717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Ιθάκη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Αμοργός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722182"/>
                  </a:ext>
                </a:extLst>
              </a:tr>
              <a:tr h="4717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Σύμη</a:t>
                      </a: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Κύθνος</a:t>
                      </a: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1449288"/>
                  </a:ext>
                </a:extLst>
              </a:tr>
              <a:tr h="4717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Σκύρος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Σέριφος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2273838"/>
                  </a:ext>
                </a:extLst>
              </a:tr>
              <a:tr h="4717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Σαμοθράκη</a:t>
                      </a: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Αστυπάλαια</a:t>
                      </a: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1535267"/>
                  </a:ext>
                </a:extLst>
              </a:tr>
              <a:tr h="4717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Αλόννησος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Φούρνοι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643725"/>
                  </a:ext>
                </a:extLst>
              </a:tr>
              <a:tr h="4717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Σίφνος</a:t>
                      </a: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Αντίπαρος</a:t>
                      </a: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673522"/>
                  </a:ext>
                </a:extLst>
              </a:tr>
              <a:tr h="4717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Κέα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Αγκίστρι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6748686"/>
                  </a:ext>
                </a:extLst>
              </a:tr>
              <a:tr h="4717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Παξοί</a:t>
                      </a: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Κάσος</a:t>
                      </a:r>
                    </a:p>
                  </a:txBody>
                  <a:tcPr marL="9525" marR="9525" marT="9525" anchor="ctr">
                    <a:solidFill>
                      <a:srgbClr val="DF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9886715"/>
                  </a:ext>
                </a:extLst>
              </a:tr>
              <a:tr h="4717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Ίος</a:t>
                      </a:r>
                    </a:p>
                  </a:txBody>
                  <a:tcPr marL="9525" marR="9525" marT="9525" anchor="ctr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048" marR="6048" marT="6048" marB="0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5621238"/>
                  </a:ext>
                </a:extLst>
              </a:tr>
            </a:tbl>
          </a:graphicData>
        </a:graphic>
      </p:graphicFrame>
      <p:cxnSp>
        <p:nvCxnSpPr>
          <p:cNvPr id="149" name="Google Shape;5679;p714">
            <a:extLst>
              <a:ext uri="{FF2B5EF4-FFF2-40B4-BE49-F238E27FC236}">
                <a16:creationId xmlns:a16="http://schemas.microsoft.com/office/drawing/2014/main" xmlns="" id="{649C4A76-D33A-43A8-9501-00C2F307B7AD}"/>
              </a:ext>
            </a:extLst>
          </p:cNvPr>
          <p:cNvCxnSpPr/>
          <p:nvPr/>
        </p:nvCxnSpPr>
        <p:spPr>
          <a:xfrm>
            <a:off x="7425076" y="1490680"/>
            <a:ext cx="0" cy="54332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xmlns="" val="270317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BD8EB36A-65FC-4277-9362-626E9FD47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3493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C989D92-7273-40FA-90D6-9B1046D83B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F50CC18-908A-40E5-9981-CB540C0BE2E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99" b="25178"/>
          <a:stretch/>
        </p:blipFill>
        <p:spPr bwMode="auto">
          <a:xfrm>
            <a:off x="10156199" y="110682"/>
            <a:ext cx="2050415" cy="101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5" name="image4.png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xmlns="" id="{150DE3C4-D016-4244-B855-BA3F168100C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254343" y="170438"/>
            <a:ext cx="901856" cy="883920"/>
          </a:xfrm>
          <a:prstGeom prst="rect">
            <a:avLst/>
          </a:prstGeom>
          <a:ln/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1D655A7F-BB34-42C7-8649-37552944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2000"/>
            <a:ext cx="11306175" cy="947621"/>
          </a:xfrm>
        </p:spPr>
        <p:txBody>
          <a:bodyPr>
            <a:normAutofit/>
          </a:bodyPr>
          <a:lstStyle/>
          <a:p>
            <a:r>
              <a:rPr lang="el-GR" sz="3600" dirty="0"/>
              <a:t>Πλάνο Εμβολιασμού Νησιών</a:t>
            </a:r>
          </a:p>
        </p:txBody>
      </p:sp>
      <p:sp>
        <p:nvSpPr>
          <p:cNvPr id="39" name="Google Shape;6250;p108">
            <a:extLst>
              <a:ext uri="{FF2B5EF4-FFF2-40B4-BE49-F238E27FC236}">
                <a16:creationId xmlns:a16="http://schemas.microsoft.com/office/drawing/2014/main" xmlns="" id="{ED4C5842-8B31-40E3-A1BA-728CBF8EFCEB}"/>
              </a:ext>
            </a:extLst>
          </p:cNvPr>
          <p:cNvSpPr/>
          <p:nvPr/>
        </p:nvSpPr>
        <p:spPr>
          <a:xfrm>
            <a:off x="9705271" y="3672019"/>
            <a:ext cx="2221831" cy="63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defRPr/>
            </a:pPr>
            <a:r>
              <a:rPr lang="el-GR" sz="4800" dirty="0">
                <a:solidFill>
                  <a:srgbClr val="2C5AA0"/>
                </a:solidFill>
                <a:cs typeface="Arial"/>
                <a:sym typeface="Arial"/>
              </a:rPr>
              <a:t>Φάση 4</a:t>
            </a:r>
            <a:endParaRPr lang="el-GR" sz="4800" dirty="0">
              <a:solidFill>
                <a:srgbClr val="2C5AA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5BB2FC1-113B-499D-9F44-2B8D68566C2E}"/>
              </a:ext>
            </a:extLst>
          </p:cNvPr>
          <p:cNvGrpSpPr/>
          <p:nvPr/>
        </p:nvGrpSpPr>
        <p:grpSpPr>
          <a:xfrm>
            <a:off x="3179" y="1981201"/>
            <a:ext cx="9254342" cy="4098756"/>
            <a:chOff x="457223" y="2068469"/>
            <a:chExt cx="2991383" cy="4231751"/>
          </a:xfrm>
          <a:solidFill>
            <a:srgbClr val="5788D1"/>
          </a:solidFill>
        </p:grpSpPr>
        <p:sp>
          <p:nvSpPr>
            <p:cNvPr id="20" name="Google Shape;6601;p734">
              <a:extLst>
                <a:ext uri="{FF2B5EF4-FFF2-40B4-BE49-F238E27FC236}">
                  <a16:creationId xmlns:a16="http://schemas.microsoft.com/office/drawing/2014/main" xmlns="" id="{59C0DEC0-F502-43F5-BFE0-1216F417A2E4}"/>
                </a:ext>
              </a:extLst>
            </p:cNvPr>
            <p:cNvSpPr/>
            <p:nvPr/>
          </p:nvSpPr>
          <p:spPr>
            <a:xfrm>
              <a:off x="457223" y="2068469"/>
              <a:ext cx="2991382" cy="42192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6602;p734">
              <a:extLst>
                <a:ext uri="{FF2B5EF4-FFF2-40B4-BE49-F238E27FC236}">
                  <a16:creationId xmlns:a16="http://schemas.microsoft.com/office/drawing/2014/main" xmlns="" id="{7AE9EDF7-554B-405E-A4E5-E31992BC4108}"/>
                </a:ext>
              </a:extLst>
            </p:cNvPr>
            <p:cNvSpPr/>
            <p:nvPr/>
          </p:nvSpPr>
          <p:spPr>
            <a:xfrm>
              <a:off x="457224" y="2080961"/>
              <a:ext cx="2991382" cy="42192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62000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1700213" lvl="0" indent="-1700213">
                <a:buClr>
                  <a:srgbClr val="000000"/>
                </a:buClr>
                <a:tabLst>
                  <a:tab pos="0" algn="l"/>
                </a:tabLst>
                <a:defRPr/>
              </a:pPr>
              <a:r>
                <a:rPr lang="el-GR" sz="2800" b="1" kern="0" dirty="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rPr>
                <a:t>Νησιά με Πληθυσμό κάτω από 1.000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360363" lvl="0" indent="-360363">
                <a:spcAft>
                  <a:spcPts val="1800"/>
                </a:spcAft>
                <a:buClr>
                  <a:srgbClr val="FFFFFF"/>
                </a:buClr>
                <a:buFont typeface="Wingdings" panose="05000000000000000000" pitchFamily="2" charset="2"/>
                <a:buChar char="Ø"/>
                <a:defRPr/>
              </a:pPr>
              <a:r>
                <a:rPr lang="el-GR" sz="2000" kern="0" dirty="0">
                  <a:solidFill>
                    <a:srgbClr val="FFFFFF"/>
                  </a:solidFill>
                  <a:cs typeface="Arial"/>
                  <a:sym typeface="Helvetica Neue"/>
                </a:rPr>
                <a:t>Εμβολιασμός σε συνεργασία με Υπ. Εσωτερικών και Φορείς Τοπικής Αυτοδιοίκησης για επιθυμούντες κατοίκους άνω των 18 ετών. Εκτιμώμενη ολοκλήρωση τον Φεβρουάριο 2021</a:t>
              </a:r>
            </a:p>
            <a:p>
              <a:pPr marL="360363" indent="-360363">
                <a:spcAft>
                  <a:spcPts val="1800"/>
                </a:spcAft>
                <a:buClr>
                  <a:srgbClr val="FFFFFF"/>
                </a:buClr>
                <a:buFont typeface="Wingdings" panose="05000000000000000000" pitchFamily="2" charset="2"/>
                <a:buChar char="Ø"/>
                <a:defRPr/>
              </a:pPr>
              <a:r>
                <a:rPr lang="el-GR" sz="2000" kern="0" dirty="0">
                  <a:solidFill>
                    <a:srgbClr val="FFFFFF"/>
                  </a:solidFill>
                  <a:cs typeface="Arial"/>
                  <a:sym typeface="Helvetica Neue"/>
                </a:rPr>
                <a:t>Έναρξη φάσης με το Καστελόριζο: 27-30 Ιανουαρίου 2021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2AADE25-31C9-4323-9A99-B4803F429E99}"/>
              </a:ext>
            </a:extLst>
          </p:cNvPr>
          <p:cNvGrpSpPr>
            <a:grpSpLocks noChangeAspect="1"/>
          </p:cNvGrpSpPr>
          <p:nvPr/>
        </p:nvGrpSpPr>
        <p:grpSpPr>
          <a:xfrm>
            <a:off x="563050" y="4842963"/>
            <a:ext cx="610681" cy="610681"/>
            <a:chOff x="3820429" y="762001"/>
            <a:chExt cx="426447" cy="426447"/>
          </a:xfrm>
          <a:solidFill>
            <a:schemeClr val="bg1"/>
          </a:solidFill>
        </p:grpSpPr>
        <p:sp>
          <p:nvSpPr>
            <p:cNvPr id="23" name="Freeform 48">
              <a:extLst>
                <a:ext uri="{FF2B5EF4-FFF2-40B4-BE49-F238E27FC236}">
                  <a16:creationId xmlns:a16="http://schemas.microsoft.com/office/drawing/2014/main" xmlns="" id="{7117E77D-9FD9-4889-8733-146B39C178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429" y="762001"/>
              <a:ext cx="426447" cy="426447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61 h 61"/>
                <a:gd name="T4" fmla="*/ 61 w 61"/>
                <a:gd name="T5" fmla="*/ 61 h 61"/>
                <a:gd name="T6" fmla="*/ 61 w 61"/>
                <a:gd name="T7" fmla="*/ 0 h 61"/>
                <a:gd name="T8" fmla="*/ 0 w 61"/>
                <a:gd name="T9" fmla="*/ 0 h 61"/>
                <a:gd name="T10" fmla="*/ 58 w 61"/>
                <a:gd name="T11" fmla="*/ 58 h 61"/>
                <a:gd name="T12" fmla="*/ 3 w 61"/>
                <a:gd name="T13" fmla="*/ 58 h 61"/>
                <a:gd name="T14" fmla="*/ 3 w 61"/>
                <a:gd name="T15" fmla="*/ 3 h 61"/>
                <a:gd name="T16" fmla="*/ 58 w 61"/>
                <a:gd name="T17" fmla="*/ 3 h 61"/>
                <a:gd name="T18" fmla="*/ 58 w 61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3" y="58"/>
                  </a:lnTo>
                  <a:lnTo>
                    <a:pt x="3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49">
              <a:extLst>
                <a:ext uri="{FF2B5EF4-FFF2-40B4-BE49-F238E27FC236}">
                  <a16:creationId xmlns:a16="http://schemas.microsoft.com/office/drawing/2014/main" xmlns="" id="{FC06AC79-FDBC-440E-B740-18FB16CF8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320" y="859873"/>
              <a:ext cx="293617" cy="237690"/>
            </a:xfrm>
            <a:custGeom>
              <a:avLst/>
              <a:gdLst>
                <a:gd name="T0" fmla="*/ 132 w 132"/>
                <a:gd name="T1" fmla="*/ 34 h 107"/>
                <a:gd name="T2" fmla="*/ 107 w 132"/>
                <a:gd name="T3" fmla="*/ 11 h 107"/>
                <a:gd name="T4" fmla="*/ 72 w 132"/>
                <a:gd name="T5" fmla="*/ 11 h 107"/>
                <a:gd name="T6" fmla="*/ 72 w 132"/>
                <a:gd name="T7" fmla="*/ 0 h 107"/>
                <a:gd name="T8" fmla="*/ 0 w 132"/>
                <a:gd name="T9" fmla="*/ 0 h 107"/>
                <a:gd name="T10" fmla="*/ 0 w 132"/>
                <a:gd name="T11" fmla="*/ 25 h 107"/>
                <a:gd name="T12" fmla="*/ 8 w 132"/>
                <a:gd name="T13" fmla="*/ 25 h 107"/>
                <a:gd name="T14" fmla="*/ 8 w 132"/>
                <a:gd name="T15" fmla="*/ 8 h 107"/>
                <a:gd name="T16" fmla="*/ 64 w 132"/>
                <a:gd name="T17" fmla="*/ 8 h 107"/>
                <a:gd name="T18" fmla="*/ 64 w 132"/>
                <a:gd name="T19" fmla="*/ 11 h 107"/>
                <a:gd name="T20" fmla="*/ 64 w 132"/>
                <a:gd name="T21" fmla="*/ 84 h 107"/>
                <a:gd name="T22" fmla="*/ 54 w 132"/>
                <a:gd name="T23" fmla="*/ 84 h 107"/>
                <a:gd name="T24" fmla="*/ 36 w 132"/>
                <a:gd name="T25" fmla="*/ 70 h 107"/>
                <a:gd name="T26" fmla="*/ 18 w 132"/>
                <a:gd name="T27" fmla="*/ 84 h 107"/>
                <a:gd name="T28" fmla="*/ 8 w 132"/>
                <a:gd name="T29" fmla="*/ 84 h 107"/>
                <a:gd name="T30" fmla="*/ 8 w 132"/>
                <a:gd name="T31" fmla="*/ 70 h 107"/>
                <a:gd name="T32" fmla="*/ 0 w 132"/>
                <a:gd name="T33" fmla="*/ 70 h 107"/>
                <a:gd name="T34" fmla="*/ 0 w 132"/>
                <a:gd name="T35" fmla="*/ 92 h 107"/>
                <a:gd name="T36" fmla="*/ 18 w 132"/>
                <a:gd name="T37" fmla="*/ 92 h 107"/>
                <a:gd name="T38" fmla="*/ 36 w 132"/>
                <a:gd name="T39" fmla="*/ 107 h 107"/>
                <a:gd name="T40" fmla="*/ 54 w 132"/>
                <a:gd name="T41" fmla="*/ 92 h 107"/>
                <a:gd name="T42" fmla="*/ 64 w 132"/>
                <a:gd name="T43" fmla="*/ 92 h 107"/>
                <a:gd name="T44" fmla="*/ 72 w 132"/>
                <a:gd name="T45" fmla="*/ 92 h 107"/>
                <a:gd name="T46" fmla="*/ 80 w 132"/>
                <a:gd name="T47" fmla="*/ 92 h 107"/>
                <a:gd name="T48" fmla="*/ 98 w 132"/>
                <a:gd name="T49" fmla="*/ 107 h 107"/>
                <a:gd name="T50" fmla="*/ 116 w 132"/>
                <a:gd name="T51" fmla="*/ 92 h 107"/>
                <a:gd name="T52" fmla="*/ 132 w 132"/>
                <a:gd name="T53" fmla="*/ 92 h 107"/>
                <a:gd name="T54" fmla="*/ 132 w 132"/>
                <a:gd name="T55" fmla="*/ 34 h 107"/>
                <a:gd name="T56" fmla="*/ 36 w 132"/>
                <a:gd name="T57" fmla="*/ 99 h 107"/>
                <a:gd name="T58" fmla="*/ 25 w 132"/>
                <a:gd name="T59" fmla="*/ 88 h 107"/>
                <a:gd name="T60" fmla="*/ 36 w 132"/>
                <a:gd name="T61" fmla="*/ 78 h 107"/>
                <a:gd name="T62" fmla="*/ 46 w 132"/>
                <a:gd name="T63" fmla="*/ 88 h 107"/>
                <a:gd name="T64" fmla="*/ 36 w 132"/>
                <a:gd name="T65" fmla="*/ 99 h 107"/>
                <a:gd name="T66" fmla="*/ 98 w 132"/>
                <a:gd name="T67" fmla="*/ 99 h 107"/>
                <a:gd name="T68" fmla="*/ 88 w 132"/>
                <a:gd name="T69" fmla="*/ 88 h 107"/>
                <a:gd name="T70" fmla="*/ 98 w 132"/>
                <a:gd name="T71" fmla="*/ 78 h 107"/>
                <a:gd name="T72" fmla="*/ 108 w 132"/>
                <a:gd name="T73" fmla="*/ 88 h 107"/>
                <a:gd name="T74" fmla="*/ 98 w 132"/>
                <a:gd name="T75" fmla="*/ 99 h 107"/>
                <a:gd name="T76" fmla="*/ 124 w 132"/>
                <a:gd name="T77" fmla="*/ 84 h 107"/>
                <a:gd name="T78" fmla="*/ 116 w 132"/>
                <a:gd name="T79" fmla="*/ 84 h 107"/>
                <a:gd name="T80" fmla="*/ 98 w 132"/>
                <a:gd name="T81" fmla="*/ 70 h 107"/>
                <a:gd name="T82" fmla="*/ 80 w 132"/>
                <a:gd name="T83" fmla="*/ 84 h 107"/>
                <a:gd name="T84" fmla="*/ 72 w 132"/>
                <a:gd name="T85" fmla="*/ 84 h 107"/>
                <a:gd name="T86" fmla="*/ 72 w 132"/>
                <a:gd name="T87" fmla="*/ 19 h 107"/>
                <a:gd name="T88" fmla="*/ 104 w 132"/>
                <a:gd name="T89" fmla="*/ 19 h 107"/>
                <a:gd name="T90" fmla="*/ 124 w 132"/>
                <a:gd name="T91" fmla="*/ 38 h 107"/>
                <a:gd name="T92" fmla="*/ 124 w 132"/>
                <a:gd name="T93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107">
                  <a:moveTo>
                    <a:pt x="132" y="34"/>
                  </a:moveTo>
                  <a:cubicBezTo>
                    <a:pt x="107" y="11"/>
                    <a:pt x="107" y="11"/>
                    <a:pt x="107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2" y="76"/>
                    <a:pt x="44" y="70"/>
                    <a:pt x="36" y="70"/>
                  </a:cubicBezTo>
                  <a:cubicBezTo>
                    <a:pt x="27" y="70"/>
                    <a:pt x="20" y="76"/>
                    <a:pt x="1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20" y="101"/>
                    <a:pt x="27" y="107"/>
                    <a:pt x="36" y="107"/>
                  </a:cubicBezTo>
                  <a:cubicBezTo>
                    <a:pt x="44" y="107"/>
                    <a:pt x="52" y="101"/>
                    <a:pt x="54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82" y="101"/>
                    <a:pt x="89" y="107"/>
                    <a:pt x="98" y="107"/>
                  </a:cubicBezTo>
                  <a:cubicBezTo>
                    <a:pt x="107" y="107"/>
                    <a:pt x="114" y="101"/>
                    <a:pt x="116" y="92"/>
                  </a:cubicBezTo>
                  <a:cubicBezTo>
                    <a:pt x="132" y="92"/>
                    <a:pt x="132" y="92"/>
                    <a:pt x="132" y="92"/>
                  </a:cubicBezTo>
                  <a:lnTo>
                    <a:pt x="132" y="34"/>
                  </a:lnTo>
                  <a:close/>
                  <a:moveTo>
                    <a:pt x="36" y="99"/>
                  </a:moveTo>
                  <a:cubicBezTo>
                    <a:pt x="30" y="99"/>
                    <a:pt x="25" y="94"/>
                    <a:pt x="25" y="88"/>
                  </a:cubicBezTo>
                  <a:cubicBezTo>
                    <a:pt x="25" y="83"/>
                    <a:pt x="30" y="78"/>
                    <a:pt x="36" y="78"/>
                  </a:cubicBezTo>
                  <a:cubicBezTo>
                    <a:pt x="41" y="78"/>
                    <a:pt x="46" y="83"/>
                    <a:pt x="46" y="88"/>
                  </a:cubicBezTo>
                  <a:cubicBezTo>
                    <a:pt x="46" y="94"/>
                    <a:pt x="41" y="99"/>
                    <a:pt x="36" y="99"/>
                  </a:cubicBezTo>
                  <a:close/>
                  <a:moveTo>
                    <a:pt x="98" y="99"/>
                  </a:moveTo>
                  <a:cubicBezTo>
                    <a:pt x="92" y="99"/>
                    <a:pt x="88" y="94"/>
                    <a:pt x="88" y="88"/>
                  </a:cubicBezTo>
                  <a:cubicBezTo>
                    <a:pt x="88" y="83"/>
                    <a:pt x="92" y="78"/>
                    <a:pt x="98" y="78"/>
                  </a:cubicBezTo>
                  <a:cubicBezTo>
                    <a:pt x="104" y="78"/>
                    <a:pt x="108" y="83"/>
                    <a:pt x="108" y="88"/>
                  </a:cubicBezTo>
                  <a:cubicBezTo>
                    <a:pt x="108" y="94"/>
                    <a:pt x="104" y="99"/>
                    <a:pt x="98" y="99"/>
                  </a:cubicBezTo>
                  <a:close/>
                  <a:moveTo>
                    <a:pt x="124" y="84"/>
                  </a:moveTo>
                  <a:cubicBezTo>
                    <a:pt x="116" y="84"/>
                    <a:pt x="116" y="84"/>
                    <a:pt x="116" y="84"/>
                  </a:cubicBezTo>
                  <a:cubicBezTo>
                    <a:pt x="114" y="76"/>
                    <a:pt x="107" y="70"/>
                    <a:pt x="98" y="70"/>
                  </a:cubicBezTo>
                  <a:cubicBezTo>
                    <a:pt x="89" y="70"/>
                    <a:pt x="82" y="76"/>
                    <a:pt x="80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24" y="38"/>
                    <a:pt x="124" y="38"/>
                    <a:pt x="124" y="38"/>
                  </a:cubicBezTo>
                  <a:lnTo>
                    <a:pt x="124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50">
              <a:extLst>
                <a:ext uri="{FF2B5EF4-FFF2-40B4-BE49-F238E27FC236}">
                  <a16:creationId xmlns:a16="http://schemas.microsoft.com/office/drawing/2014/main" xmlns="" id="{069F2AEE-AF25-44F9-BD2E-6FD3D105F9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9090" y="915801"/>
              <a:ext cx="90884" cy="76902"/>
            </a:xfrm>
            <a:custGeom>
              <a:avLst/>
              <a:gdLst>
                <a:gd name="T0" fmla="*/ 0 w 13"/>
                <a:gd name="T1" fmla="*/ 0 h 11"/>
                <a:gd name="T2" fmla="*/ 0 w 13"/>
                <a:gd name="T3" fmla="*/ 11 h 11"/>
                <a:gd name="T4" fmla="*/ 13 w 13"/>
                <a:gd name="T5" fmla="*/ 11 h 11"/>
                <a:gd name="T6" fmla="*/ 13 w 13"/>
                <a:gd name="T7" fmla="*/ 5 h 11"/>
                <a:gd name="T8" fmla="*/ 8 w 13"/>
                <a:gd name="T9" fmla="*/ 0 h 11"/>
                <a:gd name="T10" fmla="*/ 0 w 13"/>
                <a:gd name="T11" fmla="*/ 0 h 11"/>
                <a:gd name="T12" fmla="*/ 10 w 13"/>
                <a:gd name="T13" fmla="*/ 8 h 11"/>
                <a:gd name="T14" fmla="*/ 3 w 13"/>
                <a:gd name="T15" fmla="*/ 8 h 11"/>
                <a:gd name="T16" fmla="*/ 3 w 13"/>
                <a:gd name="T17" fmla="*/ 2 h 11"/>
                <a:gd name="T18" fmla="*/ 7 w 13"/>
                <a:gd name="T19" fmla="*/ 2 h 11"/>
                <a:gd name="T20" fmla="*/ 10 w 13"/>
                <a:gd name="T21" fmla="*/ 6 h 11"/>
                <a:gd name="T22" fmla="*/ 10 w 13"/>
                <a:gd name="T2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0" y="11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10" y="8"/>
                  </a:moveTo>
                  <a:lnTo>
                    <a:pt x="3" y="8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6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51">
              <a:extLst>
                <a:ext uri="{FF2B5EF4-FFF2-40B4-BE49-F238E27FC236}">
                  <a16:creationId xmlns:a16="http://schemas.microsoft.com/office/drawing/2014/main" xmlns="" id="{5A286F11-43EF-4591-894B-8C9EDA073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338" y="922794"/>
              <a:ext cx="111854" cy="20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52">
              <a:extLst>
                <a:ext uri="{FF2B5EF4-FFF2-40B4-BE49-F238E27FC236}">
                  <a16:creationId xmlns:a16="http://schemas.microsoft.com/office/drawing/2014/main" xmlns="" id="{D769AE38-68D6-477A-9907-DB33C4D7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363" y="957746"/>
              <a:ext cx="111854" cy="139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53">
              <a:extLst>
                <a:ext uri="{FF2B5EF4-FFF2-40B4-BE49-F238E27FC236}">
                  <a16:creationId xmlns:a16="http://schemas.microsoft.com/office/drawing/2014/main" xmlns="" id="{DC362052-0982-4138-9CEE-E79FF2FE9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382" y="985709"/>
              <a:ext cx="111854" cy="139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EA0643D-A6AD-4B10-9899-FB8BC898B683}"/>
              </a:ext>
            </a:extLst>
          </p:cNvPr>
          <p:cNvSpPr/>
          <p:nvPr/>
        </p:nvSpPr>
        <p:spPr>
          <a:xfrm>
            <a:off x="1353924" y="4640473"/>
            <a:ext cx="5998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kern="0" dirty="0">
                <a:solidFill>
                  <a:srgbClr val="FFFFFF"/>
                </a:solidFill>
                <a:cs typeface="Arial"/>
                <a:sym typeface="Helvetica Neue"/>
              </a:rPr>
              <a:t>Μεταφορά εμβολίων και προσωπικού: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kern="0" dirty="0">
                <a:solidFill>
                  <a:srgbClr val="FFFFFF"/>
                </a:solidFill>
                <a:cs typeface="Arial"/>
                <a:sym typeface="Helvetica Neue"/>
              </a:rPr>
              <a:t>Αεροπορικώς με μέσα του ΓΕΕΘΑ και της ΓΓΠΠ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kern="0" dirty="0">
                <a:solidFill>
                  <a:srgbClr val="FFFFFF"/>
                </a:solidFill>
                <a:cs typeface="Arial"/>
                <a:sym typeface="Helvetica Neue"/>
              </a:rPr>
              <a:t>Ακτοπλοϊκώς με σκάφη του ΛΣ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081438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TtQusMkQyJU0RhjaMX3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TtQusMkQyJU0RhjaMX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pobl2JSCbdXZQqSqye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TtQusMkQyJU0RhjaMX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TtQusMkQyJU0RhjaMX3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TtQusMkQyJU0RhjaMX3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TtQusMkQyJU0RhjaMX3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TtQusMkQyJU0RhjaMX3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TtQusMkQyJU0RhjaMX3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TtQusMkQyJU0RhjaMX3A"/>
</p:tagLst>
</file>

<file path=ppt/theme/theme1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xmlns="" name="Presentation1" id="{F263BB68-960B-4111-8EAF-7ABCA2913049}" vid="{623EEB51-A4CC-4CFC-90F3-A67DAF2F600B}"/>
    </a:ext>
  </a:extLst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PwC_16x9_PowerPoint_Template_2018</Template>
  <TotalTime>9404</TotalTime>
  <Words>378</Words>
  <Application>Microsoft Office PowerPoint</Application>
  <PresentationFormat>Προσαρμογή</PresentationFormat>
  <Paragraphs>176</Paragraphs>
  <Slides>11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PwC</vt:lpstr>
      <vt:lpstr>think-cell Slide</vt:lpstr>
      <vt:lpstr>Πρόγραμμα Εμβολιασμών COVID-19</vt:lpstr>
      <vt:lpstr>Πλάνο Εμβολιασμού Νησιών</vt:lpstr>
      <vt:lpstr>Πλάνο Εμβολιασμού Νησιών</vt:lpstr>
      <vt:lpstr>Πλάνο Εμβολιασμού Νησιών</vt:lpstr>
      <vt:lpstr>Πλάνο Εμβολιασμού Νησιών</vt:lpstr>
      <vt:lpstr>Πλάνο Εμβολιασμού Νησιών</vt:lpstr>
      <vt:lpstr>Πλάνο Εμβολιασμού Νησιών</vt:lpstr>
      <vt:lpstr>Πλάνο Εμβολιασμού Νησιών</vt:lpstr>
      <vt:lpstr>Πλάνο Εμβολιασμού Νησιών</vt:lpstr>
      <vt:lpstr>Πλάνο Εμβολιασμού Νησιών</vt:lpstr>
      <vt:lpstr>Διαφάνεια 11</vt:lpstr>
    </vt:vector>
  </TitlesOfParts>
  <Company>PricewaterhouseCoopers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Πρόγραμμα Εμβολιασμών COVID-19  Σύσταση Αίθουσας Επιχειρήσεων</dc:title>
  <dc:creator>Michael Politis</dc:creator>
  <cp:lastModifiedBy>ikonstantinou</cp:lastModifiedBy>
  <cp:revision>367</cp:revision>
  <cp:lastPrinted>2020-12-14T12:32:05Z</cp:lastPrinted>
  <dcterms:created xsi:type="dcterms:W3CDTF">2020-12-13T08:40:39Z</dcterms:created>
  <dcterms:modified xsi:type="dcterms:W3CDTF">2021-01-21T13:46:06Z</dcterms:modified>
</cp:coreProperties>
</file>