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5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6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7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8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9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10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1"/>
  </p:notesMasterIdLst>
  <p:handoutMasterIdLst>
    <p:handoutMasterId r:id="rId22"/>
  </p:handoutMasterIdLst>
  <p:sldIdLst>
    <p:sldId id="256" r:id="rId3"/>
    <p:sldId id="1381" r:id="rId4"/>
    <p:sldId id="267" r:id="rId5"/>
    <p:sldId id="1340" r:id="rId6"/>
    <p:sldId id="1348" r:id="rId7"/>
    <p:sldId id="1243" r:id="rId8"/>
    <p:sldId id="1244" r:id="rId9"/>
    <p:sldId id="1246" r:id="rId10"/>
    <p:sldId id="1261" r:id="rId11"/>
    <p:sldId id="1259" r:id="rId12"/>
    <p:sldId id="1339" r:id="rId13"/>
    <p:sldId id="1376" r:id="rId14"/>
    <p:sldId id="1379" r:id="rId15"/>
    <p:sldId id="1359" r:id="rId16"/>
    <p:sldId id="1352" r:id="rId17"/>
    <p:sldId id="1374" r:id="rId18"/>
    <p:sldId id="1358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nny Apostolopoulou" initials="PA" lastIdx="1" clrIdx="0">
    <p:extLst>
      <p:ext uri="{19B8F6BF-5375-455C-9EA6-DF929625EA0E}">
        <p15:presenceInfo xmlns:p15="http://schemas.microsoft.com/office/powerpoint/2012/main" userId="S::papostol@metronanalysis.gr::7e655d6e-fa2e-41e6-ae1e-cc90d6ebb8c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A40037"/>
    <a:srgbClr val="6699FF"/>
    <a:srgbClr val="336600"/>
    <a:srgbClr val="EB2134"/>
    <a:srgbClr val="FB5786"/>
    <a:srgbClr val="F9074C"/>
    <a:srgbClr val="C486E6"/>
    <a:srgbClr val="D60843"/>
    <a:srgbClr val="AA2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94" autoAdjust="0"/>
    <p:restoredTop sz="94660"/>
  </p:normalViewPr>
  <p:slideViewPr>
    <p:cSldViewPr>
      <p:cViewPr>
        <p:scale>
          <a:sx n="75" d="100"/>
          <a:sy n="75" d="100"/>
        </p:scale>
        <p:origin x="1416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254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chartUserShapes" Target="../drawings/drawing1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Σύνολο</a:t>
            </a:r>
            <a:endParaRPr 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layout>
        <c:manualLayout>
          <c:xMode val="edge"/>
          <c:yMode val="edge"/>
          <c:x val="0.447809069034523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view3D>
      <c:rotX val="30"/>
      <c:rotY val="207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6203514577631271"/>
          <c:w val="1"/>
          <c:h val="0.7083655006419171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rgbClr val="3399FF">
                  <a:alpha val="70000"/>
                </a:srgbClr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E79-4FA8-8ADE-2B743D62186D}"/>
              </c:ext>
            </c:extLst>
          </c:dPt>
          <c:dPt>
            <c:idx val="1"/>
            <c:bubble3D val="0"/>
            <c:spPr>
              <a:solidFill>
                <a:schemeClr val="accent3">
                  <a:alpha val="70000"/>
                </a:schemeClr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79-4FA8-8ADE-2B743D62186D}"/>
              </c:ext>
            </c:extLst>
          </c:dPt>
          <c:dPt>
            <c:idx val="2"/>
            <c:bubble3D val="0"/>
            <c:spPr>
              <a:solidFill>
                <a:schemeClr val="accent2">
                  <a:alpha val="70000"/>
                </a:schemeClr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5A-413E-8B10-3CBC9118499E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15A-413E-8B10-3CBC9118499E}"/>
              </c:ext>
            </c:extLst>
          </c:dPt>
          <c:dLbls>
            <c:dLbl>
              <c:idx val="1"/>
              <c:layout>
                <c:manualLayout>
                  <c:x val="-3.5144741301599398E-2"/>
                  <c:y val="5.60433460287930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E79-4FA8-8ADE-2B743D6218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Προς τη σωστή</c:v>
                </c:pt>
                <c:pt idx="1">
                  <c:v>Ούτε-ούτε (αυθ.)</c:v>
                </c:pt>
                <c:pt idx="2">
                  <c:v>Προς τη λάθος</c:v>
                </c:pt>
                <c:pt idx="3">
                  <c:v>ΔΓ/ΔΑ (αυθ.)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48.9</c:v>
                </c:pt>
                <c:pt idx="1">
                  <c:v>5.0999999999999996</c:v>
                </c:pt>
                <c:pt idx="2">
                  <c:v>41.9</c:v>
                </c:pt>
                <c:pt idx="3">
                  <c:v>4.0999999999999996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79-4FA8-8ADE-2B743D621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6697638377732992E-2"/>
          <c:y val="0.10852581922151183"/>
          <c:w val="0.89999985936864957"/>
          <c:h val="0.10757805350096769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Πολιτική προέλευση</a:t>
            </a:r>
            <a:endParaRPr 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Θετική</c:v>
                </c:pt>
              </c:strCache>
            </c:strRef>
          </c:tx>
          <c:spPr>
            <a:solidFill>
              <a:srgbClr val="3399FF">
                <a:alpha val="7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EE9-4BF2-8CD0-3C3AA6F1CB1B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EE9-4BF2-8CD0-3C3AA6F1CB1B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EE9-4BF2-8CD0-3C3AA6F1CB1B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EE9-4BF2-8CD0-3C3AA6F1CB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 formatCode="0">
                  <c:v>58.2</c:v>
                </c:pt>
                <c:pt idx="2" formatCode="0">
                  <c:v>92.9</c:v>
                </c:pt>
                <c:pt idx="3" formatCode="0">
                  <c:v>28.3</c:v>
                </c:pt>
                <c:pt idx="4" formatCode="0">
                  <c:v>70.5</c:v>
                </c:pt>
                <c:pt idx="5" formatCode="0">
                  <c:v>31.2</c:v>
                </c:pt>
                <c:pt idx="6" formatCode="0">
                  <c:v>43.4</c:v>
                </c:pt>
                <c:pt idx="7" formatCode="0">
                  <c:v>54.6</c:v>
                </c:pt>
                <c:pt idx="9" formatCode="0">
                  <c:v>18.2</c:v>
                </c:pt>
                <c:pt idx="10" formatCode="0">
                  <c:v>39.700000000000003</c:v>
                </c:pt>
                <c:pt idx="11" formatCode="0">
                  <c:v>62.6</c:v>
                </c:pt>
                <c:pt idx="12" formatCode="0">
                  <c:v>91.9</c:v>
                </c:pt>
                <c:pt idx="13" formatCode="0">
                  <c:v>82.9</c:v>
                </c:pt>
                <c:pt idx="14" formatCode="0">
                  <c:v>43.7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EE9-4BF2-8CD0-3C3AA6F1CB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Ούτε-ούτε (αυθ.)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7.125614734790368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269-4118-812E-0C8320B9467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9341620270040318E-4"/>
                  <c:y val="-5.228762475436042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269-4118-812E-0C8320B9467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1.7227340421927219E-5"/>
                  <c:y val="2.614381237718261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269-4118-812E-0C8320B9467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 formatCode="0">
                  <c:v>5.3</c:v>
                </c:pt>
                <c:pt idx="2" formatCode="0">
                  <c:v>2.7</c:v>
                </c:pt>
                <c:pt idx="3" formatCode="0">
                  <c:v>7.5</c:v>
                </c:pt>
                <c:pt idx="4" formatCode="0">
                  <c:v>1.3</c:v>
                </c:pt>
                <c:pt idx="5" formatCode="0">
                  <c:v>7.7</c:v>
                </c:pt>
                <c:pt idx="6" formatCode="0">
                  <c:v>4.0999999999999996</c:v>
                </c:pt>
                <c:pt idx="7" formatCode="0">
                  <c:v>7</c:v>
                </c:pt>
                <c:pt idx="9" formatCode="0">
                  <c:v>3.1</c:v>
                </c:pt>
                <c:pt idx="10" formatCode="0">
                  <c:v>5.2</c:v>
                </c:pt>
                <c:pt idx="11" formatCode="0">
                  <c:v>7</c:v>
                </c:pt>
                <c:pt idx="12" formatCode="0">
                  <c:v>2.2999999999999998</c:v>
                </c:pt>
                <c:pt idx="13" formatCode="0">
                  <c:v>1.8</c:v>
                </c:pt>
                <c:pt idx="14" formatCode="0">
                  <c:v>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EE9-4BF2-8CD0-3C3AA6F1CB1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Αρνητική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  <c:pt idx="0" formatCode="0">
                  <c:v>35.799999999999997</c:v>
                </c:pt>
                <c:pt idx="2" formatCode="0">
                  <c:v>4.0999999999999996</c:v>
                </c:pt>
                <c:pt idx="3" formatCode="0">
                  <c:v>63.8</c:v>
                </c:pt>
                <c:pt idx="4" formatCode="0">
                  <c:v>28.1</c:v>
                </c:pt>
                <c:pt idx="5" formatCode="0">
                  <c:v>61</c:v>
                </c:pt>
                <c:pt idx="6" formatCode="0">
                  <c:v>52.5</c:v>
                </c:pt>
                <c:pt idx="7" formatCode="0">
                  <c:v>36.9</c:v>
                </c:pt>
                <c:pt idx="9" formatCode="0">
                  <c:v>77.3</c:v>
                </c:pt>
                <c:pt idx="10" formatCode="0">
                  <c:v>54.3</c:v>
                </c:pt>
                <c:pt idx="11" formatCode="0">
                  <c:v>30.4</c:v>
                </c:pt>
                <c:pt idx="12" formatCode="0">
                  <c:v>5.3</c:v>
                </c:pt>
                <c:pt idx="13" formatCode="0">
                  <c:v>15.2</c:v>
                </c:pt>
                <c:pt idx="14" formatCode="0">
                  <c:v>46.4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3EE9-4BF2-8CD0-3C3AA6F1CB1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ΔΓ/ΔΑ (αυθ.)</c:v>
                </c:pt>
              </c:strCache>
            </c:strRef>
          </c:tx>
          <c:spPr>
            <a:solidFill>
              <a:schemeClr val="bg1">
                <a:lumMod val="5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4"/>
              <c:layout>
                <c:manualLayout>
                  <c:x val="1.529295619755329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254-4F56-BAA6-9A6A38C2D7E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Sheet1!$E$2:$E$16</c:f>
              <c:numCache>
                <c:formatCode>General</c:formatCode>
                <c:ptCount val="15"/>
                <c:pt idx="0" formatCode="0">
                  <c:v>0.6</c:v>
                </c:pt>
                <c:pt idx="7" formatCode="0">
                  <c:v>1.4</c:v>
                </c:pt>
                <c:pt idx="9" formatCode="0">
                  <c:v>1.5</c:v>
                </c:pt>
                <c:pt idx="10" formatCode="0">
                  <c:v>0.7</c:v>
                </c:pt>
                <c:pt idx="12" formatCode="0">
                  <c:v>0.5</c:v>
                </c:pt>
                <c:pt idx="14" formatCode="0">
                  <c:v>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3EE9-4BF2-8CD0-3C3AA6F1CB1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217912496"/>
        <c:axId val="1217907600"/>
      </c:barChart>
      <c:catAx>
        <c:axId val="1217912496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7907600"/>
        <c:crosses val="autoZero"/>
        <c:auto val="1"/>
        <c:lblAlgn val="ctr"/>
        <c:lblOffset val="100"/>
        <c:noMultiLvlLbl val="0"/>
      </c:catAx>
      <c:valAx>
        <c:axId val="1217907600"/>
        <c:scaling>
          <c:orientation val="minMax"/>
          <c:max val="100"/>
        </c:scaling>
        <c:delete val="1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21791249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010293511691387"/>
          <c:y val="7.5647224041767519E-2"/>
          <c:w val="0.77431041417339019"/>
          <c:h val="5.16626435387935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Σύνολο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99FF">
                  <a:alpha val="70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E79-4FA8-8ADE-2B743D62186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alpha val="7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79-4FA8-8ADE-2B743D62186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alpha val="7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5A-413E-8B10-3CBC9118499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15A-413E-8B10-3CBC911849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Θετική</c:v>
                </c:pt>
                <c:pt idx="1">
                  <c:v>Ούτε-ούτε (αυθ.)</c:v>
                </c:pt>
                <c:pt idx="2">
                  <c:v>Αρνητική</c:v>
                </c:pt>
                <c:pt idx="3">
                  <c:v>ΔΓ/ΔΑ (αυθ.)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20.8</c:v>
                </c:pt>
                <c:pt idx="1">
                  <c:v>5.8</c:v>
                </c:pt>
                <c:pt idx="2">
                  <c:v>70.900000000000006</c:v>
                </c:pt>
                <c:pt idx="3">
                  <c:v>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79-4FA8-8ADE-2B743D621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188675712"/>
        <c:axId val="1188678976"/>
      </c:barChart>
      <c:catAx>
        <c:axId val="1188675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8678976"/>
        <c:crosses val="autoZero"/>
        <c:auto val="1"/>
        <c:lblAlgn val="ctr"/>
        <c:lblOffset val="100"/>
        <c:noMultiLvlLbl val="0"/>
      </c:catAx>
      <c:valAx>
        <c:axId val="1188678976"/>
        <c:scaling>
          <c:orientation val="minMax"/>
          <c:max val="90"/>
          <c:min val="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118867571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dirty="0"/>
              <a:t>Διαχρονικά στοιχεία</a:t>
            </a:r>
            <a:endParaRPr lang="en-US" sz="14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Θετική</c:v>
                </c:pt>
              </c:strCache>
            </c:strRef>
          </c:tx>
          <c:spPr>
            <a:ln w="22225" cap="rnd">
              <a:solidFill>
                <a:srgbClr val="3399FF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8B0-474A-BF28-595332C819BC}"/>
              </c:ext>
            </c:extLst>
          </c:dPt>
          <c:dPt>
            <c:idx val="1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98B0-474A-BF28-595332C819BC}"/>
              </c:ext>
            </c:extLst>
          </c:dPt>
          <c:dPt>
            <c:idx val="2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98B0-474A-BF28-595332C819BC}"/>
              </c:ext>
            </c:extLst>
          </c:dPt>
          <c:dPt>
            <c:idx val="3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98B0-474A-BF28-595332C819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3399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Σεπ-19</c:v>
                </c:pt>
                <c:pt idx="1">
                  <c:v>Οκτ-19</c:v>
                </c:pt>
                <c:pt idx="2">
                  <c:v>Νοε-19</c:v>
                </c:pt>
                <c:pt idx="3">
                  <c:v>Δεκ-19</c:v>
                </c:pt>
                <c:pt idx="4">
                  <c:v>Ιαν-20</c:v>
                </c:pt>
                <c:pt idx="5">
                  <c:v>Φεβ-20</c:v>
                </c:pt>
                <c:pt idx="6">
                  <c:v>Μαρ-20</c:v>
                </c:pt>
                <c:pt idx="7">
                  <c:v>Απρ-20</c:v>
                </c:pt>
                <c:pt idx="8">
                  <c:v>Μάι-20</c:v>
                </c:pt>
                <c:pt idx="9">
                  <c:v>Ιούν-20</c:v>
                </c:pt>
                <c:pt idx="10">
                  <c:v>Σεπ-20</c:v>
                </c:pt>
                <c:pt idx="11">
                  <c:v>Οκτ-20</c:v>
                </c:pt>
                <c:pt idx="12">
                  <c:v>Νοε-20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30</c:v>
                </c:pt>
                <c:pt idx="1">
                  <c:v>28</c:v>
                </c:pt>
                <c:pt idx="2">
                  <c:v>25</c:v>
                </c:pt>
                <c:pt idx="3">
                  <c:v>24</c:v>
                </c:pt>
                <c:pt idx="4">
                  <c:v>25</c:v>
                </c:pt>
                <c:pt idx="5">
                  <c:v>25</c:v>
                </c:pt>
                <c:pt idx="6">
                  <c:v>28</c:v>
                </c:pt>
                <c:pt idx="7">
                  <c:v>33</c:v>
                </c:pt>
                <c:pt idx="8">
                  <c:v>25</c:v>
                </c:pt>
                <c:pt idx="9">
                  <c:v>23</c:v>
                </c:pt>
                <c:pt idx="10">
                  <c:v>23</c:v>
                </c:pt>
                <c:pt idx="11">
                  <c:v>20</c:v>
                </c:pt>
                <c:pt idx="12">
                  <c:v>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98B0-474A-BF28-595332C819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Αρνητική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Σεπ-19</c:v>
                </c:pt>
                <c:pt idx="1">
                  <c:v>Οκτ-19</c:v>
                </c:pt>
                <c:pt idx="2">
                  <c:v>Νοε-19</c:v>
                </c:pt>
                <c:pt idx="3">
                  <c:v>Δεκ-19</c:v>
                </c:pt>
                <c:pt idx="4">
                  <c:v>Ιαν-20</c:v>
                </c:pt>
                <c:pt idx="5">
                  <c:v>Φεβ-20</c:v>
                </c:pt>
                <c:pt idx="6">
                  <c:v>Μαρ-20</c:v>
                </c:pt>
                <c:pt idx="7">
                  <c:v>Απρ-20</c:v>
                </c:pt>
                <c:pt idx="8">
                  <c:v>Μάι-20</c:v>
                </c:pt>
                <c:pt idx="9">
                  <c:v>Ιούν-20</c:v>
                </c:pt>
                <c:pt idx="10">
                  <c:v>Σεπ-20</c:v>
                </c:pt>
                <c:pt idx="11">
                  <c:v>Οκτ-20</c:v>
                </c:pt>
                <c:pt idx="12">
                  <c:v>Νοε-20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59</c:v>
                </c:pt>
                <c:pt idx="1">
                  <c:v>61</c:v>
                </c:pt>
                <c:pt idx="2">
                  <c:v>64</c:v>
                </c:pt>
                <c:pt idx="3">
                  <c:v>67</c:v>
                </c:pt>
                <c:pt idx="4">
                  <c:v>65</c:v>
                </c:pt>
                <c:pt idx="5">
                  <c:v>66</c:v>
                </c:pt>
                <c:pt idx="6">
                  <c:v>59</c:v>
                </c:pt>
                <c:pt idx="7">
                  <c:v>56</c:v>
                </c:pt>
                <c:pt idx="8">
                  <c:v>65</c:v>
                </c:pt>
                <c:pt idx="9">
                  <c:v>67</c:v>
                </c:pt>
                <c:pt idx="10">
                  <c:v>68</c:v>
                </c:pt>
                <c:pt idx="11">
                  <c:v>71</c:v>
                </c:pt>
                <c:pt idx="12">
                  <c:v>71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98B0-474A-BF28-595332C81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88680608"/>
        <c:axId val="1188678432"/>
      </c:lineChart>
      <c:catAx>
        <c:axId val="1188680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8678432"/>
        <c:crosses val="autoZero"/>
        <c:auto val="1"/>
        <c:lblAlgn val="ctr"/>
        <c:lblOffset val="100"/>
        <c:noMultiLvlLbl val="0"/>
      </c:catAx>
      <c:valAx>
        <c:axId val="1188678432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18868060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Πολιτική προέλευση</a:t>
            </a:r>
            <a:endParaRPr 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Θετική</c:v>
                </c:pt>
              </c:strCache>
            </c:strRef>
          </c:tx>
          <c:spPr>
            <a:solidFill>
              <a:srgbClr val="3399FF">
                <a:alpha val="7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EE9-4BF2-8CD0-3C3AA6F1CB1B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EE9-4BF2-8CD0-3C3AA6F1CB1B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EE9-4BF2-8CD0-3C3AA6F1CB1B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EE9-4BF2-8CD0-3C3AA6F1CB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 formatCode="0">
                  <c:v>20.8</c:v>
                </c:pt>
                <c:pt idx="2" formatCode="0">
                  <c:v>8.1</c:v>
                </c:pt>
                <c:pt idx="3" formatCode="0">
                  <c:v>48.4</c:v>
                </c:pt>
                <c:pt idx="4" formatCode="0">
                  <c:v>15.5</c:v>
                </c:pt>
                <c:pt idx="5" formatCode="0">
                  <c:v>4.0999999999999996</c:v>
                </c:pt>
                <c:pt idx="6" formatCode="0">
                  <c:v>7.3</c:v>
                </c:pt>
                <c:pt idx="7" formatCode="0">
                  <c:v>20</c:v>
                </c:pt>
                <c:pt idx="9" formatCode="0">
                  <c:v>44.8</c:v>
                </c:pt>
                <c:pt idx="10" formatCode="0">
                  <c:v>36.9</c:v>
                </c:pt>
                <c:pt idx="11" formatCode="0">
                  <c:v>16.7</c:v>
                </c:pt>
                <c:pt idx="12" formatCode="0">
                  <c:v>11</c:v>
                </c:pt>
                <c:pt idx="13" formatCode="0">
                  <c:v>5.8</c:v>
                </c:pt>
                <c:pt idx="14" formatCode="0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EE9-4BF2-8CD0-3C3AA6F1CB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Ούτε-ούτε (αυθ.)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2"/>
              <c:layout>
                <c:manualLayout>
                  <c:x val="-4.0371744911606167E-3"/>
                  <c:y val="7.843143713154207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EC2-41E5-B5AC-DFD328C64F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7.0792063891635107E-3"/>
                  <c:y val="2.614381237718261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EC2-41E5-B5AC-DFD328C64F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 formatCode="0">
                  <c:v>5.8</c:v>
                </c:pt>
                <c:pt idx="2" formatCode="0">
                  <c:v>3.8</c:v>
                </c:pt>
                <c:pt idx="3" formatCode="0">
                  <c:v>9.8000000000000007</c:v>
                </c:pt>
                <c:pt idx="4" formatCode="0">
                  <c:v>3.2</c:v>
                </c:pt>
                <c:pt idx="5" formatCode="0">
                  <c:v>8.4</c:v>
                </c:pt>
                <c:pt idx="6" formatCode="0">
                  <c:v>5.5</c:v>
                </c:pt>
                <c:pt idx="7" formatCode="0">
                  <c:v>5.0999999999999996</c:v>
                </c:pt>
                <c:pt idx="9" formatCode="0">
                  <c:v>8.4</c:v>
                </c:pt>
                <c:pt idx="10" formatCode="0">
                  <c:v>7.2</c:v>
                </c:pt>
                <c:pt idx="11" formatCode="0">
                  <c:v>6.2</c:v>
                </c:pt>
                <c:pt idx="12" formatCode="0">
                  <c:v>1.3</c:v>
                </c:pt>
                <c:pt idx="13" formatCode="0">
                  <c:v>1.9</c:v>
                </c:pt>
                <c:pt idx="14" formatCode="0">
                  <c:v>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EE9-4BF2-8CD0-3C3AA6F1CB1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Αρνητική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  <c:pt idx="0" formatCode="0">
                  <c:v>70.900000000000006</c:v>
                </c:pt>
                <c:pt idx="2" formatCode="0">
                  <c:v>87.8</c:v>
                </c:pt>
                <c:pt idx="3" formatCode="0">
                  <c:v>38.6</c:v>
                </c:pt>
                <c:pt idx="4" formatCode="0">
                  <c:v>81.3</c:v>
                </c:pt>
                <c:pt idx="5" formatCode="0">
                  <c:v>87.5</c:v>
                </c:pt>
                <c:pt idx="6" formatCode="0">
                  <c:v>87.1</c:v>
                </c:pt>
                <c:pt idx="7" formatCode="0">
                  <c:v>69.2</c:v>
                </c:pt>
                <c:pt idx="9" formatCode="0">
                  <c:v>45.3</c:v>
                </c:pt>
                <c:pt idx="10" formatCode="0">
                  <c:v>52.3</c:v>
                </c:pt>
                <c:pt idx="11" formatCode="0">
                  <c:v>74.7</c:v>
                </c:pt>
                <c:pt idx="12" formatCode="0">
                  <c:v>87.5</c:v>
                </c:pt>
                <c:pt idx="13" formatCode="0">
                  <c:v>91.4</c:v>
                </c:pt>
                <c:pt idx="14" formatCode="0">
                  <c:v>76.8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3EE9-4BF2-8CD0-3C3AA6F1CB1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ΔΓ/ΔΑ (αυθ.)</c:v>
                </c:pt>
              </c:strCache>
            </c:strRef>
          </c:tx>
          <c:spPr>
            <a:solidFill>
              <a:schemeClr val="bg1">
                <a:lumMod val="5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8.4630188769461625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25A-4A87-B99A-B8E8D193895A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3052248765608317E-3"/>
                  <c:y val="2.614381237718069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25A-4A87-B99A-B8E8D193895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7.7090590496977128E-3"/>
                  <c:y val="-5.228762475436042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25A-4A87-B99A-B8E8D193895A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1.978753415583922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25A-4A87-B99A-B8E8D193895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Sheet1!$E$2:$E$16</c:f>
              <c:numCache>
                <c:formatCode>General</c:formatCode>
                <c:ptCount val="15"/>
                <c:pt idx="0" formatCode="0">
                  <c:v>2.4</c:v>
                </c:pt>
                <c:pt idx="3" formatCode="0">
                  <c:v>3.1</c:v>
                </c:pt>
                <c:pt idx="7" formatCode="0">
                  <c:v>5.6</c:v>
                </c:pt>
                <c:pt idx="9" formatCode="0">
                  <c:v>1.5</c:v>
                </c:pt>
                <c:pt idx="10" formatCode="0">
                  <c:v>3.6</c:v>
                </c:pt>
                <c:pt idx="11" formatCode="0">
                  <c:v>2.4</c:v>
                </c:pt>
                <c:pt idx="13" formatCode="0">
                  <c:v>0.8</c:v>
                </c:pt>
                <c:pt idx="14" formatCode="0">
                  <c:v>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3EE9-4BF2-8CD0-3C3AA6F1CB1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188681152"/>
        <c:axId val="1188681696"/>
      </c:barChart>
      <c:catAx>
        <c:axId val="1188681152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8681696"/>
        <c:crosses val="autoZero"/>
        <c:auto val="1"/>
        <c:lblAlgn val="ctr"/>
        <c:lblOffset val="100"/>
        <c:noMultiLvlLbl val="0"/>
      </c:catAx>
      <c:valAx>
        <c:axId val="1188681696"/>
        <c:scaling>
          <c:orientation val="minMax"/>
          <c:max val="100"/>
        </c:scaling>
        <c:delete val="1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18868115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968132936002893"/>
          <c:y val="7.5647224041767519E-2"/>
          <c:w val="0.82342591329514725"/>
          <c:h val="5.16626435387935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Σύνολο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99FF">
                  <a:alpha val="70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E79-4FA8-8ADE-2B743D62186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alpha val="7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79-4FA8-8ADE-2B743D62186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alpha val="7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5A-413E-8B10-3CBC9118499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  <a:alpha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15A-413E-8B10-3CBC911849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Θετικά</c:v>
                </c:pt>
                <c:pt idx="1">
                  <c:v>Ουδέτερα</c:v>
                </c:pt>
                <c:pt idx="2">
                  <c:v>Αρνητικά</c:v>
                </c:pt>
                <c:pt idx="3">
                  <c:v>ΔΓ/ΔΑ (αυθ.)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11.4</c:v>
                </c:pt>
                <c:pt idx="1">
                  <c:v>33</c:v>
                </c:pt>
                <c:pt idx="2">
                  <c:v>54.7</c:v>
                </c:pt>
                <c:pt idx="3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79-4FA8-8ADE-2B743D621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166584208"/>
        <c:axId val="1166579856"/>
      </c:barChart>
      <c:catAx>
        <c:axId val="11665842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6579856"/>
        <c:crosses val="autoZero"/>
        <c:auto val="1"/>
        <c:lblAlgn val="ctr"/>
        <c:lblOffset val="100"/>
        <c:noMultiLvlLbl val="0"/>
      </c:catAx>
      <c:valAx>
        <c:axId val="1166579856"/>
        <c:scaling>
          <c:orientation val="minMax"/>
          <c:max val="7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16658420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Διαχρονικά στοιχεία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Θετικά</c:v>
                </c:pt>
              </c:strCache>
            </c:strRef>
          </c:tx>
          <c:spPr>
            <a:ln w="22225" cap="rnd">
              <a:solidFill>
                <a:srgbClr val="3399FF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8B0-474A-BF28-595332C819BC}"/>
              </c:ext>
            </c:extLst>
          </c:dPt>
          <c:dPt>
            <c:idx val="1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98B0-474A-BF28-595332C819BC}"/>
              </c:ext>
            </c:extLst>
          </c:dPt>
          <c:dPt>
            <c:idx val="2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98B0-474A-BF28-595332C819BC}"/>
              </c:ext>
            </c:extLst>
          </c:dPt>
          <c:dPt>
            <c:idx val="3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98B0-474A-BF28-595332C819BC}"/>
              </c:ext>
            </c:extLst>
          </c:dPt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8B0-474A-BF28-595332C819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1EE-4E00-B2C4-162F04259F7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6"/>
              <c:layout>
                <c:manualLayout>
                  <c:x val="-4.098911653979375E-2"/>
                  <c:y val="-6.42658887929168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1EE-4E00-B2C4-162F04259F7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7"/>
              <c:layout>
                <c:manualLayout>
                  <c:x val="-2.0896412353620508E-2"/>
                  <c:y val="4.46135743541710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1EE-4E00-B2C4-162F04259F7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3"/>
              <c:layout>
                <c:manualLayout>
                  <c:x val="-3.4291548477735787E-2"/>
                  <c:y val="6.63894669835887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1EE-4E00-B2C4-162F04259F7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1EE-4E00-B2C4-162F04259F75}"/>
                </c:ext>
                <c:ext xmlns:c15="http://schemas.microsoft.com/office/drawing/2012/chart" uri="{CE6537A1-D6FC-4f65-9D91-7224C49458BB}"/>
              </c:extLst>
            </c:dLbl>
            <c:dLbl>
              <c:idx val="58"/>
              <c:layout>
                <c:manualLayout>
                  <c:x val="-3.516117759067558E-2"/>
                  <c:y val="4.4613574354171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F85-4A0A-ADBE-50EE664D0CE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9"/>
              <c:layout>
                <c:manualLayout>
                  <c:x val="-6.0040797154748155E-3"/>
                  <c:y val="6.63894669835887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AD2-4B3E-B8A8-8A650551AA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3399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Sheet1!$A$2:$A$61</c:f>
              <c:strCache>
                <c:ptCount val="60"/>
                <c:pt idx="0">
                  <c:v>Οκτ-14</c:v>
                </c:pt>
                <c:pt idx="1">
                  <c:v>Νοε-14</c:v>
                </c:pt>
                <c:pt idx="2">
                  <c:v>Δεκ-14</c:v>
                </c:pt>
                <c:pt idx="3">
                  <c:v>Ιαν-15</c:v>
                </c:pt>
                <c:pt idx="4">
                  <c:v>Φεβ-15</c:v>
                </c:pt>
                <c:pt idx="5">
                  <c:v>Μαρ-15</c:v>
                </c:pt>
                <c:pt idx="6">
                  <c:v>Απρ-15</c:v>
                </c:pt>
                <c:pt idx="7">
                  <c:v>Ιούν-15</c:v>
                </c:pt>
                <c:pt idx="8">
                  <c:v>Ιούλ-15 </c:v>
                </c:pt>
                <c:pt idx="9">
                  <c:v>Οκτ-15</c:v>
                </c:pt>
                <c:pt idx="10">
                  <c:v>Ιαν-16</c:v>
                </c:pt>
                <c:pt idx="11">
                  <c:v>Φεβ-16</c:v>
                </c:pt>
                <c:pt idx="12">
                  <c:v>Μαρ-16</c:v>
                </c:pt>
                <c:pt idx="13">
                  <c:v>Απρ-16</c:v>
                </c:pt>
                <c:pt idx="14">
                  <c:v>Μάι-16</c:v>
                </c:pt>
                <c:pt idx="15">
                  <c:v>Ιούν-16</c:v>
                </c:pt>
                <c:pt idx="16">
                  <c:v>Σεπ-16</c:v>
                </c:pt>
                <c:pt idx="17">
                  <c:v>Οκτ-16</c:v>
                </c:pt>
                <c:pt idx="18">
                  <c:v>Νοε-16</c:v>
                </c:pt>
                <c:pt idx="19">
                  <c:v>Δεκ-16</c:v>
                </c:pt>
                <c:pt idx="20">
                  <c:v>Ιαν-17</c:v>
                </c:pt>
                <c:pt idx="21">
                  <c:v>Φεβ-17</c:v>
                </c:pt>
                <c:pt idx="22">
                  <c:v>Μαρ-17</c:v>
                </c:pt>
                <c:pt idx="23">
                  <c:v>Απρ-17</c:v>
                </c:pt>
                <c:pt idx="24">
                  <c:v>Μάι-17</c:v>
                </c:pt>
                <c:pt idx="25">
                  <c:v>Ιούν-17</c:v>
                </c:pt>
                <c:pt idx="26">
                  <c:v>Σεπ-17</c:v>
                </c:pt>
                <c:pt idx="27">
                  <c:v>Οκτ-17</c:v>
                </c:pt>
                <c:pt idx="28">
                  <c:v>Νοε-17</c:v>
                </c:pt>
                <c:pt idx="29">
                  <c:v>Δεκ-17</c:v>
                </c:pt>
                <c:pt idx="30">
                  <c:v>Ιαν-18</c:v>
                </c:pt>
                <c:pt idx="31">
                  <c:v>Φεβ-18</c:v>
                </c:pt>
                <c:pt idx="32">
                  <c:v>Μαρ-18</c:v>
                </c:pt>
                <c:pt idx="33">
                  <c:v>Απρ-18</c:v>
                </c:pt>
                <c:pt idx="34">
                  <c:v>Μάι-18</c:v>
                </c:pt>
                <c:pt idx="35">
                  <c:v>Ιουν-18</c:v>
                </c:pt>
                <c:pt idx="36">
                  <c:v>Σεπ-18</c:v>
                </c:pt>
                <c:pt idx="37">
                  <c:v>Οκτ-18</c:v>
                </c:pt>
                <c:pt idx="38">
                  <c:v>Νοε-18</c:v>
                </c:pt>
                <c:pt idx="39">
                  <c:v>Δεκ-18</c:v>
                </c:pt>
                <c:pt idx="40">
                  <c:v>Ιαν-19</c:v>
                </c:pt>
                <c:pt idx="41">
                  <c:v>Φεβ-19</c:v>
                </c:pt>
                <c:pt idx="42">
                  <c:v>Μαρ-19</c:v>
                </c:pt>
                <c:pt idx="43">
                  <c:v>Απρ-19</c:v>
                </c:pt>
                <c:pt idx="44">
                  <c:v>Μαι-19</c:v>
                </c:pt>
                <c:pt idx="45">
                  <c:v>Ιουν-19</c:v>
                </c:pt>
                <c:pt idx="46">
                  <c:v>Ιουλ-19</c:v>
                </c:pt>
                <c:pt idx="47">
                  <c:v>Σεπ-19</c:v>
                </c:pt>
                <c:pt idx="48">
                  <c:v>Οκτ-19</c:v>
                </c:pt>
                <c:pt idx="49">
                  <c:v>Νοε-19</c:v>
                </c:pt>
                <c:pt idx="50">
                  <c:v>Δεκ-19</c:v>
                </c:pt>
                <c:pt idx="51">
                  <c:v>Ιαν-20</c:v>
                </c:pt>
                <c:pt idx="52">
                  <c:v>Φεβ-20</c:v>
                </c:pt>
                <c:pt idx="53">
                  <c:v>Μαρ-20</c:v>
                </c:pt>
                <c:pt idx="54">
                  <c:v>Απρ-20</c:v>
                </c:pt>
                <c:pt idx="55">
                  <c:v>Μάι-20</c:v>
                </c:pt>
                <c:pt idx="56">
                  <c:v>Ιούν-20</c:v>
                </c:pt>
                <c:pt idx="57">
                  <c:v>Σεπ-20</c:v>
                </c:pt>
                <c:pt idx="58">
                  <c:v>Οκτ-20</c:v>
                </c:pt>
                <c:pt idx="59">
                  <c:v>Νοε-20</c:v>
                </c:pt>
              </c:strCache>
            </c:strRef>
          </c:cat>
          <c:val>
            <c:numRef>
              <c:f>Sheet1!$B$2:$B$61</c:f>
              <c:numCache>
                <c:formatCode>General</c:formatCode>
                <c:ptCount val="60"/>
                <c:pt idx="0">
                  <c:v>10</c:v>
                </c:pt>
                <c:pt idx="1">
                  <c:v>9</c:v>
                </c:pt>
                <c:pt idx="2">
                  <c:v>6</c:v>
                </c:pt>
                <c:pt idx="3">
                  <c:v>6</c:v>
                </c:pt>
                <c:pt idx="4">
                  <c:v>9</c:v>
                </c:pt>
                <c:pt idx="5">
                  <c:v>9</c:v>
                </c:pt>
                <c:pt idx="6">
                  <c:v>6</c:v>
                </c:pt>
                <c:pt idx="7">
                  <c:v>4</c:v>
                </c:pt>
                <c:pt idx="8">
                  <c:v>4</c:v>
                </c:pt>
                <c:pt idx="9">
                  <c:v>2</c:v>
                </c:pt>
                <c:pt idx="10">
                  <c:v>1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2</c:v>
                </c:pt>
                <c:pt idx="16">
                  <c:v>1</c:v>
                </c:pt>
                <c:pt idx="17">
                  <c:v>2</c:v>
                </c:pt>
                <c:pt idx="18">
                  <c:v>1</c:v>
                </c:pt>
                <c:pt idx="19">
                  <c:v>2</c:v>
                </c:pt>
                <c:pt idx="20">
                  <c:v>3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4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6</c:v>
                </c:pt>
                <c:pt idx="30">
                  <c:v>5</c:v>
                </c:pt>
                <c:pt idx="31">
                  <c:v>7</c:v>
                </c:pt>
                <c:pt idx="32">
                  <c:v>6</c:v>
                </c:pt>
                <c:pt idx="33">
                  <c:v>6</c:v>
                </c:pt>
                <c:pt idx="34">
                  <c:v>7</c:v>
                </c:pt>
                <c:pt idx="35">
                  <c:v>7</c:v>
                </c:pt>
                <c:pt idx="36">
                  <c:v>8</c:v>
                </c:pt>
                <c:pt idx="37">
                  <c:v>8</c:v>
                </c:pt>
                <c:pt idx="38">
                  <c:v>9</c:v>
                </c:pt>
                <c:pt idx="39">
                  <c:v>9</c:v>
                </c:pt>
                <c:pt idx="40">
                  <c:v>9</c:v>
                </c:pt>
                <c:pt idx="41">
                  <c:v>9</c:v>
                </c:pt>
                <c:pt idx="42">
                  <c:v>9</c:v>
                </c:pt>
                <c:pt idx="43">
                  <c:v>12</c:v>
                </c:pt>
                <c:pt idx="44">
                  <c:v>11</c:v>
                </c:pt>
                <c:pt idx="45">
                  <c:v>15</c:v>
                </c:pt>
                <c:pt idx="46">
                  <c:v>15</c:v>
                </c:pt>
                <c:pt idx="47">
                  <c:v>25</c:v>
                </c:pt>
                <c:pt idx="48">
                  <c:v>27</c:v>
                </c:pt>
                <c:pt idx="49">
                  <c:v>27</c:v>
                </c:pt>
                <c:pt idx="50">
                  <c:v>24</c:v>
                </c:pt>
                <c:pt idx="51">
                  <c:v>23</c:v>
                </c:pt>
                <c:pt idx="52">
                  <c:v>25</c:v>
                </c:pt>
                <c:pt idx="53">
                  <c:v>18</c:v>
                </c:pt>
                <c:pt idx="54">
                  <c:v>16</c:v>
                </c:pt>
                <c:pt idx="55">
                  <c:v>14</c:v>
                </c:pt>
                <c:pt idx="56">
                  <c:v>15</c:v>
                </c:pt>
                <c:pt idx="57">
                  <c:v>14</c:v>
                </c:pt>
                <c:pt idx="58">
                  <c:v>11</c:v>
                </c:pt>
                <c:pt idx="59">
                  <c:v>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98B0-474A-BF28-595332C819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Αρνητικά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1EE-4E00-B2C4-162F04259F7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91EE-4E00-B2C4-162F04259F7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6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1EE-4E00-B2C4-162F04259F7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7"/>
              <c:layout>
                <c:manualLayout>
                  <c:x val="-2.0896412353620508E-2"/>
                  <c:y val="-6.42658887929168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1EE-4E00-B2C4-162F04259F7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1EE-4E00-B2C4-162F04259F7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1EE-4E00-B2C4-162F04259F75}"/>
                </c:ext>
                <c:ext xmlns:c15="http://schemas.microsoft.com/office/drawing/2012/chart" uri="{CE6537A1-D6FC-4f65-9D91-7224C49458BB}"/>
              </c:extLst>
            </c:dLbl>
            <c:dLbl>
              <c:idx val="58"/>
              <c:layout>
                <c:manualLayout>
                  <c:x val="-4.8642450416901635E-2"/>
                  <c:y val="-0.1078176740517520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F85-4A0A-ADBE-50EE664D0CE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9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AD2-4B3E-B8A8-8A650551AA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Sheet1!$A$2:$A$61</c:f>
              <c:strCache>
                <c:ptCount val="60"/>
                <c:pt idx="0">
                  <c:v>Οκτ-14</c:v>
                </c:pt>
                <c:pt idx="1">
                  <c:v>Νοε-14</c:v>
                </c:pt>
                <c:pt idx="2">
                  <c:v>Δεκ-14</c:v>
                </c:pt>
                <c:pt idx="3">
                  <c:v>Ιαν-15</c:v>
                </c:pt>
                <c:pt idx="4">
                  <c:v>Φεβ-15</c:v>
                </c:pt>
                <c:pt idx="5">
                  <c:v>Μαρ-15</c:v>
                </c:pt>
                <c:pt idx="6">
                  <c:v>Απρ-15</c:v>
                </c:pt>
                <c:pt idx="7">
                  <c:v>Ιούν-15</c:v>
                </c:pt>
                <c:pt idx="8">
                  <c:v>Ιούλ-15 </c:v>
                </c:pt>
                <c:pt idx="9">
                  <c:v>Οκτ-15</c:v>
                </c:pt>
                <c:pt idx="10">
                  <c:v>Ιαν-16</c:v>
                </c:pt>
                <c:pt idx="11">
                  <c:v>Φεβ-16</c:v>
                </c:pt>
                <c:pt idx="12">
                  <c:v>Μαρ-16</c:v>
                </c:pt>
                <c:pt idx="13">
                  <c:v>Απρ-16</c:v>
                </c:pt>
                <c:pt idx="14">
                  <c:v>Μάι-16</c:v>
                </c:pt>
                <c:pt idx="15">
                  <c:v>Ιούν-16</c:v>
                </c:pt>
                <c:pt idx="16">
                  <c:v>Σεπ-16</c:v>
                </c:pt>
                <c:pt idx="17">
                  <c:v>Οκτ-16</c:v>
                </c:pt>
                <c:pt idx="18">
                  <c:v>Νοε-16</c:v>
                </c:pt>
                <c:pt idx="19">
                  <c:v>Δεκ-16</c:v>
                </c:pt>
                <c:pt idx="20">
                  <c:v>Ιαν-17</c:v>
                </c:pt>
                <c:pt idx="21">
                  <c:v>Φεβ-17</c:v>
                </c:pt>
                <c:pt idx="22">
                  <c:v>Μαρ-17</c:v>
                </c:pt>
                <c:pt idx="23">
                  <c:v>Απρ-17</c:v>
                </c:pt>
                <c:pt idx="24">
                  <c:v>Μάι-17</c:v>
                </c:pt>
                <c:pt idx="25">
                  <c:v>Ιούν-17</c:v>
                </c:pt>
                <c:pt idx="26">
                  <c:v>Σεπ-17</c:v>
                </c:pt>
                <c:pt idx="27">
                  <c:v>Οκτ-17</c:v>
                </c:pt>
                <c:pt idx="28">
                  <c:v>Νοε-17</c:v>
                </c:pt>
                <c:pt idx="29">
                  <c:v>Δεκ-17</c:v>
                </c:pt>
                <c:pt idx="30">
                  <c:v>Ιαν-18</c:v>
                </c:pt>
                <c:pt idx="31">
                  <c:v>Φεβ-18</c:v>
                </c:pt>
                <c:pt idx="32">
                  <c:v>Μαρ-18</c:v>
                </c:pt>
                <c:pt idx="33">
                  <c:v>Απρ-18</c:v>
                </c:pt>
                <c:pt idx="34">
                  <c:v>Μάι-18</c:v>
                </c:pt>
                <c:pt idx="35">
                  <c:v>Ιουν-18</c:v>
                </c:pt>
                <c:pt idx="36">
                  <c:v>Σεπ-18</c:v>
                </c:pt>
                <c:pt idx="37">
                  <c:v>Οκτ-18</c:v>
                </c:pt>
                <c:pt idx="38">
                  <c:v>Νοε-18</c:v>
                </c:pt>
                <c:pt idx="39">
                  <c:v>Δεκ-18</c:v>
                </c:pt>
                <c:pt idx="40">
                  <c:v>Ιαν-19</c:v>
                </c:pt>
                <c:pt idx="41">
                  <c:v>Φεβ-19</c:v>
                </c:pt>
                <c:pt idx="42">
                  <c:v>Μαρ-19</c:v>
                </c:pt>
                <c:pt idx="43">
                  <c:v>Απρ-19</c:v>
                </c:pt>
                <c:pt idx="44">
                  <c:v>Μαι-19</c:v>
                </c:pt>
                <c:pt idx="45">
                  <c:v>Ιουν-19</c:v>
                </c:pt>
                <c:pt idx="46">
                  <c:v>Ιουλ-19</c:v>
                </c:pt>
                <c:pt idx="47">
                  <c:v>Σεπ-19</c:v>
                </c:pt>
                <c:pt idx="48">
                  <c:v>Οκτ-19</c:v>
                </c:pt>
                <c:pt idx="49">
                  <c:v>Νοε-19</c:v>
                </c:pt>
                <c:pt idx="50">
                  <c:v>Δεκ-19</c:v>
                </c:pt>
                <c:pt idx="51">
                  <c:v>Ιαν-20</c:v>
                </c:pt>
                <c:pt idx="52">
                  <c:v>Φεβ-20</c:v>
                </c:pt>
                <c:pt idx="53">
                  <c:v>Μαρ-20</c:v>
                </c:pt>
                <c:pt idx="54">
                  <c:v>Απρ-20</c:v>
                </c:pt>
                <c:pt idx="55">
                  <c:v>Μάι-20</c:v>
                </c:pt>
                <c:pt idx="56">
                  <c:v>Ιούν-20</c:v>
                </c:pt>
                <c:pt idx="57">
                  <c:v>Σεπ-20</c:v>
                </c:pt>
                <c:pt idx="58">
                  <c:v>Οκτ-20</c:v>
                </c:pt>
                <c:pt idx="59">
                  <c:v>Νοε-20</c:v>
                </c:pt>
              </c:strCache>
            </c:strRef>
          </c:cat>
          <c:val>
            <c:numRef>
              <c:f>Sheet1!$C$2:$C$61</c:f>
              <c:numCache>
                <c:formatCode>General</c:formatCode>
                <c:ptCount val="60"/>
                <c:pt idx="0">
                  <c:v>73</c:v>
                </c:pt>
                <c:pt idx="1">
                  <c:v>74</c:v>
                </c:pt>
                <c:pt idx="2">
                  <c:v>81</c:v>
                </c:pt>
                <c:pt idx="3">
                  <c:v>78</c:v>
                </c:pt>
                <c:pt idx="4">
                  <c:v>64</c:v>
                </c:pt>
                <c:pt idx="5">
                  <c:v>67</c:v>
                </c:pt>
                <c:pt idx="6">
                  <c:v>67</c:v>
                </c:pt>
                <c:pt idx="7">
                  <c:v>78</c:v>
                </c:pt>
                <c:pt idx="8">
                  <c:v>80</c:v>
                </c:pt>
                <c:pt idx="9">
                  <c:v>87</c:v>
                </c:pt>
                <c:pt idx="10">
                  <c:v>88</c:v>
                </c:pt>
                <c:pt idx="11">
                  <c:v>92</c:v>
                </c:pt>
                <c:pt idx="12">
                  <c:v>89</c:v>
                </c:pt>
                <c:pt idx="13">
                  <c:v>89</c:v>
                </c:pt>
                <c:pt idx="14">
                  <c:v>89</c:v>
                </c:pt>
                <c:pt idx="15">
                  <c:v>88</c:v>
                </c:pt>
                <c:pt idx="16">
                  <c:v>88</c:v>
                </c:pt>
                <c:pt idx="17">
                  <c:v>89</c:v>
                </c:pt>
                <c:pt idx="18">
                  <c:v>91</c:v>
                </c:pt>
                <c:pt idx="19">
                  <c:v>87</c:v>
                </c:pt>
                <c:pt idx="20">
                  <c:v>87</c:v>
                </c:pt>
                <c:pt idx="21">
                  <c:v>87</c:v>
                </c:pt>
                <c:pt idx="22">
                  <c:v>86</c:v>
                </c:pt>
                <c:pt idx="23">
                  <c:v>84</c:v>
                </c:pt>
                <c:pt idx="24">
                  <c:v>85</c:v>
                </c:pt>
                <c:pt idx="25">
                  <c:v>83</c:v>
                </c:pt>
                <c:pt idx="26">
                  <c:v>80</c:v>
                </c:pt>
                <c:pt idx="27">
                  <c:v>78</c:v>
                </c:pt>
                <c:pt idx="28">
                  <c:v>77</c:v>
                </c:pt>
                <c:pt idx="29">
                  <c:v>77</c:v>
                </c:pt>
                <c:pt idx="30">
                  <c:v>77</c:v>
                </c:pt>
                <c:pt idx="31">
                  <c:v>73</c:v>
                </c:pt>
                <c:pt idx="32">
                  <c:v>78</c:v>
                </c:pt>
                <c:pt idx="33">
                  <c:v>78</c:v>
                </c:pt>
                <c:pt idx="34">
                  <c:v>76</c:v>
                </c:pt>
                <c:pt idx="35">
                  <c:v>78</c:v>
                </c:pt>
                <c:pt idx="36">
                  <c:v>73</c:v>
                </c:pt>
                <c:pt idx="37">
                  <c:v>73</c:v>
                </c:pt>
                <c:pt idx="38">
                  <c:v>71</c:v>
                </c:pt>
                <c:pt idx="39">
                  <c:v>72</c:v>
                </c:pt>
                <c:pt idx="40">
                  <c:v>73</c:v>
                </c:pt>
                <c:pt idx="41">
                  <c:v>73</c:v>
                </c:pt>
                <c:pt idx="42">
                  <c:v>74</c:v>
                </c:pt>
                <c:pt idx="43">
                  <c:v>69</c:v>
                </c:pt>
                <c:pt idx="44">
                  <c:v>69</c:v>
                </c:pt>
                <c:pt idx="45">
                  <c:v>65</c:v>
                </c:pt>
                <c:pt idx="46">
                  <c:v>65</c:v>
                </c:pt>
                <c:pt idx="47">
                  <c:v>33</c:v>
                </c:pt>
                <c:pt idx="48">
                  <c:v>32</c:v>
                </c:pt>
                <c:pt idx="49">
                  <c:v>37</c:v>
                </c:pt>
                <c:pt idx="50">
                  <c:v>35</c:v>
                </c:pt>
                <c:pt idx="51">
                  <c:v>35</c:v>
                </c:pt>
                <c:pt idx="52">
                  <c:v>32</c:v>
                </c:pt>
                <c:pt idx="53">
                  <c:v>32</c:v>
                </c:pt>
                <c:pt idx="54">
                  <c:v>41</c:v>
                </c:pt>
                <c:pt idx="55">
                  <c:v>47</c:v>
                </c:pt>
                <c:pt idx="56">
                  <c:v>53</c:v>
                </c:pt>
                <c:pt idx="57">
                  <c:v>53</c:v>
                </c:pt>
                <c:pt idx="58">
                  <c:v>50</c:v>
                </c:pt>
                <c:pt idx="59">
                  <c:v>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98B0-474A-BF28-595332C81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66584752"/>
        <c:axId val="1166579312"/>
      </c:lineChart>
      <c:catAx>
        <c:axId val="1166584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6579312"/>
        <c:crosses val="autoZero"/>
        <c:auto val="1"/>
        <c:lblAlgn val="ctr"/>
        <c:lblOffset val="100"/>
        <c:noMultiLvlLbl val="0"/>
      </c:catAx>
      <c:valAx>
        <c:axId val="1166579312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16658475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7232487529515"/>
          <c:y val="0.85975810755490589"/>
          <c:w val="0.456233941657678"/>
          <c:h val="0.10757805350096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Πολιτική προέλευση</a:t>
            </a:r>
            <a:endParaRPr 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Θετικά</c:v>
                </c:pt>
              </c:strCache>
            </c:strRef>
          </c:tx>
          <c:spPr>
            <a:solidFill>
              <a:srgbClr val="3399FF">
                <a:alpha val="7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EE9-4BF2-8CD0-3C3AA6F1CB1B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EE9-4BF2-8CD0-3C3AA6F1CB1B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EE9-4BF2-8CD0-3C3AA6F1CB1B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EE9-4BF2-8CD0-3C3AA6F1CB1B}"/>
              </c:ext>
            </c:extLst>
          </c:dPt>
          <c:dLbls>
            <c:dLbl>
              <c:idx val="5"/>
              <c:layout>
                <c:manualLayout>
                  <c:x val="-2.1203691854210292E-3"/>
                  <c:y val="-5.228762475436138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12A-4B91-B172-8A56F342CD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2440136749925523E-3"/>
                  <c:y val="-5.228762475436042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12A-4B91-B172-8A56F342CD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5.1068517000221201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12A-4B91-B172-8A56F342CD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 formatCode="0">
                  <c:v>11.4</c:v>
                </c:pt>
                <c:pt idx="2" formatCode="0">
                  <c:v>24.2</c:v>
                </c:pt>
                <c:pt idx="3" formatCode="0">
                  <c:v>2.6</c:v>
                </c:pt>
                <c:pt idx="4" formatCode="0">
                  <c:v>15.4</c:v>
                </c:pt>
                <c:pt idx="5" formatCode="0">
                  <c:v>6.4</c:v>
                </c:pt>
                <c:pt idx="6" formatCode="0">
                  <c:v>6</c:v>
                </c:pt>
                <c:pt idx="7" formatCode="0">
                  <c:v>8.4</c:v>
                </c:pt>
                <c:pt idx="9" formatCode="0">
                  <c:v>2.2000000000000002</c:v>
                </c:pt>
                <c:pt idx="10" formatCode="0">
                  <c:v>5</c:v>
                </c:pt>
                <c:pt idx="11" formatCode="0">
                  <c:v>6.5</c:v>
                </c:pt>
                <c:pt idx="12" formatCode="0">
                  <c:v>28.6</c:v>
                </c:pt>
                <c:pt idx="13" formatCode="0">
                  <c:v>24</c:v>
                </c:pt>
                <c:pt idx="14" formatCode="0">
                  <c:v>4.5999999999999996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EE9-4BF2-8CD0-3C3AA6F1CB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Ουδέτερα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 formatCode="0">
                  <c:v>33</c:v>
                </c:pt>
                <c:pt idx="2" formatCode="0">
                  <c:v>42.9</c:v>
                </c:pt>
                <c:pt idx="3" formatCode="0">
                  <c:v>20.2</c:v>
                </c:pt>
                <c:pt idx="4" formatCode="0">
                  <c:v>30.6</c:v>
                </c:pt>
                <c:pt idx="5" formatCode="0">
                  <c:v>22.7</c:v>
                </c:pt>
                <c:pt idx="6" formatCode="0">
                  <c:v>35.799999999999997</c:v>
                </c:pt>
                <c:pt idx="7" formatCode="0">
                  <c:v>33.9</c:v>
                </c:pt>
                <c:pt idx="9" formatCode="0">
                  <c:v>21.1</c:v>
                </c:pt>
                <c:pt idx="10" formatCode="0">
                  <c:v>31</c:v>
                </c:pt>
                <c:pt idx="11" formatCode="0">
                  <c:v>37</c:v>
                </c:pt>
                <c:pt idx="12" formatCode="0">
                  <c:v>36.299999999999997</c:v>
                </c:pt>
                <c:pt idx="13" formatCode="0">
                  <c:v>40.799999999999997</c:v>
                </c:pt>
                <c:pt idx="14" formatCode="0">
                  <c:v>27.4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EE9-4BF2-8CD0-3C3AA6F1CB1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Αρνητικά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  <c:pt idx="0" formatCode="0">
                  <c:v>54.7</c:v>
                </c:pt>
                <c:pt idx="2" formatCode="0">
                  <c:v>32.299999999999997</c:v>
                </c:pt>
                <c:pt idx="3" formatCode="0">
                  <c:v>76.099999999999994</c:v>
                </c:pt>
                <c:pt idx="4" formatCode="0">
                  <c:v>54</c:v>
                </c:pt>
                <c:pt idx="5" formatCode="0">
                  <c:v>70.8</c:v>
                </c:pt>
                <c:pt idx="6" formatCode="0">
                  <c:v>58.2</c:v>
                </c:pt>
                <c:pt idx="7" formatCode="0">
                  <c:v>56.6</c:v>
                </c:pt>
                <c:pt idx="9" formatCode="0">
                  <c:v>75.099999999999994</c:v>
                </c:pt>
                <c:pt idx="10" formatCode="0">
                  <c:v>64</c:v>
                </c:pt>
                <c:pt idx="11" formatCode="0">
                  <c:v>56.4</c:v>
                </c:pt>
                <c:pt idx="12" formatCode="0">
                  <c:v>35.1</c:v>
                </c:pt>
                <c:pt idx="13" formatCode="0">
                  <c:v>33.799999999999997</c:v>
                </c:pt>
                <c:pt idx="14" formatCode="0">
                  <c:v>66.400000000000006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3EE9-4BF2-8CD0-3C3AA6F1CB1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ΔΓ/ΔΑ (αυθ.)</c:v>
                </c:pt>
              </c:strCache>
            </c:strRef>
          </c:tx>
          <c:spPr>
            <a:solidFill>
              <a:schemeClr val="bg1">
                <a:lumMod val="50000"/>
                <a:alpha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Sheet1!$E$2:$E$16</c:f>
              <c:numCache>
                <c:formatCode>General</c:formatCode>
                <c:ptCount val="15"/>
                <c:pt idx="0" formatCode="0">
                  <c:v>0.7</c:v>
                </c:pt>
                <c:pt idx="2" formatCode="0">
                  <c:v>0.6</c:v>
                </c:pt>
                <c:pt idx="3" formatCode="0">
                  <c:v>1.2</c:v>
                </c:pt>
                <c:pt idx="7" formatCode="0">
                  <c:v>0.9</c:v>
                </c:pt>
                <c:pt idx="9" formatCode="0">
                  <c:v>1.6</c:v>
                </c:pt>
                <c:pt idx="13" formatCode="0">
                  <c:v>1.4</c:v>
                </c:pt>
                <c:pt idx="14" formatCode="0">
                  <c:v>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3EE9-4BF2-8CD0-3C3AA6F1CB1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166582032"/>
        <c:axId val="1166581488"/>
      </c:barChart>
      <c:catAx>
        <c:axId val="1166582032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6581488"/>
        <c:crosses val="autoZero"/>
        <c:auto val="1"/>
        <c:lblAlgn val="ctr"/>
        <c:lblOffset val="100"/>
        <c:noMultiLvlLbl val="0"/>
      </c:catAx>
      <c:valAx>
        <c:axId val="1166581488"/>
        <c:scaling>
          <c:orientation val="minMax"/>
          <c:max val="100"/>
        </c:scaling>
        <c:delete val="1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16658203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763421504502312"/>
          <c:y val="7.5647224041767519E-2"/>
          <c:w val="0.78547302761015303"/>
          <c:h val="5.16626435387935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Σύνολο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4557749560878608E-2"/>
          <c:y val="0.17015159536276367"/>
          <c:w val="0.95088450087824283"/>
          <c:h val="0.677998418247169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99FF">
                  <a:alpha val="70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E79-4FA8-8ADE-2B743D62186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alpha val="7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79-4FA8-8ADE-2B743D62186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alpha val="7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5A-413E-8B10-3CBC9118499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15A-413E-8B10-3CBC911849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Θετική</c:v>
                </c:pt>
                <c:pt idx="1">
                  <c:v>Ούτε-ούτε (αυθ.)</c:v>
                </c:pt>
                <c:pt idx="2">
                  <c:v>Αρνητική</c:v>
                </c:pt>
                <c:pt idx="3">
                  <c:v>ΔΓ/ΔΑ (αυθ.)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71.3</c:v>
                </c:pt>
                <c:pt idx="1">
                  <c:v>2</c:v>
                </c:pt>
                <c:pt idx="2">
                  <c:v>25.9</c:v>
                </c:pt>
                <c:pt idx="3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79-4FA8-8ADE-2B743D621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019627744"/>
        <c:axId val="1024912720"/>
      </c:barChart>
      <c:catAx>
        <c:axId val="1019627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4912720"/>
        <c:crosses val="autoZero"/>
        <c:auto val="1"/>
        <c:lblAlgn val="ctr"/>
        <c:lblOffset val="100"/>
        <c:noMultiLvlLbl val="0"/>
      </c:catAx>
      <c:valAx>
        <c:axId val="1024912720"/>
        <c:scaling>
          <c:orientation val="minMax"/>
          <c:max val="9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10196277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Ανά ηλικία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Θετική</c:v>
                </c:pt>
              </c:strCache>
            </c:strRef>
          </c:tx>
          <c:spPr>
            <a:ln w="22225" cap="rnd">
              <a:solidFill>
                <a:srgbClr val="3399FF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8B0-474A-BF28-595332C819BC}"/>
              </c:ext>
            </c:extLst>
          </c:dPt>
          <c:dPt>
            <c:idx val="1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98B0-474A-BF28-595332C819BC}"/>
              </c:ext>
            </c:extLst>
          </c:dPt>
          <c:dPt>
            <c:idx val="2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98B0-474A-BF28-595332C819BC}"/>
              </c:ext>
            </c:extLst>
          </c:dPt>
          <c:dPt>
            <c:idx val="3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98B0-474A-BF28-595332C819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3399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17-34</c:v>
                </c:pt>
                <c:pt idx="1">
                  <c:v>35-44</c:v>
                </c:pt>
                <c:pt idx="2">
                  <c:v>45-54</c:v>
                </c:pt>
                <c:pt idx="3">
                  <c:v>55-64</c:v>
                </c:pt>
                <c:pt idx="4">
                  <c:v>65+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60.5</c:v>
                </c:pt>
                <c:pt idx="1">
                  <c:v>69.900000000000006</c:v>
                </c:pt>
                <c:pt idx="2">
                  <c:v>71.7</c:v>
                </c:pt>
                <c:pt idx="3">
                  <c:v>76.7</c:v>
                </c:pt>
                <c:pt idx="4">
                  <c:v>77.900000000000006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98B0-474A-BF28-595332C819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Αρνητική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17-34</c:v>
                </c:pt>
                <c:pt idx="1">
                  <c:v>35-44</c:v>
                </c:pt>
                <c:pt idx="2">
                  <c:v>45-54</c:v>
                </c:pt>
                <c:pt idx="3">
                  <c:v>55-64</c:v>
                </c:pt>
                <c:pt idx="4">
                  <c:v>65+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36.5</c:v>
                </c:pt>
                <c:pt idx="1">
                  <c:v>28.1</c:v>
                </c:pt>
                <c:pt idx="2">
                  <c:v>22.3</c:v>
                </c:pt>
                <c:pt idx="3">
                  <c:v>21.2</c:v>
                </c:pt>
                <c:pt idx="4">
                  <c:v>20.5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98B0-474A-BF28-595332C81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8353872"/>
        <c:axId val="1158349520"/>
      </c:lineChart>
      <c:catAx>
        <c:axId val="1158353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8349520"/>
        <c:crosses val="autoZero"/>
        <c:auto val="1"/>
        <c:lblAlgn val="ctr"/>
        <c:lblOffset val="100"/>
        <c:noMultiLvlLbl val="0"/>
      </c:catAx>
      <c:valAx>
        <c:axId val="1158349520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115835387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940019322747542"/>
          <c:y val="0.85975810755490589"/>
          <c:w val="0.56761889325939874"/>
          <c:h val="0.10757805350096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Πολιτική προέλευση</a:t>
            </a:r>
            <a:endParaRPr 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Θετική</c:v>
                </c:pt>
              </c:strCache>
            </c:strRef>
          </c:tx>
          <c:spPr>
            <a:solidFill>
              <a:srgbClr val="3399FF">
                <a:alpha val="7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EE9-4BF2-8CD0-3C3AA6F1CB1B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EE9-4BF2-8CD0-3C3AA6F1CB1B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EE9-4BF2-8CD0-3C3AA6F1CB1B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EE9-4BF2-8CD0-3C3AA6F1CB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 formatCode="0">
                  <c:v>71</c:v>
                </c:pt>
                <c:pt idx="2" formatCode="0">
                  <c:v>92.1</c:v>
                </c:pt>
                <c:pt idx="3" formatCode="0">
                  <c:v>51.4</c:v>
                </c:pt>
                <c:pt idx="4" formatCode="0">
                  <c:v>83.3</c:v>
                </c:pt>
                <c:pt idx="5" formatCode="0">
                  <c:v>47.1</c:v>
                </c:pt>
                <c:pt idx="6" formatCode="0">
                  <c:v>58</c:v>
                </c:pt>
                <c:pt idx="7" formatCode="0">
                  <c:v>71.7</c:v>
                </c:pt>
                <c:pt idx="9" formatCode="0">
                  <c:v>26.4</c:v>
                </c:pt>
                <c:pt idx="10" formatCode="0">
                  <c:v>62</c:v>
                </c:pt>
                <c:pt idx="11" formatCode="0">
                  <c:v>78</c:v>
                </c:pt>
                <c:pt idx="12" formatCode="0">
                  <c:v>93.3</c:v>
                </c:pt>
                <c:pt idx="13" formatCode="0">
                  <c:v>88.9</c:v>
                </c:pt>
                <c:pt idx="14" formatCode="0">
                  <c:v>65.599999999999994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EE9-4BF2-8CD0-3C3AA6F1CB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Ούτε-ούτε (αυθ.)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054826538260869E-3"/>
                  <c:y val="-5.228762475436114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4A0-404C-8B76-BC7AA2CBAFB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1244953092413077E-4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4A0-404C-8B76-BC7AA2CBAFB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2144810914117024E-3"/>
                  <c:y val="-5.228762475436138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4A0-404C-8B76-BC7AA2CBAFB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1178617284436747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AD7-42A7-9739-9A99B92AE2A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562608374034308E-3"/>
                  <c:y val="2.614381237718069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4A0-404C-8B76-BC7AA2CBAFB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4A0-404C-8B76-BC7AA2CBAFB9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1"/>
              <c:layout>
                <c:manualLayout>
                  <c:x val="-7.5782718938418431E-4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2AD7-42A7-9739-9A99B92AE2A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3516430663822164E-3"/>
                  <c:y val="-5.228762475436042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E4A0-404C-8B76-BC7AA2CBAFB9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2.7212166299384456E-4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4A0-404C-8B76-BC7AA2CBAFB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 formatCode="0">
                  <c:v>2</c:v>
                </c:pt>
                <c:pt idx="2" formatCode="0">
                  <c:v>0.7</c:v>
                </c:pt>
                <c:pt idx="3" formatCode="0">
                  <c:v>2.5</c:v>
                </c:pt>
                <c:pt idx="4" formatCode="0">
                  <c:v>1.7</c:v>
                </c:pt>
                <c:pt idx="5" formatCode="0">
                  <c:v>6</c:v>
                </c:pt>
                <c:pt idx="6" formatCode="0">
                  <c:v>4</c:v>
                </c:pt>
                <c:pt idx="7" formatCode="0">
                  <c:v>1.4</c:v>
                </c:pt>
                <c:pt idx="9" formatCode="0">
                  <c:v>2.7</c:v>
                </c:pt>
                <c:pt idx="10" formatCode="0">
                  <c:v>1</c:v>
                </c:pt>
                <c:pt idx="11" formatCode="0">
                  <c:v>2.2000000000000002</c:v>
                </c:pt>
                <c:pt idx="14" formatCode="0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EE9-4BF2-8CD0-3C3AA6F1CB1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Αρνητική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  <c:pt idx="0" formatCode="0">
                  <c:v>26</c:v>
                </c:pt>
                <c:pt idx="2" formatCode="0">
                  <c:v>6.8</c:v>
                </c:pt>
                <c:pt idx="3" formatCode="0">
                  <c:v>45.6</c:v>
                </c:pt>
                <c:pt idx="4" formatCode="0">
                  <c:v>13.8</c:v>
                </c:pt>
                <c:pt idx="5" formatCode="0">
                  <c:v>46.8</c:v>
                </c:pt>
                <c:pt idx="6" formatCode="0">
                  <c:v>37</c:v>
                </c:pt>
                <c:pt idx="7" formatCode="0">
                  <c:v>24.9</c:v>
                </c:pt>
                <c:pt idx="9" formatCode="0">
                  <c:v>70.2</c:v>
                </c:pt>
                <c:pt idx="10" formatCode="0">
                  <c:v>36</c:v>
                </c:pt>
                <c:pt idx="11" formatCode="0">
                  <c:v>18.7</c:v>
                </c:pt>
                <c:pt idx="12" formatCode="0">
                  <c:v>5.6</c:v>
                </c:pt>
                <c:pt idx="13" formatCode="0">
                  <c:v>10.8</c:v>
                </c:pt>
                <c:pt idx="14" formatCode="0">
                  <c:v>28.1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3EE9-4BF2-8CD0-3C3AA6F1CB1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ΔΓ/ΔΑ (αυθ.)</c:v>
                </c:pt>
              </c:strCache>
            </c:strRef>
          </c:tx>
          <c:spPr>
            <a:solidFill>
              <a:schemeClr val="bg1">
                <a:lumMod val="5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897708974671051E-3"/>
                  <c:y val="-5.228762475436114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AD7-42A7-9739-9A99B92AE2A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7658206753398704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AD7-42A7-9739-9A99B92AE2A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4944668595191251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AD7-42A7-9739-9A99B92AE2A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6.6803407216358751E-3"/>
                  <c:y val="2.614381237718069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AD7-42A7-9739-9A99B92AE2A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1.1004403167564165E-4"/>
                  <c:y val="-5.22835076185529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2AD7-42A7-9739-9A99B92AE2A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5.1302316620236519E-3"/>
                  <c:y val="-7.843143713154112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AD7-42A7-9739-9A99B92AE2A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1.9317473867179315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2AD7-42A7-9739-9A99B92AE2A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6263551588503057E-3"/>
                  <c:y val="-5.228762475436042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2AD7-42A7-9739-9A99B92AE2A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2.6605693600851663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2AD7-42A7-9739-9A99B92AE2A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Sheet1!$E$2:$E$16</c:f>
              <c:numCache>
                <c:formatCode>General</c:formatCode>
                <c:ptCount val="15"/>
                <c:pt idx="0" formatCode="0">
                  <c:v>1</c:v>
                </c:pt>
                <c:pt idx="4" formatCode="0">
                  <c:v>1.1000000000000001</c:v>
                </c:pt>
                <c:pt idx="6" formatCode="0">
                  <c:v>0.9</c:v>
                </c:pt>
                <c:pt idx="7" formatCode="0">
                  <c:v>1.8</c:v>
                </c:pt>
                <c:pt idx="9" formatCode="0">
                  <c:v>0.6</c:v>
                </c:pt>
                <c:pt idx="10" formatCode="0">
                  <c:v>1</c:v>
                </c:pt>
                <c:pt idx="11" formatCode="0">
                  <c:v>1.1000000000000001</c:v>
                </c:pt>
                <c:pt idx="12" formatCode="0">
                  <c:v>0.8</c:v>
                </c:pt>
                <c:pt idx="14" formatCode="0">
                  <c:v>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3EE9-4BF2-8CD0-3C3AA6F1CB1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158352784"/>
        <c:axId val="1158350608"/>
      </c:barChart>
      <c:catAx>
        <c:axId val="1158352784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8350608"/>
        <c:crosses val="autoZero"/>
        <c:auto val="1"/>
        <c:lblAlgn val="ctr"/>
        <c:lblOffset val="100"/>
        <c:noMultiLvlLbl val="0"/>
      </c:catAx>
      <c:valAx>
        <c:axId val="1158350608"/>
        <c:scaling>
          <c:orientation val="minMax"/>
          <c:max val="100"/>
        </c:scaling>
        <c:delete val="1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15835278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2558710073001734"/>
          <c:y val="7.5647224041767519E-2"/>
          <c:w val="0.74752014192515881"/>
          <c:h val="5.16626435387935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Διαχρονικά</a:t>
            </a:r>
            <a:r>
              <a:rPr lang="el-GR" sz="14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στοιχεία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Προς τη σωστή</c:v>
                </c:pt>
              </c:strCache>
            </c:strRef>
          </c:tx>
          <c:spPr>
            <a:ln w="22225" cap="rnd">
              <a:solidFill>
                <a:srgbClr val="3399FF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8B0-474A-BF28-595332C819BC}"/>
              </c:ext>
            </c:extLst>
          </c:dPt>
          <c:dPt>
            <c:idx val="1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98B0-474A-BF28-595332C819BC}"/>
              </c:ext>
            </c:extLst>
          </c:dPt>
          <c:dPt>
            <c:idx val="2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98B0-474A-BF28-595332C819BC}"/>
              </c:ext>
            </c:extLst>
          </c:dPt>
          <c:dPt>
            <c:idx val="3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98B0-474A-BF28-595332C819BC}"/>
              </c:ext>
            </c:extLst>
          </c:dPt>
          <c:dLbls>
            <c:dLbl>
              <c:idx val="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8B0-474A-BF28-595332C819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4291548477735946E-2"/>
                  <c:y val="-6.09450651669306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8B0-474A-BF28-595332C819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1052688941735065E-2"/>
                  <c:y val="-6.63890383242851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23D-4BE0-8124-81B8373504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8"/>
              <c:layout>
                <c:manualLayout>
                  <c:x val="-3.8756593852441311E-2"/>
                  <c:y val="-3.9169172537513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23D-4BE0-8124-81B8373504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3"/>
              <c:layout>
                <c:manualLayout>
                  <c:x val="-4.7686684601851555E-2"/>
                  <c:y val="-0.1262727430551835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23D-4BE0-8124-81B8373504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5"/>
              <c:layout>
                <c:manualLayout>
                  <c:x val="-3.2059025790383347E-2"/>
                  <c:y val="-3.91691725375130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23D-4BE0-8124-81B8373504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8"/>
              <c:layout>
                <c:manualLayout>
                  <c:x val="-3.5247314292786033E-2"/>
                  <c:y val="-6.63890383242850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23D-4BE0-8124-81B8373504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9"/>
              <c:layout>
                <c:manualLayout>
                  <c:x val="-3.5026874651058623E-2"/>
                  <c:y val="-0.1480486356846011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823D-4BE0-8124-81B8373504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0"/>
              <c:layout>
                <c:manualLayout>
                  <c:x val="-1.4091261308518462E-3"/>
                  <c:y val="-6.0945065166930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2BD-4CCB-99E5-1CB278DE698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3399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Sheet1!$A$2:$A$62</c:f>
              <c:strCache>
                <c:ptCount val="61"/>
                <c:pt idx="0">
                  <c:v>Νοε-14</c:v>
                </c:pt>
                <c:pt idx="1">
                  <c:v>Δεκ-14</c:v>
                </c:pt>
                <c:pt idx="2">
                  <c:v>Ιαν-15</c:v>
                </c:pt>
                <c:pt idx="3">
                  <c:v>Φεβ-15</c:v>
                </c:pt>
                <c:pt idx="4">
                  <c:v>Μαρ-15</c:v>
                </c:pt>
                <c:pt idx="5">
                  <c:v>Απρ-15</c:v>
                </c:pt>
                <c:pt idx="6">
                  <c:v>Ιούν-15</c:v>
                </c:pt>
                <c:pt idx="7">
                  <c:v>Ιουλ-15</c:v>
                </c:pt>
                <c:pt idx="8">
                  <c:v>Αυγ/Σεπ-15</c:v>
                </c:pt>
                <c:pt idx="9">
                  <c:v>Σεπ-15</c:v>
                </c:pt>
                <c:pt idx="10">
                  <c:v>Οκτ-15</c:v>
                </c:pt>
                <c:pt idx="11">
                  <c:v>Ιαν-16</c:v>
                </c:pt>
                <c:pt idx="12">
                  <c:v>Φεβ-16</c:v>
                </c:pt>
                <c:pt idx="13">
                  <c:v>Μαρ-16</c:v>
                </c:pt>
                <c:pt idx="14">
                  <c:v>Απρ-16</c:v>
                </c:pt>
                <c:pt idx="15">
                  <c:v>Μάι-16</c:v>
                </c:pt>
                <c:pt idx="16">
                  <c:v>Ιούν-16</c:v>
                </c:pt>
                <c:pt idx="17">
                  <c:v>Σεπ-16</c:v>
                </c:pt>
                <c:pt idx="18">
                  <c:v>Οκτ-16</c:v>
                </c:pt>
                <c:pt idx="19">
                  <c:v>Νοε-16</c:v>
                </c:pt>
                <c:pt idx="20">
                  <c:v>Δεκ-16</c:v>
                </c:pt>
                <c:pt idx="21">
                  <c:v>Ιαν-17</c:v>
                </c:pt>
                <c:pt idx="22">
                  <c:v>Φεβ-17</c:v>
                </c:pt>
                <c:pt idx="23">
                  <c:v>Μαρ-17</c:v>
                </c:pt>
                <c:pt idx="24">
                  <c:v>Απρ-17</c:v>
                </c:pt>
                <c:pt idx="25">
                  <c:v>Μάι-17</c:v>
                </c:pt>
                <c:pt idx="26">
                  <c:v>Ιούν-17</c:v>
                </c:pt>
                <c:pt idx="27">
                  <c:v>Σεπ-17</c:v>
                </c:pt>
                <c:pt idx="28">
                  <c:v>Οκτ-17</c:v>
                </c:pt>
                <c:pt idx="29">
                  <c:v>Νοε-17</c:v>
                </c:pt>
                <c:pt idx="30">
                  <c:v>Δεκ-17</c:v>
                </c:pt>
                <c:pt idx="31">
                  <c:v>Ιαν-18</c:v>
                </c:pt>
                <c:pt idx="32">
                  <c:v>Φεβ-18</c:v>
                </c:pt>
                <c:pt idx="33">
                  <c:v>Μαρ-18</c:v>
                </c:pt>
                <c:pt idx="34">
                  <c:v>Απρ-18</c:v>
                </c:pt>
                <c:pt idx="35">
                  <c:v>Μάι-18</c:v>
                </c:pt>
                <c:pt idx="36">
                  <c:v>Ιουν-18</c:v>
                </c:pt>
                <c:pt idx="37">
                  <c:v>Σεπ-18</c:v>
                </c:pt>
                <c:pt idx="38">
                  <c:v>Οκτ-18</c:v>
                </c:pt>
                <c:pt idx="39">
                  <c:v>Νοε-18</c:v>
                </c:pt>
                <c:pt idx="40">
                  <c:v>Δεκ-18</c:v>
                </c:pt>
                <c:pt idx="41">
                  <c:v>Ιαν-19</c:v>
                </c:pt>
                <c:pt idx="42">
                  <c:v>Φεβ-19</c:v>
                </c:pt>
                <c:pt idx="43">
                  <c:v>Μαρ-19</c:v>
                </c:pt>
                <c:pt idx="44">
                  <c:v>Απρ-19</c:v>
                </c:pt>
                <c:pt idx="45">
                  <c:v>Μαι-19</c:v>
                </c:pt>
                <c:pt idx="46">
                  <c:v>Ιουν-19</c:v>
                </c:pt>
                <c:pt idx="47">
                  <c:v>Ιουλ-19</c:v>
                </c:pt>
                <c:pt idx="48">
                  <c:v>Σεπ-19</c:v>
                </c:pt>
                <c:pt idx="49">
                  <c:v>Οκτ-19</c:v>
                </c:pt>
                <c:pt idx="50">
                  <c:v>Νοε-19</c:v>
                </c:pt>
                <c:pt idx="51">
                  <c:v>Δεκ-19</c:v>
                </c:pt>
                <c:pt idx="52">
                  <c:v>Ιαν-20</c:v>
                </c:pt>
                <c:pt idx="53">
                  <c:v>Φεβ-20</c:v>
                </c:pt>
                <c:pt idx="54">
                  <c:v>Μαρ-20</c:v>
                </c:pt>
                <c:pt idx="55">
                  <c:v>Απρ-20</c:v>
                </c:pt>
                <c:pt idx="56">
                  <c:v>Μάι-20</c:v>
                </c:pt>
                <c:pt idx="57">
                  <c:v>Ιουν-20</c:v>
                </c:pt>
                <c:pt idx="58">
                  <c:v>Σεπ-20</c:v>
                </c:pt>
                <c:pt idx="59">
                  <c:v>Οκτ-20</c:v>
                </c:pt>
                <c:pt idx="60">
                  <c:v>Νοε-20</c:v>
                </c:pt>
              </c:strCache>
            </c:strRef>
          </c:cat>
          <c:val>
            <c:numRef>
              <c:f>Sheet1!$B$2:$B$62</c:f>
              <c:numCache>
                <c:formatCode>General</c:formatCode>
                <c:ptCount val="61"/>
                <c:pt idx="0">
                  <c:v>29</c:v>
                </c:pt>
                <c:pt idx="1">
                  <c:v>26</c:v>
                </c:pt>
                <c:pt idx="2">
                  <c:v>24</c:v>
                </c:pt>
                <c:pt idx="3">
                  <c:v>69</c:v>
                </c:pt>
                <c:pt idx="4">
                  <c:v>56</c:v>
                </c:pt>
                <c:pt idx="5">
                  <c:v>49</c:v>
                </c:pt>
                <c:pt idx="6">
                  <c:v>46</c:v>
                </c:pt>
                <c:pt idx="7">
                  <c:v>38</c:v>
                </c:pt>
                <c:pt idx="8">
                  <c:v>19</c:v>
                </c:pt>
                <c:pt idx="9">
                  <c:v>22</c:v>
                </c:pt>
                <c:pt idx="10">
                  <c:v>36</c:v>
                </c:pt>
                <c:pt idx="11">
                  <c:v>13</c:v>
                </c:pt>
                <c:pt idx="12">
                  <c:v>8</c:v>
                </c:pt>
                <c:pt idx="13">
                  <c:v>8</c:v>
                </c:pt>
                <c:pt idx="14">
                  <c:v>10</c:v>
                </c:pt>
                <c:pt idx="15">
                  <c:v>13</c:v>
                </c:pt>
                <c:pt idx="16">
                  <c:v>13</c:v>
                </c:pt>
                <c:pt idx="17">
                  <c:v>10</c:v>
                </c:pt>
                <c:pt idx="18">
                  <c:v>10</c:v>
                </c:pt>
                <c:pt idx="19">
                  <c:v>9</c:v>
                </c:pt>
                <c:pt idx="20">
                  <c:v>12</c:v>
                </c:pt>
                <c:pt idx="21">
                  <c:v>8</c:v>
                </c:pt>
                <c:pt idx="22">
                  <c:v>11</c:v>
                </c:pt>
                <c:pt idx="23">
                  <c:v>11</c:v>
                </c:pt>
                <c:pt idx="24">
                  <c:v>13</c:v>
                </c:pt>
                <c:pt idx="25">
                  <c:v>13</c:v>
                </c:pt>
                <c:pt idx="26">
                  <c:v>15</c:v>
                </c:pt>
                <c:pt idx="27">
                  <c:v>16</c:v>
                </c:pt>
                <c:pt idx="28">
                  <c:v>20</c:v>
                </c:pt>
                <c:pt idx="29">
                  <c:v>20</c:v>
                </c:pt>
                <c:pt idx="30">
                  <c:v>22</c:v>
                </c:pt>
                <c:pt idx="31">
                  <c:v>22</c:v>
                </c:pt>
                <c:pt idx="32">
                  <c:v>20</c:v>
                </c:pt>
                <c:pt idx="33">
                  <c:v>20</c:v>
                </c:pt>
                <c:pt idx="34">
                  <c:v>21</c:v>
                </c:pt>
                <c:pt idx="35">
                  <c:v>21</c:v>
                </c:pt>
                <c:pt idx="36">
                  <c:v>21</c:v>
                </c:pt>
                <c:pt idx="37">
                  <c:v>26</c:v>
                </c:pt>
                <c:pt idx="38">
                  <c:v>23</c:v>
                </c:pt>
                <c:pt idx="39">
                  <c:v>26</c:v>
                </c:pt>
                <c:pt idx="40">
                  <c:v>24</c:v>
                </c:pt>
                <c:pt idx="41">
                  <c:v>24</c:v>
                </c:pt>
                <c:pt idx="42">
                  <c:v>23</c:v>
                </c:pt>
                <c:pt idx="43">
                  <c:v>23</c:v>
                </c:pt>
                <c:pt idx="44">
                  <c:v>28</c:v>
                </c:pt>
                <c:pt idx="45">
                  <c:v>28</c:v>
                </c:pt>
                <c:pt idx="46">
                  <c:v>33</c:v>
                </c:pt>
                <c:pt idx="47">
                  <c:v>34</c:v>
                </c:pt>
                <c:pt idx="48">
                  <c:v>56</c:v>
                </c:pt>
                <c:pt idx="49">
                  <c:v>54</c:v>
                </c:pt>
                <c:pt idx="50">
                  <c:v>53</c:v>
                </c:pt>
                <c:pt idx="51">
                  <c:v>53</c:v>
                </c:pt>
                <c:pt idx="52">
                  <c:v>51</c:v>
                </c:pt>
                <c:pt idx="53">
                  <c:v>47</c:v>
                </c:pt>
                <c:pt idx="54">
                  <c:v>74</c:v>
                </c:pt>
                <c:pt idx="55">
                  <c:v>76</c:v>
                </c:pt>
                <c:pt idx="56">
                  <c:v>64</c:v>
                </c:pt>
                <c:pt idx="57">
                  <c:v>53</c:v>
                </c:pt>
                <c:pt idx="58">
                  <c:v>46</c:v>
                </c:pt>
                <c:pt idx="59">
                  <c:v>49</c:v>
                </c:pt>
                <c:pt idx="60">
                  <c:v>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98B0-474A-BF28-595332C819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Προς τη λάθος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23D-4BE0-8124-81B8373504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9826503103030748E-2"/>
                  <c:y val="4.4613574354171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23D-4BE0-8124-81B8373504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23D-4BE0-8124-81B8373504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8"/>
              <c:layout>
                <c:manualLayout>
                  <c:x val="-3.4291548477736113E-2"/>
                  <c:y val="3.37256280394623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23D-4BE0-8124-81B8373504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3"/>
              <c:layout>
                <c:manualLayout>
                  <c:x val="-4.5454161914498949E-2"/>
                  <c:y val="8.27213864556519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23D-4BE0-8124-81B8373504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5"/>
              <c:layout>
                <c:manualLayout>
                  <c:x val="-2.7593980415678308E-2"/>
                  <c:y val="4.46135743541710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23D-4BE0-8124-81B8373504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8"/>
              <c:layout>
                <c:manualLayout>
                  <c:x val="-3.4291548477735946E-2"/>
                  <c:y val="6.09454938262343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23D-4BE0-8124-81B8373504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9"/>
              <c:layout>
                <c:manualLayout>
                  <c:x val="-3.5026874651058623E-2"/>
                  <c:y val="0.1044972790850695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823D-4BE0-8124-81B8373504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0"/>
              <c:layout>
                <c:manualLayout>
                  <c:x val="-1.4091261308518462E-3"/>
                  <c:y val="2.82816548821079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2BD-4CCB-99E5-1CB278DE698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Sheet1!$A$2:$A$62</c:f>
              <c:strCache>
                <c:ptCount val="61"/>
                <c:pt idx="0">
                  <c:v>Νοε-14</c:v>
                </c:pt>
                <c:pt idx="1">
                  <c:v>Δεκ-14</c:v>
                </c:pt>
                <c:pt idx="2">
                  <c:v>Ιαν-15</c:v>
                </c:pt>
                <c:pt idx="3">
                  <c:v>Φεβ-15</c:v>
                </c:pt>
                <c:pt idx="4">
                  <c:v>Μαρ-15</c:v>
                </c:pt>
                <c:pt idx="5">
                  <c:v>Απρ-15</c:v>
                </c:pt>
                <c:pt idx="6">
                  <c:v>Ιούν-15</c:v>
                </c:pt>
                <c:pt idx="7">
                  <c:v>Ιουλ-15</c:v>
                </c:pt>
                <c:pt idx="8">
                  <c:v>Αυγ/Σεπ-15</c:v>
                </c:pt>
                <c:pt idx="9">
                  <c:v>Σεπ-15</c:v>
                </c:pt>
                <c:pt idx="10">
                  <c:v>Οκτ-15</c:v>
                </c:pt>
                <c:pt idx="11">
                  <c:v>Ιαν-16</c:v>
                </c:pt>
                <c:pt idx="12">
                  <c:v>Φεβ-16</c:v>
                </c:pt>
                <c:pt idx="13">
                  <c:v>Μαρ-16</c:v>
                </c:pt>
                <c:pt idx="14">
                  <c:v>Απρ-16</c:v>
                </c:pt>
                <c:pt idx="15">
                  <c:v>Μάι-16</c:v>
                </c:pt>
                <c:pt idx="16">
                  <c:v>Ιούν-16</c:v>
                </c:pt>
                <c:pt idx="17">
                  <c:v>Σεπ-16</c:v>
                </c:pt>
                <c:pt idx="18">
                  <c:v>Οκτ-16</c:v>
                </c:pt>
                <c:pt idx="19">
                  <c:v>Νοε-16</c:v>
                </c:pt>
                <c:pt idx="20">
                  <c:v>Δεκ-16</c:v>
                </c:pt>
                <c:pt idx="21">
                  <c:v>Ιαν-17</c:v>
                </c:pt>
                <c:pt idx="22">
                  <c:v>Φεβ-17</c:v>
                </c:pt>
                <c:pt idx="23">
                  <c:v>Μαρ-17</c:v>
                </c:pt>
                <c:pt idx="24">
                  <c:v>Απρ-17</c:v>
                </c:pt>
                <c:pt idx="25">
                  <c:v>Μάι-17</c:v>
                </c:pt>
                <c:pt idx="26">
                  <c:v>Ιούν-17</c:v>
                </c:pt>
                <c:pt idx="27">
                  <c:v>Σεπ-17</c:v>
                </c:pt>
                <c:pt idx="28">
                  <c:v>Οκτ-17</c:v>
                </c:pt>
                <c:pt idx="29">
                  <c:v>Νοε-17</c:v>
                </c:pt>
                <c:pt idx="30">
                  <c:v>Δεκ-17</c:v>
                </c:pt>
                <c:pt idx="31">
                  <c:v>Ιαν-18</c:v>
                </c:pt>
                <c:pt idx="32">
                  <c:v>Φεβ-18</c:v>
                </c:pt>
                <c:pt idx="33">
                  <c:v>Μαρ-18</c:v>
                </c:pt>
                <c:pt idx="34">
                  <c:v>Απρ-18</c:v>
                </c:pt>
                <c:pt idx="35">
                  <c:v>Μάι-18</c:v>
                </c:pt>
                <c:pt idx="36">
                  <c:v>Ιουν-18</c:v>
                </c:pt>
                <c:pt idx="37">
                  <c:v>Σεπ-18</c:v>
                </c:pt>
                <c:pt idx="38">
                  <c:v>Οκτ-18</c:v>
                </c:pt>
                <c:pt idx="39">
                  <c:v>Νοε-18</c:v>
                </c:pt>
                <c:pt idx="40">
                  <c:v>Δεκ-18</c:v>
                </c:pt>
                <c:pt idx="41">
                  <c:v>Ιαν-19</c:v>
                </c:pt>
                <c:pt idx="42">
                  <c:v>Φεβ-19</c:v>
                </c:pt>
                <c:pt idx="43">
                  <c:v>Μαρ-19</c:v>
                </c:pt>
                <c:pt idx="44">
                  <c:v>Απρ-19</c:v>
                </c:pt>
                <c:pt idx="45">
                  <c:v>Μαι-19</c:v>
                </c:pt>
                <c:pt idx="46">
                  <c:v>Ιουν-19</c:v>
                </c:pt>
                <c:pt idx="47">
                  <c:v>Ιουλ-19</c:v>
                </c:pt>
                <c:pt idx="48">
                  <c:v>Σεπ-19</c:v>
                </c:pt>
                <c:pt idx="49">
                  <c:v>Οκτ-19</c:v>
                </c:pt>
                <c:pt idx="50">
                  <c:v>Νοε-19</c:v>
                </c:pt>
                <c:pt idx="51">
                  <c:v>Δεκ-19</c:v>
                </c:pt>
                <c:pt idx="52">
                  <c:v>Ιαν-20</c:v>
                </c:pt>
                <c:pt idx="53">
                  <c:v>Φεβ-20</c:v>
                </c:pt>
                <c:pt idx="54">
                  <c:v>Μαρ-20</c:v>
                </c:pt>
                <c:pt idx="55">
                  <c:v>Απρ-20</c:v>
                </c:pt>
                <c:pt idx="56">
                  <c:v>Μάι-20</c:v>
                </c:pt>
                <c:pt idx="57">
                  <c:v>Ιουν-20</c:v>
                </c:pt>
                <c:pt idx="58">
                  <c:v>Σεπ-20</c:v>
                </c:pt>
                <c:pt idx="59">
                  <c:v>Οκτ-20</c:v>
                </c:pt>
                <c:pt idx="60">
                  <c:v>Νοε-20</c:v>
                </c:pt>
              </c:strCache>
            </c:strRef>
          </c:cat>
          <c:val>
            <c:numRef>
              <c:f>Sheet1!$C$2:$C$62</c:f>
              <c:numCache>
                <c:formatCode>General</c:formatCode>
                <c:ptCount val="61"/>
                <c:pt idx="0">
                  <c:v>64</c:v>
                </c:pt>
                <c:pt idx="1">
                  <c:v>68</c:v>
                </c:pt>
                <c:pt idx="2">
                  <c:v>67</c:v>
                </c:pt>
                <c:pt idx="3">
                  <c:v>24</c:v>
                </c:pt>
                <c:pt idx="4">
                  <c:v>36</c:v>
                </c:pt>
                <c:pt idx="5">
                  <c:v>41</c:v>
                </c:pt>
                <c:pt idx="6">
                  <c:v>48</c:v>
                </c:pt>
                <c:pt idx="7">
                  <c:v>55</c:v>
                </c:pt>
                <c:pt idx="8">
                  <c:v>73</c:v>
                </c:pt>
                <c:pt idx="9">
                  <c:v>70</c:v>
                </c:pt>
                <c:pt idx="10">
                  <c:v>59</c:v>
                </c:pt>
                <c:pt idx="11">
                  <c:v>82</c:v>
                </c:pt>
                <c:pt idx="12">
                  <c:v>87</c:v>
                </c:pt>
                <c:pt idx="13">
                  <c:v>86</c:v>
                </c:pt>
                <c:pt idx="14">
                  <c:v>85</c:v>
                </c:pt>
                <c:pt idx="15">
                  <c:v>82</c:v>
                </c:pt>
                <c:pt idx="16">
                  <c:v>83</c:v>
                </c:pt>
                <c:pt idx="17">
                  <c:v>86</c:v>
                </c:pt>
                <c:pt idx="18">
                  <c:v>84</c:v>
                </c:pt>
                <c:pt idx="19">
                  <c:v>87</c:v>
                </c:pt>
                <c:pt idx="20">
                  <c:v>83</c:v>
                </c:pt>
                <c:pt idx="21">
                  <c:v>87</c:v>
                </c:pt>
                <c:pt idx="22">
                  <c:v>84</c:v>
                </c:pt>
                <c:pt idx="23">
                  <c:v>84</c:v>
                </c:pt>
                <c:pt idx="24">
                  <c:v>80</c:v>
                </c:pt>
                <c:pt idx="25">
                  <c:v>82</c:v>
                </c:pt>
                <c:pt idx="26">
                  <c:v>80</c:v>
                </c:pt>
                <c:pt idx="27">
                  <c:v>76</c:v>
                </c:pt>
                <c:pt idx="28">
                  <c:v>73</c:v>
                </c:pt>
                <c:pt idx="29">
                  <c:v>72</c:v>
                </c:pt>
                <c:pt idx="30">
                  <c:v>71</c:v>
                </c:pt>
                <c:pt idx="31">
                  <c:v>72</c:v>
                </c:pt>
                <c:pt idx="32">
                  <c:v>73</c:v>
                </c:pt>
                <c:pt idx="33">
                  <c:v>74</c:v>
                </c:pt>
                <c:pt idx="34">
                  <c:v>73</c:v>
                </c:pt>
                <c:pt idx="35">
                  <c:v>72</c:v>
                </c:pt>
                <c:pt idx="36">
                  <c:v>74</c:v>
                </c:pt>
                <c:pt idx="37">
                  <c:v>69</c:v>
                </c:pt>
                <c:pt idx="38">
                  <c:v>72</c:v>
                </c:pt>
                <c:pt idx="39">
                  <c:v>67</c:v>
                </c:pt>
                <c:pt idx="40">
                  <c:v>70</c:v>
                </c:pt>
                <c:pt idx="41">
                  <c:v>70</c:v>
                </c:pt>
                <c:pt idx="42">
                  <c:v>72</c:v>
                </c:pt>
                <c:pt idx="43">
                  <c:v>71</c:v>
                </c:pt>
                <c:pt idx="44">
                  <c:v>67</c:v>
                </c:pt>
                <c:pt idx="45">
                  <c:v>66</c:v>
                </c:pt>
                <c:pt idx="46">
                  <c:v>60</c:v>
                </c:pt>
                <c:pt idx="47">
                  <c:v>59</c:v>
                </c:pt>
                <c:pt idx="48">
                  <c:v>30</c:v>
                </c:pt>
                <c:pt idx="49">
                  <c:v>34</c:v>
                </c:pt>
                <c:pt idx="50">
                  <c:v>36</c:v>
                </c:pt>
                <c:pt idx="51">
                  <c:v>37</c:v>
                </c:pt>
                <c:pt idx="52">
                  <c:v>37</c:v>
                </c:pt>
                <c:pt idx="53">
                  <c:v>42</c:v>
                </c:pt>
                <c:pt idx="54">
                  <c:v>19</c:v>
                </c:pt>
                <c:pt idx="55">
                  <c:v>16</c:v>
                </c:pt>
                <c:pt idx="56">
                  <c:v>25</c:v>
                </c:pt>
                <c:pt idx="57">
                  <c:v>36</c:v>
                </c:pt>
                <c:pt idx="58">
                  <c:v>41</c:v>
                </c:pt>
                <c:pt idx="59">
                  <c:v>37</c:v>
                </c:pt>
                <c:pt idx="60">
                  <c:v>42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98B0-474A-BF28-595332C81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7910320"/>
        <c:axId val="1217910864"/>
      </c:lineChart>
      <c:catAx>
        <c:axId val="1217910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7910864"/>
        <c:crosses val="autoZero"/>
        <c:auto val="1"/>
        <c:lblAlgn val="ctr"/>
        <c:lblOffset val="100"/>
        <c:noMultiLvlLbl val="0"/>
      </c:catAx>
      <c:valAx>
        <c:axId val="1217910864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21791032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Σύνολο</a:t>
            </a:r>
            <a:endParaRPr 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view3D>
      <c:rotX val="30"/>
      <c:rotY val="207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779549107764401E-2"/>
          <c:y val="0.26203514577631271"/>
          <c:w val="0.97322045089223563"/>
          <c:h val="0.6920335811698541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rgbClr val="3399FF">
                  <a:alpha val="70000"/>
                </a:srgbClr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E79-4FA8-8ADE-2B743D62186D}"/>
              </c:ext>
            </c:extLst>
          </c:dPt>
          <c:dPt>
            <c:idx val="1"/>
            <c:bubble3D val="0"/>
            <c:spPr>
              <a:solidFill>
                <a:schemeClr val="accent2">
                  <a:alpha val="70000"/>
                </a:schemeClr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79-4FA8-8ADE-2B743D62186D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5A-413E-8B10-3CBC9118499E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15A-413E-8B10-3CBC9118499E}"/>
              </c:ext>
            </c:extLst>
          </c:dPt>
          <c:dLbls>
            <c:dLbl>
              <c:idx val="1"/>
              <c:layout>
                <c:manualLayout>
                  <c:x val="-0.10548195066933491"/>
                  <c:y val="9.8795681686174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E79-4FA8-8ADE-2B743D6218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Τα χειρότερα τα έχουμε αφήσει πίσω</c:v>
                </c:pt>
                <c:pt idx="1">
                  <c:v>Τα χειρότερα είναι μπροστά μας</c:v>
                </c:pt>
                <c:pt idx="2">
                  <c:v>ΔΓ/ΔΑ (αυθ.)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24.2</c:v>
                </c:pt>
                <c:pt idx="1">
                  <c:v>67.400000000000006</c:v>
                </c:pt>
                <c:pt idx="2">
                  <c:v>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79-4FA8-8ADE-2B743D621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.10852581922151183"/>
          <c:w val="0.95804544923981727"/>
          <c:h val="0.10757805350096769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Διαχρονικά στοιχεία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Τα χειρότερα τα έχουμε αφήσει πίσω</c:v>
                </c:pt>
              </c:strCache>
            </c:strRef>
          </c:tx>
          <c:spPr>
            <a:ln w="22225" cap="rnd">
              <a:solidFill>
                <a:srgbClr val="3399FF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8B0-474A-BF28-595332C819BC}"/>
              </c:ext>
            </c:extLst>
          </c:dPt>
          <c:dPt>
            <c:idx val="1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98B0-474A-BF28-595332C819BC}"/>
              </c:ext>
            </c:extLst>
          </c:dPt>
          <c:dPt>
            <c:idx val="2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98B0-474A-BF28-595332C819BC}"/>
              </c:ext>
            </c:extLst>
          </c:dPt>
          <c:dPt>
            <c:idx val="3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98B0-474A-BF28-595332C819BC}"/>
              </c:ext>
            </c:extLst>
          </c:dPt>
          <c:dLbls>
            <c:dLbl>
              <c:idx val="0"/>
              <c:layout>
                <c:manualLayout>
                  <c:x val="-7.0011911475377595E-2"/>
                  <c:y val="-2.07141035340816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8B0-474A-BF28-595332C819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2059025790383347E-2"/>
                  <c:y val="6.63894669835887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8B0-474A-BF28-595332C819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2059025790383347E-2"/>
                  <c:y val="7.72774132982975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8B0-474A-BF28-595332C819B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205902579038343E-2"/>
                  <c:y val="3.9169601196816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8B0-474A-BF28-595332C819B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322163922714635E-2"/>
                  <c:y val="3.37256280394622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B82-44E2-8FA8-98AE5A92944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3399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mmm\-yy</c:formatCode>
                <c:ptCount val="2"/>
                <c:pt idx="0">
                  <c:v>44075</c:v>
                </c:pt>
                <c:pt idx="1">
                  <c:v>44136</c:v>
                </c:pt>
              </c:numCache>
            </c:numRef>
          </c:cat>
          <c:val>
            <c:numRef>
              <c:f>Sheet1!$B$2:$B$3</c:f>
              <c:numCache>
                <c:formatCode>0</c:formatCode>
                <c:ptCount val="2"/>
                <c:pt idx="0">
                  <c:v>19</c:v>
                </c:pt>
                <c:pt idx="1">
                  <c:v>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98B0-474A-BF28-595332C819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Τα χειρότερα είναι μπροστά μας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3407047599493161E-2"/>
                  <c:y val="-7.72769846389938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B82-44E2-8FA8-98AE5A92944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2059025790383347E-2"/>
                  <c:y val="-0.1262727430551834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B82-44E2-8FA8-98AE5A92944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6524071165088545E-2"/>
                  <c:y val="-9.36089041110571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B82-44E2-8FA8-98AE5A92944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205902579038343E-2"/>
                  <c:y val="-7.18330114816394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B82-44E2-8FA8-98AE5A92944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322163922714635E-2"/>
                  <c:y val="-7.18330114816394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B82-44E2-8FA8-98AE5A92944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mmm\-yy</c:formatCode>
                <c:ptCount val="2"/>
                <c:pt idx="0">
                  <c:v>44075</c:v>
                </c:pt>
                <c:pt idx="1">
                  <c:v>44136</c:v>
                </c:pt>
              </c:numCache>
            </c:numRef>
          </c:cat>
          <c:val>
            <c:numRef>
              <c:f>Sheet1!$C$2:$C$3</c:f>
              <c:numCache>
                <c:formatCode>0</c:formatCode>
                <c:ptCount val="2"/>
                <c:pt idx="0">
                  <c:v>73</c:v>
                </c:pt>
                <c:pt idx="1">
                  <c:v>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98B0-474A-BF28-595332C81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88676256"/>
        <c:axId val="1188677344"/>
      </c:lineChart>
      <c:catAx>
        <c:axId val="1188676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8677344"/>
        <c:crosses val="autoZero"/>
        <c:auto val="0"/>
        <c:lblAlgn val="ctr"/>
        <c:lblOffset val="100"/>
        <c:noMultiLvlLbl val="0"/>
      </c:catAx>
      <c:valAx>
        <c:axId val="1188677344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118867625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Πολιτική προέλευση</a:t>
            </a:r>
            <a:endParaRPr 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Τα χειρότερα τα έχουμε αφήσει πίσω</c:v>
                </c:pt>
              </c:strCache>
            </c:strRef>
          </c:tx>
          <c:spPr>
            <a:solidFill>
              <a:srgbClr val="3399FF">
                <a:alpha val="7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EE9-4BF2-8CD0-3C3AA6F1CB1B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EE9-4BF2-8CD0-3C3AA6F1CB1B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EE9-4BF2-8CD0-3C3AA6F1CB1B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EE9-4BF2-8CD0-3C3AA6F1CB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 formatCode="0">
                  <c:v>24</c:v>
                </c:pt>
                <c:pt idx="2" formatCode="0">
                  <c:v>31.2</c:v>
                </c:pt>
                <c:pt idx="3" formatCode="0">
                  <c:v>14.8</c:v>
                </c:pt>
                <c:pt idx="4" formatCode="0">
                  <c:v>21.7</c:v>
                </c:pt>
                <c:pt idx="5" formatCode="0">
                  <c:v>21.4</c:v>
                </c:pt>
                <c:pt idx="6" formatCode="0">
                  <c:v>28.5</c:v>
                </c:pt>
                <c:pt idx="7" formatCode="0">
                  <c:v>23.9</c:v>
                </c:pt>
                <c:pt idx="9" formatCode="0">
                  <c:v>12.4</c:v>
                </c:pt>
                <c:pt idx="10" formatCode="0">
                  <c:v>16.2</c:v>
                </c:pt>
                <c:pt idx="11" formatCode="0">
                  <c:v>28</c:v>
                </c:pt>
                <c:pt idx="12" formatCode="0">
                  <c:v>34.4</c:v>
                </c:pt>
                <c:pt idx="13" formatCode="0">
                  <c:v>28.7</c:v>
                </c:pt>
                <c:pt idx="14" formatCode="0">
                  <c:v>22.3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EE9-4BF2-8CD0-3C3AA6F1CB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Τα χειρότερα είναι μπροστά μας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 formatCode="0">
                  <c:v>67</c:v>
                </c:pt>
                <c:pt idx="2" formatCode="0">
                  <c:v>59.8</c:v>
                </c:pt>
                <c:pt idx="3" formatCode="0">
                  <c:v>79.7</c:v>
                </c:pt>
                <c:pt idx="4" formatCode="0">
                  <c:v>74.2</c:v>
                </c:pt>
                <c:pt idx="5" formatCode="0">
                  <c:v>64.8</c:v>
                </c:pt>
                <c:pt idx="6" formatCode="0">
                  <c:v>63.2</c:v>
                </c:pt>
                <c:pt idx="7" formatCode="0">
                  <c:v>66</c:v>
                </c:pt>
                <c:pt idx="9" formatCode="0">
                  <c:v>76.599999999999994</c:v>
                </c:pt>
                <c:pt idx="10" formatCode="0">
                  <c:v>80.8</c:v>
                </c:pt>
                <c:pt idx="11" formatCode="0">
                  <c:v>63.2</c:v>
                </c:pt>
                <c:pt idx="12" formatCode="0">
                  <c:v>57.6</c:v>
                </c:pt>
                <c:pt idx="13" formatCode="0">
                  <c:v>65.099999999999994</c:v>
                </c:pt>
                <c:pt idx="14" formatCode="0">
                  <c:v>63.7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EE9-4BF2-8CD0-3C3AA6F1CB1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ΔΓ/ΔΑ (αυθ.)</c:v>
                </c:pt>
              </c:strCache>
            </c:strRef>
          </c:tx>
          <c:spPr>
            <a:solidFill>
              <a:schemeClr val="bg1">
                <a:lumMod val="5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  <c:pt idx="0" formatCode="0">
                  <c:v>9</c:v>
                </c:pt>
                <c:pt idx="2" formatCode="0">
                  <c:v>9</c:v>
                </c:pt>
                <c:pt idx="3" formatCode="0">
                  <c:v>5.4</c:v>
                </c:pt>
                <c:pt idx="4" formatCode="0">
                  <c:v>4.0999999999999996</c:v>
                </c:pt>
                <c:pt idx="5" formatCode="0">
                  <c:v>13.7</c:v>
                </c:pt>
                <c:pt idx="6" formatCode="0">
                  <c:v>8.3000000000000007</c:v>
                </c:pt>
                <c:pt idx="7" formatCode="0">
                  <c:v>10.1</c:v>
                </c:pt>
                <c:pt idx="9" formatCode="0">
                  <c:v>11</c:v>
                </c:pt>
                <c:pt idx="10" formatCode="0">
                  <c:v>3</c:v>
                </c:pt>
                <c:pt idx="11" formatCode="0">
                  <c:v>8.8000000000000007</c:v>
                </c:pt>
                <c:pt idx="12" formatCode="0">
                  <c:v>8</c:v>
                </c:pt>
                <c:pt idx="13" formatCode="0">
                  <c:v>6</c:v>
                </c:pt>
                <c:pt idx="14" formatCode="0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3EE9-4BF2-8CD0-3C3AA6F1CB1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188682784"/>
        <c:axId val="1188676800"/>
      </c:barChart>
      <c:catAx>
        <c:axId val="1188682784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8676800"/>
        <c:crosses val="autoZero"/>
        <c:auto val="1"/>
        <c:lblAlgn val="ctr"/>
        <c:lblOffset val="100"/>
        <c:noMultiLvlLbl val="0"/>
      </c:catAx>
      <c:valAx>
        <c:axId val="1188676800"/>
        <c:scaling>
          <c:orientation val="minMax"/>
          <c:max val="100"/>
        </c:scaling>
        <c:delete val="1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18868278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7.5647224041767519E-2"/>
          <c:w val="0.97523745603512424"/>
          <c:h val="5.16626435387935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Σύνολο</a:t>
            </a:r>
            <a:endParaRPr 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view3D>
      <c:rotX val="30"/>
      <c:rotY val="207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779549107764401E-2"/>
          <c:y val="0.26203514577631271"/>
          <c:w val="0.97322045089223563"/>
          <c:h val="0.6920335811698541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rgbClr val="3399FF">
                  <a:alpha val="70000"/>
                </a:srgbClr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E79-4FA8-8ADE-2B743D62186D}"/>
              </c:ext>
            </c:extLst>
          </c:dPt>
          <c:dPt>
            <c:idx val="1"/>
            <c:bubble3D val="0"/>
            <c:spPr>
              <a:solidFill>
                <a:schemeClr val="accent2">
                  <a:alpha val="70000"/>
                </a:schemeClr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79-4FA8-8ADE-2B743D62186D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  <a:alpha val="70000"/>
                </a:schemeClr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5A-413E-8B10-3CBC9118499E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15A-413E-8B10-3CBC911849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Ναι θα ήθελα</c:v>
                </c:pt>
                <c:pt idx="1">
                  <c:v>Όχι δε θα ήθελα</c:v>
                </c:pt>
                <c:pt idx="2">
                  <c:v>ΔΓ/ΔΑ (αυθ.)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51</c:v>
                </c:pt>
                <c:pt idx="1">
                  <c:v>40.700000000000003</c:v>
                </c:pt>
                <c:pt idx="2">
                  <c:v>8.3000000000000007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79-4FA8-8ADE-2B743D621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1991266089984376"/>
          <c:y val="0.13574568500828385"/>
          <c:w val="0.73058408418755161"/>
          <c:h val="0.10757805350096769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Διαχρονικά στοιχεία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Ναι θα ήθελα</c:v>
                </c:pt>
              </c:strCache>
            </c:strRef>
          </c:tx>
          <c:spPr>
            <a:ln w="22225" cap="rnd">
              <a:solidFill>
                <a:srgbClr val="3399FF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8B0-474A-BF28-595332C819BC}"/>
              </c:ext>
            </c:extLst>
          </c:dPt>
          <c:dPt>
            <c:idx val="1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98B0-474A-BF28-595332C819BC}"/>
              </c:ext>
            </c:extLst>
          </c:dPt>
          <c:dPt>
            <c:idx val="2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98B0-474A-BF28-595332C819BC}"/>
              </c:ext>
            </c:extLst>
          </c:dPt>
          <c:dPt>
            <c:idx val="3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98B0-474A-BF28-595332C819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3399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mmm\-yy</c:formatCode>
                <c:ptCount val="3"/>
                <c:pt idx="0">
                  <c:v>44044</c:v>
                </c:pt>
                <c:pt idx="1">
                  <c:v>44105</c:v>
                </c:pt>
                <c:pt idx="2">
                  <c:v>44136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51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98B0-474A-BF28-595332C819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Όχι δε θα ήθελα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mmm\-yy</c:formatCode>
                <c:ptCount val="3"/>
                <c:pt idx="0">
                  <c:v>44044</c:v>
                </c:pt>
                <c:pt idx="1">
                  <c:v>44105</c:v>
                </c:pt>
                <c:pt idx="2">
                  <c:v>44136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44</c:v>
                </c:pt>
                <c:pt idx="1">
                  <c:v>45</c:v>
                </c:pt>
                <c:pt idx="2">
                  <c:v>41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98B0-474A-BF28-595332C81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20443264"/>
        <c:axId val="1220445440"/>
      </c:lineChart>
      <c:catAx>
        <c:axId val="1220443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0445440"/>
        <c:crosses val="autoZero"/>
        <c:auto val="0"/>
        <c:lblAlgn val="ctr"/>
        <c:lblOffset val="100"/>
        <c:noMultiLvlLbl val="0"/>
      </c:catAx>
      <c:valAx>
        <c:axId val="1220445440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22044326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Πολιτική προέλευση</a:t>
            </a:r>
            <a:endParaRPr 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Ναι θα ήθελα</c:v>
                </c:pt>
              </c:strCache>
            </c:strRef>
          </c:tx>
          <c:spPr>
            <a:solidFill>
              <a:srgbClr val="3399FF">
                <a:alpha val="7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EE9-4BF2-8CD0-3C3AA6F1CB1B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EE9-4BF2-8CD0-3C3AA6F1CB1B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EE9-4BF2-8CD0-3C3AA6F1CB1B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EE9-4BF2-8CD0-3C3AA6F1CB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 formatCode="0">
                  <c:v>51</c:v>
                </c:pt>
                <c:pt idx="2" formatCode="0">
                  <c:v>67.7</c:v>
                </c:pt>
                <c:pt idx="3" formatCode="0">
                  <c:v>53.4</c:v>
                </c:pt>
                <c:pt idx="4" formatCode="0">
                  <c:v>75.7</c:v>
                </c:pt>
                <c:pt idx="5" formatCode="0">
                  <c:v>49</c:v>
                </c:pt>
                <c:pt idx="6" formatCode="0">
                  <c:v>25.7</c:v>
                </c:pt>
                <c:pt idx="7" formatCode="0">
                  <c:v>39.200000000000003</c:v>
                </c:pt>
                <c:pt idx="9" formatCode="0">
                  <c:v>45.1</c:v>
                </c:pt>
                <c:pt idx="10" formatCode="0">
                  <c:v>59.7</c:v>
                </c:pt>
                <c:pt idx="11" formatCode="0">
                  <c:v>53.8</c:v>
                </c:pt>
                <c:pt idx="12" formatCode="0">
                  <c:v>70.099999999999994</c:v>
                </c:pt>
                <c:pt idx="13" formatCode="0">
                  <c:v>43.5</c:v>
                </c:pt>
                <c:pt idx="14" formatCode="0">
                  <c:v>22.7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EE9-4BF2-8CD0-3C3AA6F1CB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Όχι δε θα ήθελα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 formatCode="0">
                  <c:v>40.700000000000003</c:v>
                </c:pt>
                <c:pt idx="2" formatCode="0">
                  <c:v>23.4</c:v>
                </c:pt>
                <c:pt idx="3" formatCode="0">
                  <c:v>40.9</c:v>
                </c:pt>
                <c:pt idx="4" formatCode="0">
                  <c:v>19.7</c:v>
                </c:pt>
                <c:pt idx="5" formatCode="0">
                  <c:v>48.6</c:v>
                </c:pt>
                <c:pt idx="6" formatCode="0">
                  <c:v>65.400000000000006</c:v>
                </c:pt>
                <c:pt idx="7" formatCode="0">
                  <c:v>49.8</c:v>
                </c:pt>
                <c:pt idx="9" formatCode="0">
                  <c:v>49.9</c:v>
                </c:pt>
                <c:pt idx="10" formatCode="0">
                  <c:v>31.1</c:v>
                </c:pt>
                <c:pt idx="11" formatCode="0">
                  <c:v>36</c:v>
                </c:pt>
                <c:pt idx="12" formatCode="0">
                  <c:v>25.3</c:v>
                </c:pt>
                <c:pt idx="13" formatCode="0">
                  <c:v>49.3</c:v>
                </c:pt>
                <c:pt idx="14" formatCode="0">
                  <c:v>66.2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EE9-4BF2-8CD0-3C3AA6F1CB1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ΔΓ/ΔΑ (αυθ.)</c:v>
                </c:pt>
              </c:strCache>
            </c:strRef>
          </c:tx>
          <c:spPr>
            <a:solidFill>
              <a:schemeClr val="bg1">
                <a:lumMod val="5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4.367482375376013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548-4066-AF74-8D54B25F7F6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2.7143608516070417E-3"/>
                  <c:y val="-5.228762475436042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548-4066-AF74-8D54B25F7F6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2.3446761892840086E-3"/>
                  <c:y val="-5.228762475436042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548-4066-AF74-8D54B25F7F6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  <c:pt idx="0" formatCode="0">
                  <c:v>8.3000000000000007</c:v>
                </c:pt>
                <c:pt idx="2" formatCode="0">
                  <c:v>8.8000000000000007</c:v>
                </c:pt>
                <c:pt idx="3" formatCode="0">
                  <c:v>5.6</c:v>
                </c:pt>
                <c:pt idx="4" formatCode="0">
                  <c:v>4.4000000000000004</c:v>
                </c:pt>
                <c:pt idx="5" formatCode="0">
                  <c:v>2.4</c:v>
                </c:pt>
                <c:pt idx="6" formatCode="0">
                  <c:v>8.8000000000000007</c:v>
                </c:pt>
                <c:pt idx="7" formatCode="0">
                  <c:v>11</c:v>
                </c:pt>
                <c:pt idx="9" formatCode="0">
                  <c:v>5</c:v>
                </c:pt>
                <c:pt idx="10" formatCode="0">
                  <c:v>9.1999999999999993</c:v>
                </c:pt>
                <c:pt idx="11" formatCode="0">
                  <c:v>10.199999999999999</c:v>
                </c:pt>
                <c:pt idx="12" formatCode="0">
                  <c:v>4.5999999999999996</c:v>
                </c:pt>
                <c:pt idx="13" formatCode="0">
                  <c:v>7.1</c:v>
                </c:pt>
                <c:pt idx="14" formatCode="0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3EE9-4BF2-8CD0-3C3AA6F1CB1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220432928"/>
        <c:axId val="1220440000"/>
      </c:barChart>
      <c:catAx>
        <c:axId val="122043292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0440000"/>
        <c:crosses val="autoZero"/>
        <c:auto val="1"/>
        <c:lblAlgn val="ctr"/>
        <c:lblOffset val="100"/>
        <c:noMultiLvlLbl val="0"/>
      </c:catAx>
      <c:valAx>
        <c:axId val="1220440000"/>
        <c:scaling>
          <c:orientation val="minMax"/>
          <c:max val="100"/>
        </c:scaling>
        <c:delete val="1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22043292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636929230085549"/>
          <c:y val="7.5647224041767519E-2"/>
          <c:w val="0.79886816373426861"/>
          <c:h val="5.16626435387935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25555467465707E-2"/>
          <c:y val="0.16078629754957488"/>
          <c:w val="0.97376242443462024"/>
          <c:h val="0.5743045000931993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Ναι θα ήθελα</c:v>
                </c:pt>
              </c:strCache>
            </c:strRef>
          </c:tx>
          <c:spPr>
            <a:ln w="22225" cap="rnd">
              <a:solidFill>
                <a:srgbClr val="3399FF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0F7-47E9-A291-3199CDCECC0A}"/>
              </c:ext>
            </c:extLst>
          </c:dPt>
          <c:dPt>
            <c:idx val="1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0F7-47E9-A291-3199CDCECC0A}"/>
              </c:ext>
            </c:extLst>
          </c:dPt>
          <c:dPt>
            <c:idx val="2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0F7-47E9-A291-3199CDCECC0A}"/>
              </c:ext>
            </c:extLst>
          </c:dPt>
          <c:dPt>
            <c:idx val="3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0F7-47E9-A291-3199CDCECC0A}"/>
              </c:ext>
            </c:extLst>
          </c:dPt>
          <c:dLbls>
            <c:dLbl>
              <c:idx val="0"/>
              <c:layout>
                <c:manualLayout>
                  <c:x val="-2.6651786497230073E-2"/>
                  <c:y val="5.6792548843779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0F7-47E9-A291-3199CDCECC0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2527317501551722E-2"/>
                  <c:y val="7.25398070849270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0F7-47E9-A291-3199CDCECC0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7488389660820256E-3"/>
                  <c:y val="-8.80822269747805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0F7-47E9-A291-3199CDCECC0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3399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17-34</c:v>
                </c:pt>
                <c:pt idx="1">
                  <c:v>35-44</c:v>
                </c:pt>
                <c:pt idx="2">
                  <c:v>45-54</c:v>
                </c:pt>
                <c:pt idx="3">
                  <c:v>55-64</c:v>
                </c:pt>
                <c:pt idx="4">
                  <c:v>65+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41.8</c:v>
                </c:pt>
                <c:pt idx="1">
                  <c:v>34.799999999999997</c:v>
                </c:pt>
                <c:pt idx="2">
                  <c:v>48.9</c:v>
                </c:pt>
                <c:pt idx="3">
                  <c:v>53</c:v>
                </c:pt>
                <c:pt idx="4">
                  <c:v>71.099999999999994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80F7-47E9-A291-3199CDCECC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Όχι δε θα ήθελα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013280080691697E-2"/>
                  <c:y val="-4.7343945910771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825-4B68-B7F3-DD684AD3EA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7959805576812642E-2"/>
                  <c:y val="-4.10450426143126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825-4B68-B7F3-DD684AD3EA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2305796037021337E-2"/>
                  <c:y val="5.02890551843445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682-428A-9EF3-91E7F281201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17-34</c:v>
                </c:pt>
                <c:pt idx="1">
                  <c:v>35-44</c:v>
                </c:pt>
                <c:pt idx="2">
                  <c:v>45-54</c:v>
                </c:pt>
                <c:pt idx="3">
                  <c:v>55-64</c:v>
                </c:pt>
                <c:pt idx="4">
                  <c:v>65+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51.6</c:v>
                </c:pt>
                <c:pt idx="1">
                  <c:v>56.8</c:v>
                </c:pt>
                <c:pt idx="2">
                  <c:v>39.299999999999997</c:v>
                </c:pt>
                <c:pt idx="3">
                  <c:v>37.6</c:v>
                </c:pt>
                <c:pt idx="4">
                  <c:v>22.2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80F7-47E9-A291-3199CDCECC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20437824"/>
        <c:axId val="1220424768"/>
      </c:lineChart>
      <c:catAx>
        <c:axId val="1220437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0424768"/>
        <c:crosses val="autoZero"/>
        <c:auto val="1"/>
        <c:lblAlgn val="ctr"/>
        <c:lblOffset val="100"/>
        <c:noMultiLvlLbl val="0"/>
      </c:catAx>
      <c:valAx>
        <c:axId val="1220424768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122043782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77849340800826"/>
          <c:y val="8.1991815724178796E-2"/>
          <c:w val="0.70095362403422878"/>
          <c:h val="0.885673814020664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Αρνητικές/Μάλλον αρνητικές γνώμες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40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FF9-43BF-98F7-77F0CCF0179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55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FF9-43BF-98F7-77F0CCF0179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61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FF9-43BF-98F7-77F0CCF0179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59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FF9-43BF-98F7-77F0CCF0179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71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FF9-43BF-98F7-77F0CCF0179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74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FF9-43BF-98F7-77F0CCF0179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Μητσοτάκης Κυριάκος</c:v>
                </c:pt>
                <c:pt idx="1">
                  <c:v>Γεννηματά Φώφη</c:v>
                </c:pt>
                <c:pt idx="2">
                  <c:v>Τσίπρας Αλέξης</c:v>
                </c:pt>
                <c:pt idx="3">
                  <c:v>Κουτσούμπας Δημήτρης</c:v>
                </c:pt>
                <c:pt idx="4">
                  <c:v>Βαρουφάκης Γιάνης </c:v>
                </c:pt>
                <c:pt idx="5">
                  <c:v>Βελόπουλος Κυριάκος 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-40</c:v>
                </c:pt>
                <c:pt idx="1">
                  <c:v>-55.1</c:v>
                </c:pt>
                <c:pt idx="2">
                  <c:v>-61.3</c:v>
                </c:pt>
                <c:pt idx="3">
                  <c:v>-59.4</c:v>
                </c:pt>
                <c:pt idx="4">
                  <c:v>-71.099999999999994</c:v>
                </c:pt>
                <c:pt idx="5">
                  <c:v>-73.599999999999994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DA-4098-93E7-E2C084853A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Θετικές/Μάλλον θετικές γνώμες</c:v>
                </c:pt>
              </c:strCache>
            </c:strRef>
          </c:tx>
          <c:spPr>
            <a:solidFill>
              <a:srgbClr val="3399FF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Μητσοτάκης Κυριάκος</c:v>
                </c:pt>
                <c:pt idx="1">
                  <c:v>Γεννηματά Φώφη</c:v>
                </c:pt>
                <c:pt idx="2">
                  <c:v>Τσίπρας Αλέξης</c:v>
                </c:pt>
                <c:pt idx="3">
                  <c:v>Κουτσούμπας Δημήτρης</c:v>
                </c:pt>
                <c:pt idx="4">
                  <c:v>Βαρουφάκης Γιάνης </c:v>
                </c:pt>
                <c:pt idx="5">
                  <c:v>Βελόπουλος Κυριάκος 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58.5</c:v>
                </c:pt>
                <c:pt idx="1">
                  <c:v>40.700000000000003</c:v>
                </c:pt>
                <c:pt idx="2">
                  <c:v>37.200000000000003</c:v>
                </c:pt>
                <c:pt idx="3">
                  <c:v>32.4</c:v>
                </c:pt>
                <c:pt idx="4">
                  <c:v>26.1</c:v>
                </c:pt>
                <c:pt idx="5">
                  <c:v>19.7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BE9-4E78-9190-4C25C90B0C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220445984"/>
        <c:axId val="1220422592"/>
      </c:barChart>
      <c:catAx>
        <c:axId val="1220445984"/>
        <c:scaling>
          <c:orientation val="maxMin"/>
        </c:scaling>
        <c:delete val="0"/>
        <c:axPos val="l"/>
        <c:numFmt formatCode="General" sourceLinked="1"/>
        <c:majorTickMark val="in"/>
        <c:minorTickMark val="in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1" i="0" u="none" strike="noStrike" kern="1200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0422592"/>
        <c:crosses val="autoZero"/>
        <c:auto val="1"/>
        <c:lblAlgn val="ctr"/>
        <c:lblOffset val="100"/>
        <c:noMultiLvlLbl val="0"/>
      </c:catAx>
      <c:valAx>
        <c:axId val="1220422592"/>
        <c:scaling>
          <c:orientation val="minMax"/>
          <c:max val="85"/>
          <c:min val="-85"/>
        </c:scaling>
        <c:delete val="1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122044598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177691662639476"/>
          <c:y val="0.81915713068918272"/>
          <c:w val="0.24403859424761629"/>
          <c:h val="0.154387475465689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Σύνολο</a:t>
            </a:r>
            <a:endParaRPr 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06971228558875"/>
          <c:y val="0.15974906874759184"/>
          <c:w val="0.69397348913665813"/>
          <c:h val="0.774749063094979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399FF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Μητσοτάκης Κυριάκος</c:v>
                </c:pt>
                <c:pt idx="1">
                  <c:v>Τσίπρας Αλέξης</c:v>
                </c:pt>
                <c:pt idx="2">
                  <c:v>Βαρουφάκης Γιανης</c:v>
                </c:pt>
                <c:pt idx="3">
                  <c:v>Γεννηματά Φώφη</c:v>
                </c:pt>
                <c:pt idx="4">
                  <c:v>Βελόπουλος Κυριάκος</c:v>
                </c:pt>
                <c:pt idx="5">
                  <c:v>Κουτσούμπας  Δημήτρης</c:v>
                </c:pt>
                <c:pt idx="6">
                  <c:v>Άλλος </c:v>
                </c:pt>
                <c:pt idx="7">
                  <c:v>Κανένας</c:v>
                </c:pt>
                <c:pt idx="8">
                  <c:v>ΔΓ/ΔΑ</c:v>
                </c:pt>
              </c:strCache>
            </c:strRef>
          </c:cat>
          <c:val>
            <c:numRef>
              <c:f>Sheet1!$B$2:$B$10</c:f>
              <c:numCache>
                <c:formatCode>0</c:formatCode>
                <c:ptCount val="9"/>
                <c:pt idx="0">
                  <c:v>45.2</c:v>
                </c:pt>
                <c:pt idx="1">
                  <c:v>16.8</c:v>
                </c:pt>
                <c:pt idx="2">
                  <c:v>2.4</c:v>
                </c:pt>
                <c:pt idx="3">
                  <c:v>2</c:v>
                </c:pt>
                <c:pt idx="4">
                  <c:v>1.7</c:v>
                </c:pt>
                <c:pt idx="5">
                  <c:v>1.1000000000000001</c:v>
                </c:pt>
                <c:pt idx="6">
                  <c:v>1.2</c:v>
                </c:pt>
                <c:pt idx="7">
                  <c:v>22.5</c:v>
                </c:pt>
                <c:pt idx="8">
                  <c:v>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DA-4098-93E7-E2C084853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20454688"/>
        <c:axId val="1220441632"/>
      </c:barChart>
      <c:catAx>
        <c:axId val="12204546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0441632"/>
        <c:crosses val="autoZero"/>
        <c:auto val="1"/>
        <c:lblAlgn val="ctr"/>
        <c:lblOffset val="100"/>
        <c:noMultiLvlLbl val="0"/>
      </c:catAx>
      <c:valAx>
        <c:axId val="1220441632"/>
        <c:scaling>
          <c:orientation val="minMax"/>
          <c:max val="70"/>
        </c:scaling>
        <c:delete val="1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22045468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200" dirty="0"/>
              <a:t>Σύνολο</a:t>
            </a:r>
            <a:endParaRPr lang="en-US" sz="12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1926355479710851E-2"/>
          <c:y val="0.13953095382503317"/>
          <c:w val="0.9680736445202891"/>
          <c:h val="0.823868615720369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50000"/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99FF">
                  <a:alpha val="70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90C-490F-A67C-64BF956F0D2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alpha val="7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90C-490F-A67C-64BF956F0D2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50000"/>
                  <a:alpha val="7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90C-490F-A67C-64BF956F0D26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>
                  <a:alpha val="70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90C-490F-A67C-64BF956F0D2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40000"/>
                  <a:lumOff val="60000"/>
                  <a:alpha val="7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90C-490F-A67C-64BF956F0D26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>
                  <a:alpha val="70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490C-490F-A67C-64BF956F0D26}"/>
              </c:ext>
            </c:extLst>
          </c:dPt>
          <c:dPt>
            <c:idx val="6"/>
            <c:invertIfNegative val="0"/>
            <c:bubble3D val="0"/>
            <c:spPr>
              <a:solidFill>
                <a:srgbClr val="A40037">
                  <a:alpha val="70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90C-490F-A67C-64BF956F0D26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ΝΕΑ  ΔΗΜΟΚΡΑΤΙΑ</c:v>
                </c:pt>
                <c:pt idx="1">
                  <c:v>ΣΥΡΙΖΑ</c:v>
                </c:pt>
                <c:pt idx="2">
                  <c:v>ΚΙΝΑΛ</c:v>
                </c:pt>
                <c:pt idx="3">
                  <c:v>ΚΚΕ</c:v>
                </c:pt>
                <c:pt idx="4">
                  <c:v>ΕΛΛΗΝΙΚΗ ΛΥΣΗ</c:v>
                </c:pt>
                <c:pt idx="5">
                  <c:v>ΜΕΡΑ 25</c:v>
                </c:pt>
                <c:pt idx="6">
                  <c:v>EΛΛΗΝΕΣ ΓΙΑ ΤΗΝ ΠΑΤΡΙΔΑ</c:v>
                </c:pt>
                <c:pt idx="7">
                  <c:v>ΑΛΛΟ</c:v>
                </c:pt>
                <c:pt idx="8">
                  <c:v>ΑΚΥΡΟ-ΛΕΥΚΟ</c:v>
                </c:pt>
                <c:pt idx="9">
                  <c:v>ΔΕΝ ΘΑ ΨΗΦΙΣΩ</c:v>
                </c:pt>
                <c:pt idx="10">
                  <c:v>ΔΕΝ ΕΧΩ ΑΠΟΦΑΣΙΣΕΙ</c:v>
                </c:pt>
                <c:pt idx="11">
                  <c:v>ΔΑ</c:v>
                </c:pt>
              </c:strCache>
            </c:strRef>
          </c:cat>
          <c:val>
            <c:numRef>
              <c:f>Sheet1!$B$2:$B$13</c:f>
              <c:numCache>
                <c:formatCode>0.0</c:formatCode>
                <c:ptCount val="12"/>
                <c:pt idx="0">
                  <c:v>35.1</c:v>
                </c:pt>
                <c:pt idx="1">
                  <c:v>19</c:v>
                </c:pt>
                <c:pt idx="2">
                  <c:v>6.1</c:v>
                </c:pt>
                <c:pt idx="3">
                  <c:v>4.8</c:v>
                </c:pt>
                <c:pt idx="4">
                  <c:v>4.2</c:v>
                </c:pt>
                <c:pt idx="5">
                  <c:v>2.9</c:v>
                </c:pt>
                <c:pt idx="6">
                  <c:v>1.1000000000000001</c:v>
                </c:pt>
                <c:pt idx="7">
                  <c:v>3.4</c:v>
                </c:pt>
                <c:pt idx="8">
                  <c:v>6.5</c:v>
                </c:pt>
                <c:pt idx="9">
                  <c:v>6.6</c:v>
                </c:pt>
                <c:pt idx="10">
                  <c:v>6.7</c:v>
                </c:pt>
                <c:pt idx="11">
                  <c:v>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80-4ED6-BFFF-1579FA2D7E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43"/>
        <c:axId val="1158350064"/>
        <c:axId val="1158354416"/>
      </c:barChart>
      <c:catAx>
        <c:axId val="1158350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58354416"/>
        <c:crosses val="autoZero"/>
        <c:auto val="1"/>
        <c:lblAlgn val="ctr"/>
        <c:lblOffset val="100"/>
        <c:noMultiLvlLbl val="0"/>
      </c:catAx>
      <c:valAx>
        <c:axId val="1158354416"/>
        <c:scaling>
          <c:orientation val="minMax"/>
          <c:max val="6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115835006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Πολιτική προέλευση</a:t>
            </a:r>
            <a:endParaRPr 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Προς τη σωστή</c:v>
                </c:pt>
              </c:strCache>
            </c:strRef>
          </c:tx>
          <c:spPr>
            <a:solidFill>
              <a:srgbClr val="3399FF">
                <a:alpha val="69804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1E60-43F2-936D-2CE9F83E6A22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E60-43F2-936D-2CE9F83E6A22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1E60-43F2-936D-2CE9F83E6A22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1E60-43F2-936D-2CE9F83E6A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 formatCode="0">
                  <c:v>48.9</c:v>
                </c:pt>
                <c:pt idx="2" formatCode="0">
                  <c:v>82.8</c:v>
                </c:pt>
                <c:pt idx="3" formatCode="0">
                  <c:v>21.6</c:v>
                </c:pt>
                <c:pt idx="4" formatCode="0">
                  <c:v>66.900000000000006</c:v>
                </c:pt>
                <c:pt idx="5" formatCode="0">
                  <c:v>28.9</c:v>
                </c:pt>
                <c:pt idx="6" formatCode="0">
                  <c:v>25.6</c:v>
                </c:pt>
                <c:pt idx="7" formatCode="0">
                  <c:v>45.2</c:v>
                </c:pt>
                <c:pt idx="9" formatCode="0">
                  <c:v>14.7</c:v>
                </c:pt>
                <c:pt idx="10" formatCode="0">
                  <c:v>33.799999999999997</c:v>
                </c:pt>
                <c:pt idx="11" formatCode="0">
                  <c:v>53.1</c:v>
                </c:pt>
                <c:pt idx="12" formatCode="0">
                  <c:v>83.3</c:v>
                </c:pt>
                <c:pt idx="13" formatCode="0">
                  <c:v>67.5</c:v>
                </c:pt>
                <c:pt idx="14" formatCode="0">
                  <c:v>35.5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E60-43F2-936D-2CE9F83E6A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Ούτε-ούτε (αυθ.)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1.117984077718509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3D2-42CC-A50B-B495B017DEA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 formatCode="0">
                  <c:v>5.0999999999999996</c:v>
                </c:pt>
                <c:pt idx="2" formatCode="0">
                  <c:v>2.8</c:v>
                </c:pt>
                <c:pt idx="3" formatCode="0">
                  <c:v>7.4</c:v>
                </c:pt>
                <c:pt idx="4" formatCode="0">
                  <c:v>5.9</c:v>
                </c:pt>
                <c:pt idx="5" formatCode="0">
                  <c:v>4.0999999999999996</c:v>
                </c:pt>
                <c:pt idx="6" formatCode="0">
                  <c:v>1.8</c:v>
                </c:pt>
                <c:pt idx="7" formatCode="0">
                  <c:v>6.4</c:v>
                </c:pt>
                <c:pt idx="9" formatCode="0">
                  <c:v>3.1</c:v>
                </c:pt>
                <c:pt idx="10" formatCode="0">
                  <c:v>8.9</c:v>
                </c:pt>
                <c:pt idx="11" formatCode="0">
                  <c:v>5.2</c:v>
                </c:pt>
                <c:pt idx="12" formatCode="0">
                  <c:v>2.7</c:v>
                </c:pt>
                <c:pt idx="13" formatCode="0">
                  <c:v>2.1</c:v>
                </c:pt>
                <c:pt idx="14" formatCode="0">
                  <c:v>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E60-43F2-936D-2CE9F83E6A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Προς τη λάθος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  <c:pt idx="0" formatCode="0">
                  <c:v>41.9</c:v>
                </c:pt>
                <c:pt idx="2" formatCode="0">
                  <c:v>12.8</c:v>
                </c:pt>
                <c:pt idx="3" formatCode="0">
                  <c:v>66.2</c:v>
                </c:pt>
                <c:pt idx="4" formatCode="0">
                  <c:v>26.3</c:v>
                </c:pt>
                <c:pt idx="5" formatCode="0">
                  <c:v>63</c:v>
                </c:pt>
                <c:pt idx="6" formatCode="0">
                  <c:v>67.2</c:v>
                </c:pt>
                <c:pt idx="7" formatCode="0">
                  <c:v>42.5</c:v>
                </c:pt>
                <c:pt idx="9" formatCode="0">
                  <c:v>79</c:v>
                </c:pt>
                <c:pt idx="10" formatCode="0">
                  <c:v>53.2</c:v>
                </c:pt>
                <c:pt idx="11" formatCode="0">
                  <c:v>35.799999999999997</c:v>
                </c:pt>
                <c:pt idx="12" formatCode="0">
                  <c:v>11.3</c:v>
                </c:pt>
                <c:pt idx="13" formatCode="0">
                  <c:v>30.2</c:v>
                </c:pt>
                <c:pt idx="14" formatCode="0">
                  <c:v>53.3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E60-43F2-936D-2CE9F83E6A2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ΔΓ/ΔΑ (αυθ.)</c:v>
                </c:pt>
              </c:strCache>
            </c:strRef>
          </c:tx>
          <c:spPr>
            <a:solidFill>
              <a:schemeClr val="bg1">
                <a:lumMod val="5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8.1378088791823639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3D2-42CC-A50B-B495B017DEA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7269895468718899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3D2-42CC-A50B-B495B017DEA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Sheet1!$E$2:$E$16</c:f>
              <c:numCache>
                <c:formatCode>General</c:formatCode>
                <c:ptCount val="15"/>
                <c:pt idx="0" formatCode="0">
                  <c:v>4.0999999999999996</c:v>
                </c:pt>
                <c:pt idx="2" formatCode="0">
                  <c:v>1.4</c:v>
                </c:pt>
                <c:pt idx="3" formatCode="0">
                  <c:v>4.8</c:v>
                </c:pt>
                <c:pt idx="4" formatCode="0">
                  <c:v>0.9</c:v>
                </c:pt>
                <c:pt idx="5" formatCode="0">
                  <c:v>4</c:v>
                </c:pt>
                <c:pt idx="6" formatCode="0">
                  <c:v>5.4</c:v>
                </c:pt>
                <c:pt idx="7" formatCode="0">
                  <c:v>5.9</c:v>
                </c:pt>
                <c:pt idx="9" formatCode="0">
                  <c:v>3.2</c:v>
                </c:pt>
                <c:pt idx="10" formatCode="0">
                  <c:v>4.0999999999999996</c:v>
                </c:pt>
                <c:pt idx="11" formatCode="0">
                  <c:v>5.9</c:v>
                </c:pt>
                <c:pt idx="12" formatCode="0">
                  <c:v>2.7</c:v>
                </c:pt>
                <c:pt idx="14" formatCode="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E60-43F2-936D-2CE9F83E6A2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217905968"/>
        <c:axId val="1217909776"/>
      </c:barChart>
      <c:catAx>
        <c:axId val="121790596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7909776"/>
        <c:crosses val="autoZero"/>
        <c:auto val="1"/>
        <c:lblAlgn val="ctr"/>
        <c:lblOffset val="100"/>
        <c:noMultiLvlLbl val="0"/>
      </c:catAx>
      <c:valAx>
        <c:axId val="1217909776"/>
        <c:scaling>
          <c:orientation val="minMax"/>
          <c:max val="100"/>
        </c:scaling>
        <c:delete val="1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21790596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5822672305046259E-2"/>
          <c:y val="7.5647224041767519E-2"/>
          <c:w val="0.93728457035012991"/>
          <c:h val="5.16626435387935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25555467465707E-2"/>
          <c:y val="0.16078629754957488"/>
          <c:w val="0.97376242443462024"/>
          <c:h val="0.5743045000931993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ΝΔ</c:v>
                </c:pt>
              </c:strCache>
            </c:strRef>
          </c:tx>
          <c:spPr>
            <a:ln w="22225" cap="rnd">
              <a:solidFill>
                <a:srgbClr val="3399FF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0F7-47E9-A291-3199CDCECC0A}"/>
              </c:ext>
            </c:extLst>
          </c:dPt>
          <c:dPt>
            <c:idx val="1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0F7-47E9-A291-3199CDCECC0A}"/>
              </c:ext>
            </c:extLst>
          </c:dPt>
          <c:dPt>
            <c:idx val="2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0F7-47E9-A291-3199CDCECC0A}"/>
              </c:ext>
            </c:extLst>
          </c:dPt>
          <c:dPt>
            <c:idx val="3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0F7-47E9-A291-3199CDCECC0A}"/>
              </c:ext>
            </c:extLst>
          </c:dPt>
          <c:dLbls>
            <c:dLbl>
              <c:idx val="0"/>
              <c:layout>
                <c:manualLayout>
                  <c:x val="-2.2305796037021337E-2"/>
                  <c:y val="-2.82426456584189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0F7-47E9-A291-3199CDCECC0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613815116603905E-2"/>
                  <c:y val="-5.02888071960258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0F7-47E9-A291-3199CDCECC0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3399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Αριστεροί</c:v>
                </c:pt>
                <c:pt idx="1">
                  <c:v>Κεντροαριστεροί</c:v>
                </c:pt>
                <c:pt idx="2">
                  <c:v>Κεντρώοι</c:v>
                </c:pt>
                <c:pt idx="3">
                  <c:v>Κεντροδεξιοί</c:v>
                </c:pt>
                <c:pt idx="4">
                  <c:v>Δεξιοί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5.3</c:v>
                </c:pt>
                <c:pt idx="1">
                  <c:v>9.1</c:v>
                </c:pt>
                <c:pt idx="2">
                  <c:v>37</c:v>
                </c:pt>
                <c:pt idx="3">
                  <c:v>79.8</c:v>
                </c:pt>
                <c:pt idx="4">
                  <c:v>59.7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80F7-47E9-A291-3199CDCECC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ΣΥΡΙΖΑ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79598055768126E-2"/>
                  <c:y val="4.08407002396557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825-4B68-B7F3-DD684AD3EA5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7959805576812642E-2"/>
                  <c:y val="-4.10450426143126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825-4B68-B7F3-DD684AD3EA5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5786810346708233E-2"/>
                  <c:y val="-3.47461393178536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C9C-48BD-B1C6-0AEB2726D06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1967814005296541E-2"/>
                  <c:y val="-5.04933975590013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C9C-48BD-B1C6-0AEB2726D06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8486799695609565E-2"/>
                  <c:y val="-3.78955909660832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C9C-48BD-B1C6-0AEB2726D06F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5227306850453013E-2"/>
                  <c:y val="-3.78955909660831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C9C-48BD-B1C6-0AEB2726D06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Αριστεροί</c:v>
                </c:pt>
                <c:pt idx="1">
                  <c:v>Κεντροαριστεροί</c:v>
                </c:pt>
                <c:pt idx="2">
                  <c:v>Κεντρώοι</c:v>
                </c:pt>
                <c:pt idx="3">
                  <c:v>Κεντροδεξιοί</c:v>
                </c:pt>
                <c:pt idx="4">
                  <c:v>Δεξιοί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48.4</c:v>
                </c:pt>
                <c:pt idx="1">
                  <c:v>47.2</c:v>
                </c:pt>
                <c:pt idx="2">
                  <c:v>8.6999999999999993</c:v>
                </c:pt>
                <c:pt idx="3">
                  <c:v>1.7</c:v>
                </c:pt>
                <c:pt idx="4">
                  <c:v>1.2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80F7-47E9-A291-3199CDCECC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8353328"/>
        <c:axId val="1158348976"/>
      </c:lineChart>
      <c:catAx>
        <c:axId val="1158353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8348976"/>
        <c:crosses val="autoZero"/>
        <c:auto val="1"/>
        <c:lblAlgn val="ctr"/>
        <c:lblOffset val="100"/>
        <c:noMultiLvlLbl val="0"/>
      </c:catAx>
      <c:valAx>
        <c:axId val="1158348976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115835332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Σύνολο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06971228558875"/>
          <c:y val="0.15974906874759184"/>
          <c:w val="0.69397348913665813"/>
          <c:h val="0.774749063094979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399FF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Επιδημία κορωνοϊού-Ιατρική περίθαλψη</c:v>
                </c:pt>
                <c:pt idx="1">
                  <c:v>Οικονομία</c:v>
                </c:pt>
                <c:pt idx="2">
                  <c:v>Ανεργία</c:v>
                </c:pt>
                <c:pt idx="3">
                  <c:v>Πολιτικοί-Πολιτικό σύστημα</c:v>
                </c:pt>
                <c:pt idx="4">
                  <c:v>Εξωτερική πολιτική</c:v>
                </c:pt>
                <c:pt idx="5">
                  <c:v>Προσφυγικό/Μεταναστευτικό</c:v>
                </c:pt>
                <c:pt idx="6">
                  <c:v>Παιδεία</c:v>
                </c:pt>
                <c:pt idx="7">
                  <c:v>Άλλο</c:v>
                </c:pt>
                <c:pt idx="8">
                  <c:v>ΔΓ/ΔΑ</c:v>
                </c:pt>
              </c:strCache>
            </c:strRef>
          </c:cat>
          <c:val>
            <c:numRef>
              <c:f>Sheet1!$B$2:$B$10</c:f>
              <c:numCache>
                <c:formatCode>0</c:formatCode>
                <c:ptCount val="9"/>
                <c:pt idx="0">
                  <c:v>53.7</c:v>
                </c:pt>
                <c:pt idx="1">
                  <c:v>21.3</c:v>
                </c:pt>
                <c:pt idx="2">
                  <c:v>7.2</c:v>
                </c:pt>
                <c:pt idx="3">
                  <c:v>4.9000000000000004</c:v>
                </c:pt>
                <c:pt idx="4">
                  <c:v>4.0999999999999996</c:v>
                </c:pt>
                <c:pt idx="5">
                  <c:v>2.2000000000000002</c:v>
                </c:pt>
                <c:pt idx="6">
                  <c:v>1.4</c:v>
                </c:pt>
                <c:pt idx="7">
                  <c:v>4.8</c:v>
                </c:pt>
                <c:pt idx="8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DA-4098-93E7-E2C084853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35078032"/>
        <c:axId val="1220425312"/>
      </c:barChart>
      <c:catAx>
        <c:axId val="835078032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0425312"/>
        <c:crosses val="autoZero"/>
        <c:auto val="1"/>
        <c:lblAlgn val="ctr"/>
        <c:lblOffset val="100"/>
        <c:noMultiLvlLbl val="0"/>
      </c:catAx>
      <c:valAx>
        <c:axId val="1220425312"/>
        <c:scaling>
          <c:orientation val="minMax"/>
          <c:max val="70"/>
        </c:scaling>
        <c:delete val="0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507803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Σύνολο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99FF">
                  <a:alpha val="70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E79-4FA8-8ADE-2B743D62186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alpha val="7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79-4FA8-8ADE-2B743D62186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alpha val="7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5A-413E-8B10-3CBC9118499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15A-413E-8B10-3CBC911849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Θετική</c:v>
                </c:pt>
                <c:pt idx="1">
                  <c:v>Ούτε-ούτε (αυθ.)</c:v>
                </c:pt>
                <c:pt idx="2">
                  <c:v>Αρνητική</c:v>
                </c:pt>
                <c:pt idx="3">
                  <c:v>ΔΓ/ΔΑ (αυθ.)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51.1</c:v>
                </c:pt>
                <c:pt idx="1">
                  <c:v>7.4</c:v>
                </c:pt>
                <c:pt idx="2">
                  <c:v>40</c:v>
                </c:pt>
                <c:pt idx="3">
                  <c:v>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79-4FA8-8ADE-2B743D621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117628096"/>
        <c:axId val="1117626464"/>
      </c:barChart>
      <c:catAx>
        <c:axId val="1117628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7626464"/>
        <c:crosses val="autoZero"/>
        <c:auto val="1"/>
        <c:lblAlgn val="ctr"/>
        <c:lblOffset val="100"/>
        <c:noMultiLvlLbl val="0"/>
      </c:catAx>
      <c:valAx>
        <c:axId val="1117626464"/>
        <c:scaling>
          <c:orientation val="minMax"/>
          <c:max val="7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11762809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Διαχρονικά στοιχεία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Θετική</c:v>
                </c:pt>
              </c:strCache>
            </c:strRef>
          </c:tx>
          <c:spPr>
            <a:ln w="22225" cap="rnd">
              <a:solidFill>
                <a:srgbClr val="3399FF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8B0-474A-BF28-595332C819BC}"/>
              </c:ext>
            </c:extLst>
          </c:dPt>
          <c:dPt>
            <c:idx val="1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98B0-474A-BF28-595332C819BC}"/>
              </c:ext>
            </c:extLst>
          </c:dPt>
          <c:dPt>
            <c:idx val="2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98B0-474A-BF28-595332C819BC}"/>
              </c:ext>
            </c:extLst>
          </c:dPt>
          <c:dPt>
            <c:idx val="3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98B0-474A-BF28-595332C819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3399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Σεπ-19</c:v>
                </c:pt>
                <c:pt idx="1">
                  <c:v>Οκτ-19</c:v>
                </c:pt>
                <c:pt idx="2">
                  <c:v>Νοε-19</c:v>
                </c:pt>
                <c:pt idx="3">
                  <c:v>Δεκ-19</c:v>
                </c:pt>
                <c:pt idx="4">
                  <c:v>Ιαν-20</c:v>
                </c:pt>
                <c:pt idx="5">
                  <c:v>Φεβ-20</c:v>
                </c:pt>
                <c:pt idx="6">
                  <c:v>Μαρ-20</c:v>
                </c:pt>
                <c:pt idx="7">
                  <c:v>Απρ-20</c:v>
                </c:pt>
                <c:pt idx="8">
                  <c:v>Μάι-20</c:v>
                </c:pt>
                <c:pt idx="9">
                  <c:v>Ιούν-20</c:v>
                </c:pt>
                <c:pt idx="10">
                  <c:v>Σεπ-20</c:v>
                </c:pt>
                <c:pt idx="11">
                  <c:v>Οκτ-20</c:v>
                </c:pt>
                <c:pt idx="12">
                  <c:v>Νοε-20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63</c:v>
                </c:pt>
                <c:pt idx="1">
                  <c:v>64</c:v>
                </c:pt>
                <c:pt idx="2">
                  <c:v>58</c:v>
                </c:pt>
                <c:pt idx="3">
                  <c:v>59</c:v>
                </c:pt>
                <c:pt idx="4">
                  <c:v>57</c:v>
                </c:pt>
                <c:pt idx="5">
                  <c:v>54</c:v>
                </c:pt>
                <c:pt idx="6">
                  <c:v>64</c:v>
                </c:pt>
                <c:pt idx="7">
                  <c:v>68</c:v>
                </c:pt>
                <c:pt idx="8">
                  <c:v>63</c:v>
                </c:pt>
                <c:pt idx="9">
                  <c:v>55</c:v>
                </c:pt>
                <c:pt idx="10">
                  <c:v>52</c:v>
                </c:pt>
                <c:pt idx="11">
                  <c:v>53</c:v>
                </c:pt>
                <c:pt idx="12">
                  <c:v>51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98B0-474A-BF28-595332C819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Αρνητική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Σεπ-19</c:v>
                </c:pt>
                <c:pt idx="1">
                  <c:v>Οκτ-19</c:v>
                </c:pt>
                <c:pt idx="2">
                  <c:v>Νοε-19</c:v>
                </c:pt>
                <c:pt idx="3">
                  <c:v>Δεκ-19</c:v>
                </c:pt>
                <c:pt idx="4">
                  <c:v>Ιαν-20</c:v>
                </c:pt>
                <c:pt idx="5">
                  <c:v>Φεβ-20</c:v>
                </c:pt>
                <c:pt idx="6">
                  <c:v>Μαρ-20</c:v>
                </c:pt>
                <c:pt idx="7">
                  <c:v>Απρ-20</c:v>
                </c:pt>
                <c:pt idx="8">
                  <c:v>Μάι-20</c:v>
                </c:pt>
                <c:pt idx="9">
                  <c:v>Ιούν-20</c:v>
                </c:pt>
                <c:pt idx="10">
                  <c:v>Σεπ-20</c:v>
                </c:pt>
                <c:pt idx="11">
                  <c:v>Οκτ-20</c:v>
                </c:pt>
                <c:pt idx="12">
                  <c:v>Νοε-20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25</c:v>
                </c:pt>
                <c:pt idx="1">
                  <c:v>26</c:v>
                </c:pt>
                <c:pt idx="2">
                  <c:v>28</c:v>
                </c:pt>
                <c:pt idx="3">
                  <c:v>31</c:v>
                </c:pt>
                <c:pt idx="4">
                  <c:v>33</c:v>
                </c:pt>
                <c:pt idx="5">
                  <c:v>36</c:v>
                </c:pt>
                <c:pt idx="6">
                  <c:v>26</c:v>
                </c:pt>
                <c:pt idx="7">
                  <c:v>23</c:v>
                </c:pt>
                <c:pt idx="8">
                  <c:v>30</c:v>
                </c:pt>
                <c:pt idx="9">
                  <c:v>33</c:v>
                </c:pt>
                <c:pt idx="10">
                  <c:v>38</c:v>
                </c:pt>
                <c:pt idx="11">
                  <c:v>38</c:v>
                </c:pt>
                <c:pt idx="12">
                  <c:v>40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98B0-474A-BF28-595332C81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17628640"/>
        <c:axId val="1117629728"/>
      </c:lineChart>
      <c:catAx>
        <c:axId val="1117628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7629728"/>
        <c:crosses val="autoZero"/>
        <c:auto val="1"/>
        <c:lblAlgn val="ctr"/>
        <c:lblOffset val="100"/>
        <c:noMultiLvlLbl val="0"/>
      </c:catAx>
      <c:valAx>
        <c:axId val="1117629728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11762864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Πολιτική προέλευση</a:t>
            </a:r>
            <a:endParaRPr 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Θετική</c:v>
                </c:pt>
              </c:strCache>
            </c:strRef>
          </c:tx>
          <c:spPr>
            <a:solidFill>
              <a:srgbClr val="3399FF">
                <a:alpha val="7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EE9-4BF2-8CD0-3C3AA6F1CB1B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EE9-4BF2-8CD0-3C3AA6F1CB1B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EE9-4BF2-8CD0-3C3AA6F1CB1B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EE9-4BF2-8CD0-3C3AA6F1CB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 formatCode="0">
                  <c:v>51.1</c:v>
                </c:pt>
                <c:pt idx="2" formatCode="0">
                  <c:v>89.5</c:v>
                </c:pt>
                <c:pt idx="3" formatCode="0">
                  <c:v>18.7</c:v>
                </c:pt>
                <c:pt idx="4" formatCode="0">
                  <c:v>62.9</c:v>
                </c:pt>
                <c:pt idx="5" formatCode="0">
                  <c:v>29.7</c:v>
                </c:pt>
                <c:pt idx="6" formatCode="0">
                  <c:v>36.6</c:v>
                </c:pt>
                <c:pt idx="7" formatCode="0">
                  <c:v>45.3</c:v>
                </c:pt>
                <c:pt idx="9" formatCode="0">
                  <c:v>11.2</c:v>
                </c:pt>
                <c:pt idx="10" formatCode="0">
                  <c:v>30.2</c:v>
                </c:pt>
                <c:pt idx="11" formatCode="0">
                  <c:v>55.4</c:v>
                </c:pt>
                <c:pt idx="12" formatCode="0">
                  <c:v>87.1</c:v>
                </c:pt>
                <c:pt idx="13" formatCode="0">
                  <c:v>79.3</c:v>
                </c:pt>
                <c:pt idx="14" formatCode="0">
                  <c:v>32.200000000000003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EE9-4BF2-8CD0-3C3AA6F1CB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Ούτε-ούτε (αυθ.)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 formatCode="0">
                  <c:v>7.4</c:v>
                </c:pt>
                <c:pt idx="2" formatCode="0">
                  <c:v>3.6</c:v>
                </c:pt>
                <c:pt idx="3" formatCode="0">
                  <c:v>8</c:v>
                </c:pt>
                <c:pt idx="4" formatCode="0">
                  <c:v>5.7</c:v>
                </c:pt>
                <c:pt idx="5" formatCode="0">
                  <c:v>10</c:v>
                </c:pt>
                <c:pt idx="6" formatCode="0">
                  <c:v>10.4</c:v>
                </c:pt>
                <c:pt idx="7" formatCode="0">
                  <c:v>9.1</c:v>
                </c:pt>
                <c:pt idx="9" formatCode="0">
                  <c:v>6.5</c:v>
                </c:pt>
                <c:pt idx="10" formatCode="0">
                  <c:v>5.7</c:v>
                </c:pt>
                <c:pt idx="11" formatCode="0">
                  <c:v>8.8000000000000007</c:v>
                </c:pt>
                <c:pt idx="12" formatCode="0">
                  <c:v>3.1</c:v>
                </c:pt>
                <c:pt idx="13" formatCode="0">
                  <c:v>5.9</c:v>
                </c:pt>
                <c:pt idx="14" formatCode="0">
                  <c:v>13.5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EE9-4BF2-8CD0-3C3AA6F1CB1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Αρνητική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  <c:pt idx="0" formatCode="0">
                  <c:v>40</c:v>
                </c:pt>
                <c:pt idx="2" formatCode="0">
                  <c:v>6.4</c:v>
                </c:pt>
                <c:pt idx="3" formatCode="0">
                  <c:v>72.400000000000006</c:v>
                </c:pt>
                <c:pt idx="4" formatCode="0">
                  <c:v>30.1</c:v>
                </c:pt>
                <c:pt idx="5" formatCode="0">
                  <c:v>60.3</c:v>
                </c:pt>
                <c:pt idx="6" formatCode="0">
                  <c:v>52</c:v>
                </c:pt>
                <c:pt idx="7" formatCode="0">
                  <c:v>42.1</c:v>
                </c:pt>
                <c:pt idx="9" formatCode="0">
                  <c:v>82.3</c:v>
                </c:pt>
                <c:pt idx="10" formatCode="0">
                  <c:v>63.8</c:v>
                </c:pt>
                <c:pt idx="11" formatCode="0">
                  <c:v>34</c:v>
                </c:pt>
                <c:pt idx="12" formatCode="0">
                  <c:v>9.8000000000000007</c:v>
                </c:pt>
                <c:pt idx="13" formatCode="0">
                  <c:v>14.8</c:v>
                </c:pt>
                <c:pt idx="14" formatCode="0">
                  <c:v>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3EE9-4BF2-8CD0-3C3AA6F1CB1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ΔΓ/ΔΑ (αυθ.)</c:v>
                </c:pt>
              </c:strCache>
            </c:strRef>
          </c:tx>
          <c:spPr>
            <a:solidFill>
              <a:schemeClr val="bg1">
                <a:lumMod val="5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9.9563480288405136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377-448B-BEC3-BEBB0E014CB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Σύνολο</c:v>
                </c:pt>
                <c:pt idx="2">
                  <c:v>ΝΔ</c:v>
                </c:pt>
                <c:pt idx="3">
                  <c:v>ΣΥΡΙΖΑ</c:v>
                </c:pt>
                <c:pt idx="4">
                  <c:v>ΚΙΝΑΛ</c:v>
                </c:pt>
                <c:pt idx="5">
                  <c:v>ΚΚΕ*</c:v>
                </c:pt>
                <c:pt idx="6">
                  <c:v>ΛΟΙΠΑ</c:v>
                </c:pt>
                <c:pt idx="7">
                  <c:v>ΆΛΛΟ**</c:v>
                </c:pt>
                <c:pt idx="9">
                  <c:v>Αριστεροί</c:v>
                </c:pt>
                <c:pt idx="10">
                  <c:v>Κεντροαριστεροί</c:v>
                </c:pt>
                <c:pt idx="11">
                  <c:v>Κεντρώοι</c:v>
                </c:pt>
                <c:pt idx="12">
                  <c:v>Κεντροδεξιοί</c:v>
                </c:pt>
                <c:pt idx="13">
                  <c:v>Δεξιοί</c:v>
                </c:pt>
                <c:pt idx="14">
                  <c:v>Τίποτα (αυθ.)</c:v>
                </c:pt>
              </c:strCache>
            </c:strRef>
          </c:cat>
          <c:val>
            <c:numRef>
              <c:f>Sheet1!$E$2:$E$16</c:f>
              <c:numCache>
                <c:formatCode>General</c:formatCode>
                <c:ptCount val="15"/>
                <c:pt idx="0" formatCode="0">
                  <c:v>1.6</c:v>
                </c:pt>
                <c:pt idx="3" formatCode="0">
                  <c:v>0.9</c:v>
                </c:pt>
                <c:pt idx="4" formatCode="0">
                  <c:v>1.4</c:v>
                </c:pt>
                <c:pt idx="6" formatCode="0">
                  <c:v>0.9</c:v>
                </c:pt>
                <c:pt idx="7" formatCode="0">
                  <c:v>4</c:v>
                </c:pt>
                <c:pt idx="11" formatCode="0">
                  <c:v>1.8</c:v>
                </c:pt>
                <c:pt idx="14" formatCode="0">
                  <c:v>8.1999999999999993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3EE9-4BF2-8CD0-3C3AA6F1CB1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117630816"/>
        <c:axId val="1117632448"/>
      </c:barChart>
      <c:catAx>
        <c:axId val="1117630816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7632448"/>
        <c:crosses val="autoZero"/>
        <c:auto val="1"/>
        <c:lblAlgn val="ctr"/>
        <c:lblOffset val="100"/>
        <c:noMultiLvlLbl val="0"/>
      </c:catAx>
      <c:valAx>
        <c:axId val="1117632448"/>
        <c:scaling>
          <c:orientation val="minMax"/>
          <c:max val="100"/>
        </c:scaling>
        <c:delete val="1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11763081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6307646548414451"/>
          <c:y val="7.5647224041767519E-2"/>
          <c:w val="0.81003077717103167"/>
          <c:h val="5.16626435387935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Σύνολο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99FF">
                  <a:alpha val="70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E79-4FA8-8ADE-2B743D62186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alpha val="7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79-4FA8-8ADE-2B743D62186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alpha val="7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5A-413E-8B10-3CBC9118499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  <a:alpha val="7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15A-413E-8B10-3CBC911849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Θετική</c:v>
                </c:pt>
                <c:pt idx="1">
                  <c:v>Ούτε-ούτε (αυθ.)</c:v>
                </c:pt>
                <c:pt idx="2">
                  <c:v>Αρνητική</c:v>
                </c:pt>
                <c:pt idx="3">
                  <c:v>ΔΓ/ΔΑ (αυθ.)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58.2</c:v>
                </c:pt>
                <c:pt idx="1">
                  <c:v>5.3</c:v>
                </c:pt>
                <c:pt idx="2">
                  <c:v>35.799999999999997</c:v>
                </c:pt>
                <c:pt idx="3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79-4FA8-8ADE-2B743D621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117632992"/>
        <c:axId val="1117633536"/>
      </c:barChart>
      <c:catAx>
        <c:axId val="1117632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7633536"/>
        <c:crosses val="autoZero"/>
        <c:auto val="1"/>
        <c:lblAlgn val="ctr"/>
        <c:lblOffset val="100"/>
        <c:noMultiLvlLbl val="0"/>
      </c:catAx>
      <c:valAx>
        <c:axId val="1117633536"/>
        <c:scaling>
          <c:orientation val="minMax"/>
          <c:max val="7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11763299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Διαχρονικά στοιχεία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Θετική</c:v>
                </c:pt>
              </c:strCache>
            </c:strRef>
          </c:tx>
          <c:spPr>
            <a:ln w="22225" cap="rnd">
              <a:solidFill>
                <a:srgbClr val="3399FF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8B0-474A-BF28-595332C819BC}"/>
              </c:ext>
            </c:extLst>
          </c:dPt>
          <c:dPt>
            <c:idx val="1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98B0-474A-BF28-595332C819BC}"/>
              </c:ext>
            </c:extLst>
          </c:dPt>
          <c:dPt>
            <c:idx val="2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98B0-474A-BF28-595332C819BC}"/>
              </c:ext>
            </c:extLst>
          </c:dPt>
          <c:dPt>
            <c:idx val="3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98B0-474A-BF28-595332C819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3399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Σεπ-19</c:v>
                </c:pt>
                <c:pt idx="1">
                  <c:v>Οκτ-19</c:v>
                </c:pt>
                <c:pt idx="2">
                  <c:v>Νοε-19</c:v>
                </c:pt>
                <c:pt idx="3">
                  <c:v>Δεκ-19</c:v>
                </c:pt>
                <c:pt idx="4">
                  <c:v>Ιαν-20</c:v>
                </c:pt>
                <c:pt idx="5">
                  <c:v>Φεβ-20</c:v>
                </c:pt>
                <c:pt idx="6">
                  <c:v>Μαρ-20</c:v>
                </c:pt>
                <c:pt idx="7">
                  <c:v>Απρ-20</c:v>
                </c:pt>
                <c:pt idx="8">
                  <c:v>Μάι-20</c:v>
                </c:pt>
                <c:pt idx="9">
                  <c:v>Ιούν-20</c:v>
                </c:pt>
                <c:pt idx="10">
                  <c:v>Σεπ-20</c:v>
                </c:pt>
                <c:pt idx="11">
                  <c:v>Οκτ-20</c:v>
                </c:pt>
                <c:pt idx="12">
                  <c:v>Νοε-20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71</c:v>
                </c:pt>
                <c:pt idx="1">
                  <c:v>67</c:v>
                </c:pt>
                <c:pt idx="2">
                  <c:v>64</c:v>
                </c:pt>
                <c:pt idx="3">
                  <c:v>65</c:v>
                </c:pt>
                <c:pt idx="4">
                  <c:v>65</c:v>
                </c:pt>
                <c:pt idx="5">
                  <c:v>60</c:v>
                </c:pt>
                <c:pt idx="6">
                  <c:v>72</c:v>
                </c:pt>
                <c:pt idx="7">
                  <c:v>74</c:v>
                </c:pt>
                <c:pt idx="8">
                  <c:v>68</c:v>
                </c:pt>
                <c:pt idx="9">
                  <c:v>63</c:v>
                </c:pt>
                <c:pt idx="10">
                  <c:v>58</c:v>
                </c:pt>
                <c:pt idx="11">
                  <c:v>59</c:v>
                </c:pt>
                <c:pt idx="12">
                  <c:v>58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98B0-474A-BF28-595332C819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Αρνητική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Σεπ-19</c:v>
                </c:pt>
                <c:pt idx="1">
                  <c:v>Οκτ-19</c:v>
                </c:pt>
                <c:pt idx="2">
                  <c:v>Νοε-19</c:v>
                </c:pt>
                <c:pt idx="3">
                  <c:v>Δεκ-19</c:v>
                </c:pt>
                <c:pt idx="4">
                  <c:v>Ιαν-20</c:v>
                </c:pt>
                <c:pt idx="5">
                  <c:v>Φεβ-20</c:v>
                </c:pt>
                <c:pt idx="6">
                  <c:v>Μαρ-20</c:v>
                </c:pt>
                <c:pt idx="7">
                  <c:v>Απρ-20</c:v>
                </c:pt>
                <c:pt idx="8">
                  <c:v>Μάι-20</c:v>
                </c:pt>
                <c:pt idx="9">
                  <c:v>Ιούν-20</c:v>
                </c:pt>
                <c:pt idx="10">
                  <c:v>Σεπ-20</c:v>
                </c:pt>
                <c:pt idx="11">
                  <c:v>Οκτ-20</c:v>
                </c:pt>
                <c:pt idx="12">
                  <c:v>Νοε-20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22</c:v>
                </c:pt>
                <c:pt idx="1">
                  <c:v>25</c:v>
                </c:pt>
                <c:pt idx="2">
                  <c:v>27</c:v>
                </c:pt>
                <c:pt idx="3">
                  <c:v>27</c:v>
                </c:pt>
                <c:pt idx="4">
                  <c:v>28</c:v>
                </c:pt>
                <c:pt idx="5">
                  <c:v>32</c:v>
                </c:pt>
                <c:pt idx="6">
                  <c:v>22</c:v>
                </c:pt>
                <c:pt idx="7">
                  <c:v>22</c:v>
                </c:pt>
                <c:pt idx="8">
                  <c:v>26</c:v>
                </c:pt>
                <c:pt idx="9">
                  <c:v>29</c:v>
                </c:pt>
                <c:pt idx="10">
                  <c:v>34</c:v>
                </c:pt>
                <c:pt idx="11">
                  <c:v>33</c:v>
                </c:pt>
                <c:pt idx="12">
                  <c:v>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98B0-474A-BF28-595332C81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7911952"/>
        <c:axId val="1217906512"/>
      </c:lineChart>
      <c:catAx>
        <c:axId val="1217911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7906512"/>
        <c:crosses val="autoZero"/>
        <c:auto val="1"/>
        <c:lblAlgn val="ctr"/>
        <c:lblOffset val="100"/>
        <c:noMultiLvlLbl val="0"/>
      </c:catAx>
      <c:valAx>
        <c:axId val="1217906512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21791195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rawing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5.jpeg"/><Relationship Id="rId7" Type="http://schemas.microsoft.com/office/2007/relationships/hdphoto" Target="../media/hdphoto2.wdp"/><Relationship Id="rId2" Type="http://schemas.microsoft.com/office/2007/relationships/hdphoto" Target="../media/hdphoto1.wdp"/><Relationship Id="rId1" Type="http://schemas.openxmlformats.org/officeDocument/2006/relationships/image" Target="../media/image4.png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0.86589</cdr:x>
      <cdr:y>0.25376</cdr:y>
    </cdr:from>
    <cdr:to>
      <cdr:x>0.91393</cdr:x>
      <cdr:y>0.33708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xmlns="" id="{95CC5E38-2B56-4BD1-979F-0108D307CAA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colorTemperature colorTemp="11200"/>
                  </a14:imgEffect>
                  <a14:imgEffect>
                    <a14:saturation sat="0"/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9913768" y="1096354"/>
          <a:ext cx="550070" cy="360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0.86589</cdr:x>
      <cdr:y>0.12042</cdr:y>
    </cdr:from>
    <cdr:to>
      <cdr:x>0.9141</cdr:x>
      <cdr:y>0.20375</cdr:y>
    </cdr:to>
    <cdr:pic>
      <cdr:nvPicPr>
        <cdr:cNvPr id="3" name="Picture 2">
          <a:extLst xmlns:a="http://schemas.openxmlformats.org/drawingml/2006/main">
            <a:ext uri="{FF2B5EF4-FFF2-40B4-BE49-F238E27FC236}">
              <a16:creationId xmlns:a16="http://schemas.microsoft.com/office/drawing/2014/main" xmlns="" id="{3324D88C-B319-481F-A77C-9535777F4608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9913768" y="520290"/>
          <a:ext cx="552030" cy="360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0.86589</cdr:x>
      <cdr:y>0.53709</cdr:y>
    </cdr:from>
    <cdr:to>
      <cdr:x>0.9141</cdr:x>
      <cdr:y>0.62041</cdr:y>
    </cdr:to>
    <cdr:pic>
      <cdr:nvPicPr>
        <cdr:cNvPr id="4" name="Picture 3">
          <a:extLst xmlns:a="http://schemas.openxmlformats.org/drawingml/2006/main">
            <a:ext uri="{FF2B5EF4-FFF2-40B4-BE49-F238E27FC236}">
              <a16:creationId xmlns:a16="http://schemas.microsoft.com/office/drawing/2014/main" xmlns="" id="{47D69E23-1A6D-472E-A49B-3D2D4DABD13F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9913768" y="2320490"/>
          <a:ext cx="552030" cy="360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0.86589</cdr:x>
      <cdr:y>0.38709</cdr:y>
    </cdr:from>
    <cdr:to>
      <cdr:x>0.91427</cdr:x>
      <cdr:y>0.47041</cdr:y>
    </cdr:to>
    <cdr:pic>
      <cdr:nvPicPr>
        <cdr:cNvPr id="5" name="Picture 4">
          <a:extLst xmlns:a="http://schemas.openxmlformats.org/drawingml/2006/main">
            <a:ext uri="{FF2B5EF4-FFF2-40B4-BE49-F238E27FC236}">
              <a16:creationId xmlns:a16="http://schemas.microsoft.com/office/drawing/2014/main" xmlns="" id="{635B32B6-7D12-4DA6-9E0F-E7DC75F5CE5C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5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9913768" y="1672418"/>
          <a:ext cx="553991" cy="360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0.86589</cdr:x>
      <cdr:y>0.85376</cdr:y>
    </cdr:from>
    <cdr:to>
      <cdr:x>0.91427</cdr:x>
      <cdr:y>0.95376</cdr:y>
    </cdr:to>
    <cdr:pic>
      <cdr:nvPicPr>
        <cdr:cNvPr id="6" name="Picture 5">
          <a:extLst xmlns:a="http://schemas.openxmlformats.org/drawingml/2006/main">
            <a:ext uri="{FF2B5EF4-FFF2-40B4-BE49-F238E27FC236}">
              <a16:creationId xmlns:a16="http://schemas.microsoft.com/office/drawing/2014/main" xmlns="" id="{1675C491-3563-492C-95DA-08FDF4243ACC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6" cstate="print">
          <a:extLst>
            <a:ext uri="{BEBA8EAE-BF5A-486C-A8C5-ECC9F3942E4B}">
              <a14:imgProps xmlns:a14="http://schemas.microsoft.com/office/drawing/2010/main">
                <a14:imgLayer r:embed="rId7">
                  <a14:imgEffect>
                    <a14:saturation sat="0"/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9913768" y="3688642"/>
          <a:ext cx="553938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0.86589</cdr:x>
      <cdr:y>0.67042</cdr:y>
    </cdr:from>
    <cdr:to>
      <cdr:x>0.91393</cdr:x>
      <cdr:y>0.78163</cdr:y>
    </cdr:to>
    <cdr:pic>
      <cdr:nvPicPr>
        <cdr:cNvPr id="7" name="Picture 6">
          <a:extLst xmlns:a="http://schemas.openxmlformats.org/drawingml/2006/main">
            <a:ext uri="{FF2B5EF4-FFF2-40B4-BE49-F238E27FC236}">
              <a16:creationId xmlns:a16="http://schemas.microsoft.com/office/drawing/2014/main" xmlns="" id="{4F7303D4-2D61-4A9F-BD62-7201B84520DA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8" cstate="print">
          <a:grayscl/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9913768" y="2896554"/>
          <a:ext cx="550069" cy="4804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0.60629</cdr:x>
      <cdr:y>0.16373</cdr:y>
    </cdr:from>
    <cdr:to>
      <cdr:x>0.98624</cdr:x>
      <cdr:y>0.2363</cdr:y>
    </cdr:to>
    <cdr:sp macro="" textlink="">
      <cdr:nvSpPr>
        <cdr:cNvPr id="10" name="TextBox 48">
          <a:extLst xmlns:a="http://schemas.openxmlformats.org/drawingml/2006/main">
            <a:ext uri="{FF2B5EF4-FFF2-40B4-BE49-F238E27FC236}">
              <a16:creationId xmlns:a16="http://schemas.microsoft.com/office/drawing/2014/main" xmlns="" id="{E049D10C-07CC-4B86-820F-1C1BD89FEA02}"/>
            </a:ext>
          </a:extLst>
        </cdr:cNvPr>
        <cdr:cNvSpPr txBox="1"/>
      </cdr:nvSpPr>
      <cdr:spPr>
        <a:xfrm xmlns:a="http://schemas.openxmlformats.org/drawingml/2006/main">
          <a:off x="7174234" y="624951"/>
          <a:ext cx="4495915" cy="27699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l-GR" sz="1200" b="1" dirty="0"/>
            <a:t>Οκτώβριος 2020</a:t>
          </a:r>
        </a:p>
      </cdr:txBody>
    </cdr:sp>
  </cdr:relSizeAnchor>
  <cdr:relSizeAnchor xmlns:cdr="http://schemas.openxmlformats.org/drawingml/2006/chartDrawing">
    <cdr:from>
      <cdr:x>0.88981</cdr:x>
      <cdr:y>0.75475</cdr:y>
    </cdr:from>
    <cdr:to>
      <cdr:x>0.93793</cdr:x>
      <cdr:y>0.75475</cdr:y>
    </cdr:to>
    <cdr:cxnSp macro="">
      <cdr:nvCxnSpPr>
        <cdr:cNvPr id="14" name="Straight Arrow Connector 13">
          <a:extLst xmlns:a="http://schemas.openxmlformats.org/drawingml/2006/main">
            <a:ext uri="{FF2B5EF4-FFF2-40B4-BE49-F238E27FC236}">
              <a16:creationId xmlns:a16="http://schemas.microsoft.com/office/drawing/2014/main" xmlns="" id="{8DD84CDD-3864-4409-91EE-2CDEB57C1572}"/>
            </a:ext>
          </a:extLst>
        </cdr:cNvPr>
        <cdr:cNvCxnSpPr/>
      </cdr:nvCxnSpPr>
      <cdr:spPr>
        <a:xfrm xmlns:a="http://schemas.openxmlformats.org/drawingml/2006/main">
          <a:off x="10529107" y="2880791"/>
          <a:ext cx="569332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06D47-903E-4114-9673-A192FAAE32CE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3D79F-ED57-47F4-B136-1F38E2231A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928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54C10-9FC8-467B-AD93-595092B016C6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C1944-5ED8-4FE4-A019-D7E58DFB8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712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552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C1944-5ED8-4FE4-A019-D7E58DFB89E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114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C1944-5ED8-4FE4-A019-D7E58DFB89E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653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214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148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976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587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384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425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910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158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230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652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8" y="44624"/>
            <a:ext cx="8352928" cy="10801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24192" y="6453337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3392" y="6463116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171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24192" y="6453337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3392" y="6463116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31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4139" y="2204864"/>
            <a:ext cx="4847861" cy="3312368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8624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5680" y="18864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680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5680" y="18864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063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15680" y="18864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922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15680" y="18864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290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776" y="4797152"/>
            <a:ext cx="5020139" cy="1656184"/>
          </a:xfrm>
          <a:noFill/>
          <a:ln cap="sq">
            <a:noFill/>
            <a:miter lim="800000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15680" y="18864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993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15680" y="18864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791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15680" y="18864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810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350" y="1484784"/>
            <a:ext cx="11713301" cy="4896544"/>
          </a:xfrm>
          <a:noFill/>
          <a:effectLst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340" y="116632"/>
            <a:ext cx="8352928" cy="108012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ctr">
            <a:noAutofit/>
          </a:bodyPr>
          <a:lstStyle>
            <a:lvl1pPr>
              <a:defRPr lang="en-GB" dirty="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1184565" y="6453337"/>
            <a:ext cx="960107" cy="365125"/>
          </a:xfrm>
        </p:spPr>
        <p:txBody>
          <a:bodyPr/>
          <a:lstStyle>
            <a:lvl1pPr algn="ctr">
              <a:defRPr sz="1800"/>
            </a:lvl1pPr>
          </a:lstStyle>
          <a:p>
            <a:pPr>
              <a:spcBef>
                <a:spcPct val="0"/>
              </a:spcBef>
            </a:pPr>
            <a:fld id="{DE70D37E-C867-47FE-9F10-9260555C453A}" type="slidenum">
              <a:rPr lang="en-GB" smtClean="0"/>
              <a:pPr>
                <a:spcBef>
                  <a:spcPct val="0"/>
                </a:spcBef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6974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15680" y="18864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976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5680" y="18864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859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5680" y="18864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94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24192" y="6453337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3392" y="6463116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973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8" y="44624"/>
            <a:ext cx="8352928" cy="10801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328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5328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24192" y="6453337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63392" y="6463116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146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8" y="44624"/>
            <a:ext cx="8352928" cy="10801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808" y="1463105"/>
            <a:ext cx="5482891" cy="66941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808" y="2102866"/>
            <a:ext cx="5482891" cy="41344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9575" y="1463105"/>
            <a:ext cx="5485044" cy="66941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9575" y="2102866"/>
            <a:ext cx="5485044" cy="41344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84565" y="6453337"/>
            <a:ext cx="960107" cy="365125"/>
          </a:xfrm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GB" sz="1600" smtClean="0"/>
            </a:lvl1pPr>
          </a:lstStyle>
          <a:p>
            <a:pPr>
              <a:spcBef>
                <a:spcPct val="0"/>
              </a:spcBef>
            </a:pPr>
            <a:fld id="{DE70D37E-C867-47FE-9F10-9260555C453A}" type="slidenum">
              <a:rPr lang="en-GB" smtClean="0"/>
              <a:pPr>
                <a:spcBef>
                  <a:spcPct val="0"/>
                </a:spcBef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378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8" y="44624"/>
            <a:ext cx="8352928" cy="10801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24192" y="6453337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63392" y="6463116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553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24192" y="6453337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63392" y="6463116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23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24192" y="6453337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63392" y="6463116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386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24192" y="6453337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63392" y="6463116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071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589" y="1412776"/>
            <a:ext cx="1124704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31893" y="6492876"/>
            <a:ext cx="960107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GB" sz="1600" b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0"/>
              </a:spcBef>
            </a:pPr>
            <a:fld id="{DE70D37E-C867-47FE-9F10-9260555C453A}" type="slidenum">
              <a:rPr lang="el-GR" smtClean="0"/>
              <a:pPr>
                <a:spcBef>
                  <a:spcPct val="0"/>
                </a:spcBef>
              </a:pPr>
              <a:t>‹#›</a:t>
            </a:fld>
            <a:endParaRPr lang="el-G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0" y="29152"/>
            <a:ext cx="9120336" cy="116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094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2200" b="0" i="0" kern="1200" spc="100" normalizeH="0" baseline="0" dirty="0">
          <a:solidFill>
            <a:schemeClr val="accent4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6040" y="980728"/>
            <a:ext cx="5592622" cy="31683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86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marL="85725" indent="0" algn="ctr" defTabSz="914400" rtl="0" eaLnBrk="1" latinLnBrk="0" hangingPunct="1">
        <a:spcBef>
          <a:spcPct val="0"/>
        </a:spcBef>
        <a:buNone/>
        <a:defRPr sz="2800" kern="1200">
          <a:solidFill>
            <a:schemeClr val="tx2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gif"/><Relationship Id="rId7" Type="http://schemas.openxmlformats.org/officeDocument/2006/relationships/image" Target="../media/image14.pn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368" y="908720"/>
            <a:ext cx="4032448" cy="648072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r>
              <a:rPr lang="el-GR" sz="2200" dirty="0"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συνδρομητική έρευνα</a:t>
            </a:r>
            <a:endParaRPr lang="en-GB" sz="2200" dirty="0">
              <a:solidFill>
                <a:schemeClr val="accent4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76320" y="836712"/>
            <a:ext cx="3056384" cy="622920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</a:pPr>
            <a:r>
              <a:rPr lang="el-GR" sz="2200" spc="100" dirty="0"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Νοέμβριος 2020</a:t>
            </a:r>
            <a:endParaRPr lang="en-GB" sz="2200" spc="100" dirty="0">
              <a:solidFill>
                <a:schemeClr val="accent4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A02625B-B73E-4DBB-AF6F-05A320569DE8}"/>
              </a:ext>
            </a:extLst>
          </p:cNvPr>
          <p:cNvSpPr txBox="1"/>
          <p:nvPr/>
        </p:nvSpPr>
        <p:spPr>
          <a:xfrm>
            <a:off x="407368" y="6165304"/>
            <a:ext cx="327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>
                <a:solidFill>
                  <a:srgbClr val="FF0000"/>
                </a:solidFill>
              </a:rPr>
              <a:t>ΑΥΣΤΗΡΑ ΕΜΠΙΣΤΕΥΤΙΚΟ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436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328" y="116632"/>
            <a:ext cx="9073008" cy="1080120"/>
          </a:xfrm>
        </p:spPr>
        <p:txBody>
          <a:bodyPr>
            <a:normAutofit fontScale="90000"/>
          </a:bodyPr>
          <a:lstStyle/>
          <a:p>
            <a:r>
              <a:rPr lang="el-GR" sz="2700" dirty="0"/>
              <a:t>Απαγόρευση εκδηλώσεων για την επέτειο του Πολυτεχνείου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1400" i="1" dirty="0"/>
              <a:t>‘</a:t>
            </a:r>
            <a:r>
              <a:rPr lang="el-GR" sz="14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Ποια είναι η γνώμη σας για την απόφαση της Κυβέρνησης να απαγορεύσει τις εκδηλώσεις για την επέτειο της εξέγερσης του Πολυτεχνείου; Θετική ή Αρνητική</a:t>
            </a:r>
            <a:r>
              <a:rPr lang="el-GR" sz="1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l-GR" sz="1400" i="1" dirty="0"/>
              <a:t>’</a:t>
            </a:r>
            <a:endParaRPr lang="en-US" sz="1400" i="1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xmlns="" id="{2E73103E-9382-419B-B944-EC2109792C6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31089140"/>
              </p:ext>
            </p:extLst>
          </p:nvPr>
        </p:nvGraphicFramePr>
        <p:xfrm>
          <a:off x="119335" y="1379937"/>
          <a:ext cx="5688632" cy="2332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93471CE-2011-42D8-8A00-FB9ED65EC5CB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12" name="Content Placeholder 8">
            <a:extLst>
              <a:ext uri="{FF2B5EF4-FFF2-40B4-BE49-F238E27FC236}">
                <a16:creationId xmlns:a16="http://schemas.microsoft.com/office/drawing/2014/main" xmlns="" id="{C14F3548-9EB9-441E-977A-6276A83475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8693397"/>
              </p:ext>
            </p:extLst>
          </p:nvPr>
        </p:nvGraphicFramePr>
        <p:xfrm>
          <a:off x="119335" y="3904828"/>
          <a:ext cx="5688632" cy="2332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ontent Placeholder 8">
            <a:extLst>
              <a:ext uri="{FF2B5EF4-FFF2-40B4-BE49-F238E27FC236}">
                <a16:creationId xmlns:a16="http://schemas.microsoft.com/office/drawing/2014/main" xmlns="" id="{0ADA39BF-D311-4ECA-974B-0818F427D5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8790678"/>
              </p:ext>
            </p:extLst>
          </p:nvPr>
        </p:nvGraphicFramePr>
        <p:xfrm>
          <a:off x="6240016" y="1379937"/>
          <a:ext cx="5688632" cy="4857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13E88B6-A171-44D5-9D33-15896F5A9829}"/>
              </a:ext>
            </a:extLst>
          </p:cNvPr>
          <p:cNvSpPr txBox="1"/>
          <p:nvPr/>
        </p:nvSpPr>
        <p:spPr>
          <a:xfrm>
            <a:off x="8904312" y="644404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*  Βάση μικρότερη των 60 ατόμων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** Λευκό/Άκυρο/Δεν ψήφισαν/ΔΑ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96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328" y="116632"/>
            <a:ext cx="9073008" cy="1080120"/>
          </a:xfrm>
        </p:spPr>
        <p:txBody>
          <a:bodyPr>
            <a:normAutofit/>
          </a:bodyPr>
          <a:lstStyle/>
          <a:p>
            <a:r>
              <a:rPr lang="el-GR" sz="2400" dirty="0"/>
              <a:t>Αντιλαμβανόμενη φάση της Πανδημίας</a:t>
            </a:r>
            <a:br>
              <a:rPr lang="el-GR" sz="2400" dirty="0"/>
            </a:br>
            <a:r>
              <a:rPr lang="el-GR" sz="1400" i="1" dirty="0"/>
              <a:t>‘</a:t>
            </a:r>
            <a:r>
              <a:rPr lang="el-GR" sz="14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Ας μιλήσουμε τώρα για την Πανδημία. Πιστεύετε ότι τα χειρότερα τα έχουμε αφήσει πίσω μας ή είναι μπροστά μας</a:t>
            </a:r>
            <a:r>
              <a:rPr lang="el-GR" sz="1400" i="1" dirty="0"/>
              <a:t>;’</a:t>
            </a:r>
            <a:endParaRPr lang="en-US" sz="1400" i="1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xmlns="" id="{2E73103E-9382-419B-B944-EC2109792C6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69183660"/>
              </p:ext>
            </p:extLst>
          </p:nvPr>
        </p:nvGraphicFramePr>
        <p:xfrm>
          <a:off x="119335" y="1379937"/>
          <a:ext cx="5688632" cy="2332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93471CE-2011-42D8-8A00-FB9ED65EC5CB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12" name="Content Placeholder 8">
            <a:extLst>
              <a:ext uri="{FF2B5EF4-FFF2-40B4-BE49-F238E27FC236}">
                <a16:creationId xmlns:a16="http://schemas.microsoft.com/office/drawing/2014/main" xmlns="" id="{C14F3548-9EB9-441E-977A-6276A83475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6000327"/>
              </p:ext>
            </p:extLst>
          </p:nvPr>
        </p:nvGraphicFramePr>
        <p:xfrm>
          <a:off x="119335" y="3904828"/>
          <a:ext cx="5688632" cy="2332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ontent Placeholder 8">
            <a:extLst>
              <a:ext uri="{FF2B5EF4-FFF2-40B4-BE49-F238E27FC236}">
                <a16:creationId xmlns:a16="http://schemas.microsoft.com/office/drawing/2014/main" xmlns="" id="{0ADA39BF-D311-4ECA-974B-0818F427D5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62445"/>
              </p:ext>
            </p:extLst>
          </p:nvPr>
        </p:nvGraphicFramePr>
        <p:xfrm>
          <a:off x="6240016" y="1379937"/>
          <a:ext cx="5688632" cy="4857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13E88B6-A171-44D5-9D33-15896F5A9829}"/>
              </a:ext>
            </a:extLst>
          </p:cNvPr>
          <p:cNvSpPr txBox="1"/>
          <p:nvPr/>
        </p:nvSpPr>
        <p:spPr>
          <a:xfrm>
            <a:off x="8904312" y="644404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*  Βάση μικρότερη των 60 ατόμων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** Λευκό/Άκυρο/Δεν ψήφισαν/ΔΑ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93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328" y="116632"/>
            <a:ext cx="9073008" cy="1080120"/>
          </a:xfrm>
        </p:spPr>
        <p:txBody>
          <a:bodyPr>
            <a:normAutofit/>
          </a:bodyPr>
          <a:lstStyle/>
          <a:p>
            <a:r>
              <a:rPr lang="el-GR" sz="2400" dirty="0"/>
              <a:t>Εμβόλιο για τον </a:t>
            </a:r>
            <a:r>
              <a:rPr lang="el-GR" sz="2400" dirty="0" err="1"/>
              <a:t>κορωνοϊό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1400" i="1" dirty="0"/>
              <a:t>‘</a:t>
            </a:r>
            <a:r>
              <a:rPr lang="el-GR" sz="14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Πριν από λίγες ημέρες ανακοινώθηκε ότι στις αρχές του 2021 θα κυκλοφορήσει εμβόλιο για τον </a:t>
            </a:r>
            <a:r>
              <a:rPr lang="el-GR" sz="1400" b="1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κορωνοϊό</a:t>
            </a:r>
            <a:r>
              <a:rPr lang="el-GR" sz="14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. Εσείς προσωπικά θα θέλατε να το κάνετε ή όχι</a:t>
            </a:r>
            <a:r>
              <a:rPr lang="el-GR" sz="1400" i="1" dirty="0"/>
              <a:t>;’</a:t>
            </a:r>
            <a:endParaRPr lang="en-US" sz="1400" i="1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xmlns="" id="{2E73103E-9382-419B-B944-EC2109792C6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90691044"/>
              </p:ext>
            </p:extLst>
          </p:nvPr>
        </p:nvGraphicFramePr>
        <p:xfrm>
          <a:off x="119335" y="1379937"/>
          <a:ext cx="5688632" cy="2332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93471CE-2011-42D8-8A00-FB9ED65EC5CB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12" name="Content Placeholder 8">
            <a:extLst>
              <a:ext uri="{FF2B5EF4-FFF2-40B4-BE49-F238E27FC236}">
                <a16:creationId xmlns:a16="http://schemas.microsoft.com/office/drawing/2014/main" xmlns="" id="{C14F3548-9EB9-441E-977A-6276A83475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5612406"/>
              </p:ext>
            </p:extLst>
          </p:nvPr>
        </p:nvGraphicFramePr>
        <p:xfrm>
          <a:off x="119335" y="3904828"/>
          <a:ext cx="5688632" cy="2332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ontent Placeholder 8">
            <a:extLst>
              <a:ext uri="{FF2B5EF4-FFF2-40B4-BE49-F238E27FC236}">
                <a16:creationId xmlns:a16="http://schemas.microsoft.com/office/drawing/2014/main" xmlns="" id="{0ADA39BF-D311-4ECA-974B-0818F427D5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9273484"/>
              </p:ext>
            </p:extLst>
          </p:nvPr>
        </p:nvGraphicFramePr>
        <p:xfrm>
          <a:off x="6240016" y="1379937"/>
          <a:ext cx="5688632" cy="4857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13E88B6-A171-44D5-9D33-15896F5A9829}"/>
              </a:ext>
            </a:extLst>
          </p:cNvPr>
          <p:cNvSpPr txBox="1"/>
          <p:nvPr/>
        </p:nvSpPr>
        <p:spPr>
          <a:xfrm>
            <a:off x="8904312" y="644404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*  Βάση μικρότερη των 60 ατόμων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** Λευκό/Άκυρο/Δεν ψήφισαν/ΔΑ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47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17903300-89BE-4305-A9B6-B9FF6F26A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116632"/>
            <a:ext cx="8976996" cy="1080120"/>
          </a:xfrm>
        </p:spPr>
        <p:txBody>
          <a:bodyPr/>
          <a:lstStyle/>
          <a:p>
            <a:r>
              <a:rPr lang="el-GR" sz="2400" dirty="0"/>
              <a:t>Εμβόλιο για τον </a:t>
            </a:r>
            <a:r>
              <a:rPr lang="el-GR" sz="2400" dirty="0" err="1"/>
              <a:t>κορωνοϊό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1400" dirty="0"/>
              <a:t>ανά ηλικία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xmlns="" id="{34270420-7A53-407C-8B36-0720F26F5A27}"/>
              </a:ext>
            </a:extLst>
          </p:cNvPr>
          <p:cNvSpPr txBox="1">
            <a:spLocks/>
          </p:cNvSpPr>
          <p:nvPr/>
        </p:nvSpPr>
        <p:spPr>
          <a:xfrm>
            <a:off x="11231893" y="6492876"/>
            <a:ext cx="96010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CA452A8-C467-42A7-A332-0B9A35201F74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xmlns="" id="{BD18B2E8-70A6-4FDC-8443-6865D98A58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3315870"/>
              </p:ext>
            </p:extLst>
          </p:nvPr>
        </p:nvGraphicFramePr>
        <p:xfrm>
          <a:off x="95697" y="1700808"/>
          <a:ext cx="11688935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9660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xmlns="" id="{0F84D0A0-6466-4A38-BD4C-E56D7516A3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3404727"/>
              </p:ext>
            </p:extLst>
          </p:nvPr>
        </p:nvGraphicFramePr>
        <p:xfrm>
          <a:off x="286688" y="1684574"/>
          <a:ext cx="11449271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xmlns="" id="{17903300-89BE-4305-A9B6-B9FF6F26A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116632"/>
            <a:ext cx="8976996" cy="1080120"/>
          </a:xfrm>
        </p:spPr>
        <p:txBody>
          <a:bodyPr/>
          <a:lstStyle/>
          <a:p>
            <a:r>
              <a:rPr lang="el-GR" sz="2400" dirty="0"/>
              <a:t>Δημοτικότητες πολιτικών αρχηγών</a:t>
            </a:r>
            <a:endParaRPr lang="el-GR" sz="1400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xmlns="" id="{34270420-7A53-407C-8B36-0720F26F5A27}"/>
              </a:ext>
            </a:extLst>
          </p:cNvPr>
          <p:cNvSpPr txBox="1">
            <a:spLocks/>
          </p:cNvSpPr>
          <p:nvPr/>
        </p:nvSpPr>
        <p:spPr>
          <a:xfrm>
            <a:off x="11231893" y="6492876"/>
            <a:ext cx="96010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CA452A8-C467-42A7-A332-0B9A35201F74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153981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xmlns="" id="{0F84D0A0-6466-4A38-BD4C-E56D7516A3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1845602"/>
              </p:ext>
            </p:extLst>
          </p:nvPr>
        </p:nvGraphicFramePr>
        <p:xfrm>
          <a:off x="739355" y="1628800"/>
          <a:ext cx="10392477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xmlns="" id="{17903300-89BE-4305-A9B6-B9FF6F26A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116632"/>
            <a:ext cx="8976996" cy="1080120"/>
          </a:xfrm>
        </p:spPr>
        <p:txBody>
          <a:bodyPr/>
          <a:lstStyle/>
          <a:p>
            <a:r>
              <a:rPr lang="el-GR" sz="2400" dirty="0"/>
              <a:t>Καταλληλότερος Πρωθυπουργός</a:t>
            </a:r>
            <a:r>
              <a:rPr lang="el-GR" sz="3600" dirty="0"/>
              <a:t/>
            </a:r>
            <a:br>
              <a:rPr lang="el-GR" sz="3600" dirty="0"/>
            </a:br>
            <a:r>
              <a:rPr lang="el-GR" sz="1400" i="1" dirty="0"/>
              <a:t>‘Μεταξύ των πολιτικών αρχηγών ποια/</a:t>
            </a:r>
            <a:r>
              <a:rPr lang="el-GR" sz="1400" i="1" dirty="0" err="1"/>
              <a:t>ος</a:t>
            </a:r>
            <a:r>
              <a:rPr lang="el-GR" sz="1400" i="1" dirty="0"/>
              <a:t> νομίζετε ότι είναι καταλληλότερη/</a:t>
            </a:r>
            <a:r>
              <a:rPr lang="el-GR" sz="1400" i="1" dirty="0" err="1"/>
              <a:t>ος</a:t>
            </a:r>
            <a:r>
              <a:rPr lang="el-GR" sz="1400" i="1" dirty="0"/>
              <a:t> για πρωθυπουργός της χώρας;’ </a:t>
            </a:r>
            <a:br>
              <a:rPr lang="el-GR" sz="1400" i="1" dirty="0"/>
            </a:br>
            <a:r>
              <a:rPr lang="el-GR" sz="1400" u="sng" dirty="0"/>
              <a:t>αυθόρμητα</a:t>
            </a:r>
            <a:endParaRPr lang="el-GR" sz="1400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xmlns="" id="{34270420-7A53-407C-8B36-0720F26F5A27}"/>
              </a:ext>
            </a:extLst>
          </p:cNvPr>
          <p:cNvSpPr txBox="1">
            <a:spLocks/>
          </p:cNvSpPr>
          <p:nvPr/>
        </p:nvSpPr>
        <p:spPr>
          <a:xfrm>
            <a:off x="11231893" y="6492876"/>
            <a:ext cx="96010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CA452A8-C467-42A7-A332-0B9A35201F74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053941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Content Placeholder 29">
            <a:extLst>
              <a:ext uri="{FF2B5EF4-FFF2-40B4-BE49-F238E27FC236}">
                <a16:creationId xmlns:a16="http://schemas.microsoft.com/office/drawing/2014/main" xmlns="" id="{16509CBA-8802-4E80-A670-BC31BD6CF9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5530538"/>
              </p:ext>
            </p:extLst>
          </p:nvPr>
        </p:nvGraphicFramePr>
        <p:xfrm>
          <a:off x="239713" y="1484313"/>
          <a:ext cx="11832951" cy="3816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xmlns="" id="{87305AE5-0B64-4364-AB7C-4B6111FB6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dirty="0"/>
              <a:t>Πρόθεση ψήφου στις Βουλευτικές εκλογές</a:t>
            </a:r>
            <a:r>
              <a:rPr lang="el-GR" dirty="0"/>
              <a:t/>
            </a:r>
            <a:br>
              <a:rPr lang="el-GR" dirty="0"/>
            </a:br>
            <a:r>
              <a:rPr lang="el-GR" sz="1400" i="1" dirty="0"/>
              <a:t>‘Και αν είχαμε την επόμενη Κυριακή Βουλευτικές εκλογές τι θα ψηφίζατε;’</a:t>
            </a:r>
            <a:endParaRPr lang="el-GR" sz="1400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xmlns="" id="{FAD9B5F9-4D35-43E0-B0FB-318CFBC36378}"/>
              </a:ext>
            </a:extLst>
          </p:cNvPr>
          <p:cNvSpPr txBox="1">
            <a:spLocks/>
          </p:cNvSpPr>
          <p:nvPr/>
        </p:nvSpPr>
        <p:spPr>
          <a:xfrm>
            <a:off x="11231893" y="6492876"/>
            <a:ext cx="96010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fld id="{DE70D37E-C867-47FE-9F10-9260555C453A}" type="slidenum">
              <a:rPr lang="en-GB" sz="1600" b="1" smtClean="0"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+mj-cs"/>
              </a:rPr>
              <a:pPr algn="ctr">
                <a:spcBef>
                  <a:spcPct val="0"/>
                </a:spcBef>
                <a:defRPr/>
              </a:pPr>
              <a:t>16</a:t>
            </a:fld>
            <a:endParaRPr lang="en-GB" sz="1600" b="1" dirty="0"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B55B144-914E-4C85-8547-1FD2694785C0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  <p:pic>
        <p:nvPicPr>
          <p:cNvPr id="18" name="Picture 13" descr="http://radio-lehovo.gr/wp-content/uploads/2015/02/KKE-logo.gif">
            <a:extLst>
              <a:ext uri="{FF2B5EF4-FFF2-40B4-BE49-F238E27FC236}">
                <a16:creationId xmlns:a16="http://schemas.microsoft.com/office/drawing/2014/main" xmlns="" id="{72313CCC-DE17-4D5F-9240-EDA7A4431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792" y="5373216"/>
            <a:ext cx="39600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xmlns="" id="{2B7EF8ED-A35B-4CEC-91DC-33D875C6F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039" y="5373216"/>
            <a:ext cx="465857" cy="46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Image result for Î½Î´ Î»Î¿Î³Î¿ÏÏÏÎ¿">
            <a:extLst>
              <a:ext uri="{FF2B5EF4-FFF2-40B4-BE49-F238E27FC236}">
                <a16:creationId xmlns:a16="http://schemas.microsoft.com/office/drawing/2014/main" xmlns="" id="{888EFE5F-0CC3-41CC-AF2E-3B3CE7808945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3" t="4811" r="13145" b="8581"/>
          <a:stretch/>
        </p:blipFill>
        <p:spPr bwMode="auto">
          <a:xfrm>
            <a:off x="911424" y="5421471"/>
            <a:ext cx="441325" cy="311785"/>
          </a:xfrm>
          <a:prstGeom prst="rect">
            <a:avLst/>
          </a:prstGeom>
          <a:noFill/>
        </p:spPr>
      </p:pic>
      <p:pic>
        <p:nvPicPr>
          <p:cNvPr id="24" name="Picture 23" descr="https://kinimaallagis.gr/gggg/uploads/2018/08/kinimaallagis-logo-1.png">
            <a:extLst>
              <a:ext uri="{FF2B5EF4-FFF2-40B4-BE49-F238E27FC236}">
                <a16:creationId xmlns:a16="http://schemas.microsoft.com/office/drawing/2014/main" xmlns="" id="{F8742D9F-18F9-4C88-8A38-851A180D8D5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5389941"/>
            <a:ext cx="390525" cy="390525"/>
          </a:xfrm>
          <a:prstGeom prst="rect">
            <a:avLst/>
          </a:prstGeom>
          <a:noFill/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xmlns="" id="{0DB6D773-5FBA-4F6B-B5D5-141157275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959" y="5445224"/>
            <a:ext cx="479049" cy="3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9F38AF6-A2BC-4567-B843-D413AEE0B0B9}"/>
              </a:ext>
            </a:extLst>
          </p:cNvPr>
          <p:cNvSpPr txBox="1"/>
          <p:nvPr/>
        </p:nvSpPr>
        <p:spPr>
          <a:xfrm>
            <a:off x="11136560" y="5393208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/>
              <a:t>ΔΑ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F0B828E2-81B1-4778-994B-D87B9F4C84EA}"/>
              </a:ext>
            </a:extLst>
          </p:cNvPr>
          <p:cNvSpPr txBox="1"/>
          <p:nvPr/>
        </p:nvSpPr>
        <p:spPr>
          <a:xfrm>
            <a:off x="10200456" y="537321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/>
              <a:t>Αναποφάσιστοι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5F41191-0A18-4219-A68C-729D344D0018}"/>
              </a:ext>
            </a:extLst>
          </p:cNvPr>
          <p:cNvSpPr txBox="1"/>
          <p:nvPr/>
        </p:nvSpPr>
        <p:spPr>
          <a:xfrm>
            <a:off x="8328248" y="5373215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/>
              <a:t>Άκυρο-Λευκό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9C82CF2-3B35-47BE-97F9-01608723DE47}"/>
              </a:ext>
            </a:extLst>
          </p:cNvPr>
          <p:cNvSpPr txBox="1"/>
          <p:nvPr/>
        </p:nvSpPr>
        <p:spPr>
          <a:xfrm>
            <a:off x="9264352" y="5367062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b="1" dirty="0"/>
              <a:t>Δε θα ψηφίσουν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68ABE4C-94A0-41C6-A245-84C8844C487B}"/>
              </a:ext>
            </a:extLst>
          </p:cNvPr>
          <p:cNvSpPr txBox="1"/>
          <p:nvPr/>
        </p:nvSpPr>
        <p:spPr>
          <a:xfrm>
            <a:off x="7392144" y="5456257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/>
              <a:t>Λοιπά</a:t>
            </a:r>
          </a:p>
        </p:txBody>
      </p:sp>
      <p:pic>
        <p:nvPicPr>
          <p:cNvPr id="43" name="Picture 42" descr="Logo&#10;&#10;Description automatically generated">
            <a:extLst>
              <a:ext uri="{FF2B5EF4-FFF2-40B4-BE49-F238E27FC236}">
                <a16:creationId xmlns:a16="http://schemas.microsoft.com/office/drawing/2014/main" xmlns="" id="{E57068A2-2510-40D4-B635-ECD10229CD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822" y="5426161"/>
            <a:ext cx="689770" cy="307095"/>
          </a:xfrm>
          <a:prstGeom prst="rect">
            <a:avLst/>
          </a:prstGeom>
        </p:spPr>
      </p:pic>
      <p:sp>
        <p:nvSpPr>
          <p:cNvPr id="44" name="TextBox 6">
            <a:extLst>
              <a:ext uri="{FF2B5EF4-FFF2-40B4-BE49-F238E27FC236}">
                <a16:creationId xmlns:a16="http://schemas.microsoft.com/office/drawing/2014/main" xmlns="" id="{1B99E76B-0B10-45B7-8264-4AAD17519A3D}"/>
              </a:ext>
            </a:extLst>
          </p:cNvPr>
          <p:cNvSpPr txBox="1"/>
          <p:nvPr/>
        </p:nvSpPr>
        <p:spPr>
          <a:xfrm>
            <a:off x="755439" y="2111421"/>
            <a:ext cx="600001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/>
              <a:t>3</a:t>
            </a:r>
            <a:r>
              <a:rPr lang="el-GR" sz="1200" b="1" dirty="0"/>
              <a:t>6</a:t>
            </a:r>
            <a:r>
              <a:rPr lang="en-US" sz="1200" b="1" dirty="0"/>
              <a:t>,</a:t>
            </a:r>
            <a:r>
              <a:rPr lang="el-GR" sz="1200" b="1" dirty="0"/>
              <a:t>2</a:t>
            </a:r>
          </a:p>
        </p:txBody>
      </p:sp>
      <p:sp>
        <p:nvSpPr>
          <p:cNvPr id="48" name="TextBox 6">
            <a:extLst>
              <a:ext uri="{FF2B5EF4-FFF2-40B4-BE49-F238E27FC236}">
                <a16:creationId xmlns:a16="http://schemas.microsoft.com/office/drawing/2014/main" xmlns="" id="{5C0C3A83-5091-4050-9922-A40B4951D712}"/>
              </a:ext>
            </a:extLst>
          </p:cNvPr>
          <p:cNvSpPr txBox="1"/>
          <p:nvPr/>
        </p:nvSpPr>
        <p:spPr>
          <a:xfrm>
            <a:off x="5512810" y="2119729"/>
            <a:ext cx="600001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200" b="1" dirty="0"/>
              <a:t>2,9</a:t>
            </a:r>
          </a:p>
        </p:txBody>
      </p:sp>
      <p:sp>
        <p:nvSpPr>
          <p:cNvPr id="50" name="TextBox 6">
            <a:extLst>
              <a:ext uri="{FF2B5EF4-FFF2-40B4-BE49-F238E27FC236}">
                <a16:creationId xmlns:a16="http://schemas.microsoft.com/office/drawing/2014/main" xmlns="" id="{7A4565B7-DCB4-4209-B61E-5D8E753815EC}"/>
              </a:ext>
            </a:extLst>
          </p:cNvPr>
          <p:cNvSpPr txBox="1"/>
          <p:nvPr/>
        </p:nvSpPr>
        <p:spPr>
          <a:xfrm>
            <a:off x="1706650" y="2111420"/>
            <a:ext cx="600001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200" b="1" dirty="0"/>
              <a:t>18,2</a:t>
            </a:r>
          </a:p>
        </p:txBody>
      </p:sp>
      <p:sp>
        <p:nvSpPr>
          <p:cNvPr id="52" name="TextBox 6">
            <a:extLst>
              <a:ext uri="{FF2B5EF4-FFF2-40B4-BE49-F238E27FC236}">
                <a16:creationId xmlns:a16="http://schemas.microsoft.com/office/drawing/2014/main" xmlns="" id="{0B286BB8-EE3C-429C-9AAF-6C67870AFB3A}"/>
              </a:ext>
            </a:extLst>
          </p:cNvPr>
          <p:cNvSpPr txBox="1"/>
          <p:nvPr/>
        </p:nvSpPr>
        <p:spPr>
          <a:xfrm>
            <a:off x="2670434" y="2111420"/>
            <a:ext cx="600001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200" b="1" dirty="0"/>
              <a:t>6,1</a:t>
            </a:r>
          </a:p>
        </p:txBody>
      </p:sp>
      <p:sp>
        <p:nvSpPr>
          <p:cNvPr id="54" name="TextBox 6">
            <a:extLst>
              <a:ext uri="{FF2B5EF4-FFF2-40B4-BE49-F238E27FC236}">
                <a16:creationId xmlns:a16="http://schemas.microsoft.com/office/drawing/2014/main" xmlns="" id="{92082899-E609-4EFB-AB34-9BE9D6B476FD}"/>
              </a:ext>
            </a:extLst>
          </p:cNvPr>
          <p:cNvSpPr txBox="1"/>
          <p:nvPr/>
        </p:nvSpPr>
        <p:spPr>
          <a:xfrm>
            <a:off x="3638862" y="2111420"/>
            <a:ext cx="600001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200" b="1" dirty="0"/>
              <a:t>5,1</a:t>
            </a:r>
          </a:p>
        </p:txBody>
      </p:sp>
      <p:sp>
        <p:nvSpPr>
          <p:cNvPr id="56" name="TextBox 6">
            <a:extLst>
              <a:ext uri="{FF2B5EF4-FFF2-40B4-BE49-F238E27FC236}">
                <a16:creationId xmlns:a16="http://schemas.microsoft.com/office/drawing/2014/main" xmlns="" id="{38C69CE4-5252-41A1-BED2-F14453D34D7C}"/>
              </a:ext>
            </a:extLst>
          </p:cNvPr>
          <p:cNvSpPr txBox="1"/>
          <p:nvPr/>
        </p:nvSpPr>
        <p:spPr>
          <a:xfrm>
            <a:off x="4561599" y="2109266"/>
            <a:ext cx="600001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200" b="1" dirty="0"/>
              <a:t>3,9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88D7EE55-2564-429F-BA9B-162F5D9F72E5}"/>
              </a:ext>
            </a:extLst>
          </p:cNvPr>
          <p:cNvSpPr txBox="1"/>
          <p:nvPr/>
        </p:nvSpPr>
        <p:spPr>
          <a:xfrm>
            <a:off x="10395026" y="3645024"/>
            <a:ext cx="131692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Αδιευκρίνιστη ψήφος: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10</a:t>
            </a: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3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327577D-3327-463B-806A-B56B99E5E2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0056" y="5445224"/>
            <a:ext cx="541314" cy="337264"/>
          </a:xfrm>
          <a:prstGeom prst="rect">
            <a:avLst/>
          </a:prstGeom>
        </p:spPr>
      </p:pic>
      <p:sp>
        <p:nvSpPr>
          <p:cNvPr id="25" name="TextBox 6">
            <a:extLst>
              <a:ext uri="{FF2B5EF4-FFF2-40B4-BE49-F238E27FC236}">
                <a16:creationId xmlns:a16="http://schemas.microsoft.com/office/drawing/2014/main" xmlns="" id="{4934394B-41C2-42A3-BB73-9F42EBDF8BC6}"/>
              </a:ext>
            </a:extLst>
          </p:cNvPr>
          <p:cNvSpPr txBox="1"/>
          <p:nvPr/>
        </p:nvSpPr>
        <p:spPr>
          <a:xfrm>
            <a:off x="6480921" y="2108252"/>
            <a:ext cx="600001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1</a:t>
            </a:r>
            <a:r>
              <a:rPr lang="el-GR" sz="1200" b="1" dirty="0"/>
              <a:t>,</a:t>
            </a:r>
            <a:r>
              <a:rPr lang="en-GB" sz="1200" b="1" dirty="0"/>
              <a:t>0</a:t>
            </a:r>
            <a:endParaRPr lang="el-GR" sz="1200" b="1" dirty="0"/>
          </a:p>
        </p:txBody>
      </p:sp>
    </p:spTree>
    <p:extLst>
      <p:ext uri="{BB962C8B-B14F-4D97-AF65-F5344CB8AC3E}">
        <p14:creationId xmlns:p14="http://schemas.microsoft.com/office/powerpoint/2010/main" val="4065642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17903300-89BE-4305-A9B6-B9FF6F26A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116632"/>
            <a:ext cx="8976996" cy="1080120"/>
          </a:xfrm>
        </p:spPr>
        <p:txBody>
          <a:bodyPr/>
          <a:lstStyle/>
          <a:p>
            <a:r>
              <a:rPr lang="el-GR" sz="2400" dirty="0"/>
              <a:t>Πρόθεση ψήφου στην ΝΔ </a:t>
            </a:r>
            <a:r>
              <a:rPr lang="el-GR" sz="2400"/>
              <a:t>και στον ΣΥΡΙΖΑ 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1600" dirty="0"/>
              <a:t>ανά </a:t>
            </a:r>
            <a:r>
              <a:rPr lang="el-GR" sz="1600" dirty="0" err="1"/>
              <a:t>αυτοτοποθέτηση</a:t>
            </a:r>
            <a:r>
              <a:rPr lang="el-GR" sz="1600" dirty="0"/>
              <a:t> στην Α-Δ κλίμακα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xmlns="" id="{34270420-7A53-407C-8B36-0720F26F5A27}"/>
              </a:ext>
            </a:extLst>
          </p:cNvPr>
          <p:cNvSpPr txBox="1">
            <a:spLocks/>
          </p:cNvSpPr>
          <p:nvPr/>
        </p:nvSpPr>
        <p:spPr>
          <a:xfrm>
            <a:off x="11231893" y="6492876"/>
            <a:ext cx="96010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CA452A8-C467-42A7-A332-0B9A35201F74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xmlns="" id="{BD18B2E8-70A6-4FDC-8443-6865D98A58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6075788"/>
              </p:ext>
            </p:extLst>
          </p:nvPr>
        </p:nvGraphicFramePr>
        <p:xfrm>
          <a:off x="95697" y="1700808"/>
          <a:ext cx="11688935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9910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368" y="908720"/>
            <a:ext cx="4032448" cy="648072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r>
              <a:rPr lang="el-GR" sz="2200" dirty="0"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συνδρομητική έρευνα</a:t>
            </a:r>
            <a:endParaRPr lang="en-GB" sz="2200" dirty="0">
              <a:solidFill>
                <a:schemeClr val="accent4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76320" y="836712"/>
            <a:ext cx="3056384" cy="622920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</a:pPr>
            <a:r>
              <a:rPr lang="el-GR" sz="2200" spc="100" dirty="0"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Νοέμβριος 2020</a:t>
            </a:r>
            <a:endParaRPr lang="en-GB" sz="2200" spc="100" dirty="0">
              <a:solidFill>
                <a:schemeClr val="accent4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A02625B-B73E-4DBB-AF6F-05A320569DE8}"/>
              </a:ext>
            </a:extLst>
          </p:cNvPr>
          <p:cNvSpPr txBox="1"/>
          <p:nvPr/>
        </p:nvSpPr>
        <p:spPr>
          <a:xfrm>
            <a:off x="407368" y="6165304"/>
            <a:ext cx="327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ΑΥΣΤΗΡΑ ΕΜΠΙΣΤΕΥΤΙΚΟ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883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340" y="116632"/>
            <a:ext cx="9049004" cy="1080120"/>
          </a:xfrm>
        </p:spPr>
        <p:txBody>
          <a:bodyPr/>
          <a:lstStyle/>
          <a:p>
            <a:r>
              <a:rPr lang="el-GR" sz="2400" dirty="0"/>
              <a:t>Η ταυτότητα της έρευνας</a:t>
            </a:r>
            <a:endParaRPr lang="el-GR" sz="14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6B900402-09BF-4D28-9D96-570A989919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811612"/>
              </p:ext>
            </p:extLst>
          </p:nvPr>
        </p:nvGraphicFramePr>
        <p:xfrm>
          <a:off x="191344" y="1556793"/>
          <a:ext cx="11665296" cy="396043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465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187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4841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Εταιρεία: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Metron Analysis (Α.Μ. ΕΣΡ 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4651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Ανάθεση: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l-GR" sz="1200" b="0" dirty="0">
                          <a:solidFill>
                            <a:schemeClr val="tx1"/>
                          </a:solidFill>
                        </a:rPr>
                        <a:t>Συνδρομητική έρευνα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4651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Τύπος Έρευνας</a:t>
                      </a:r>
                      <a:r>
                        <a:rPr 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:</a:t>
                      </a:r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0" dirty="0">
                          <a:solidFill>
                            <a:schemeClr val="tx1"/>
                          </a:solidFill>
                        </a:rPr>
                        <a:t>Τηλεφωνική έρευνα κοινής</a:t>
                      </a:r>
                      <a:r>
                        <a:rPr lang="el-GR" sz="1200" b="0" baseline="0" dirty="0">
                          <a:solidFill>
                            <a:schemeClr val="tx1"/>
                          </a:solidFill>
                        </a:rPr>
                        <a:t> γνώμης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79952123"/>
                  </a:ext>
                </a:extLst>
              </a:tr>
              <a:tr h="354651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Περιοχή Έρευνας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buClr>
                          <a:srgbClr val="E53505"/>
                        </a:buClr>
                        <a:buFont typeface="Wingdings" pitchFamily="2" charset="2"/>
                        <a:buNone/>
                        <a:tabLst>
                          <a:tab pos="3403600" algn="l"/>
                        </a:tabLst>
                      </a:pPr>
                      <a:r>
                        <a:rPr lang="el-GR" sz="1200" b="0" dirty="0">
                          <a:solidFill>
                            <a:schemeClr val="tx1"/>
                          </a:solidFill>
                        </a:rPr>
                        <a:t>Πανελλαδική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37922544"/>
                  </a:ext>
                </a:extLst>
              </a:tr>
              <a:tr h="712032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Μέθοδος Δειγματοληψίας: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buClr>
                          <a:srgbClr val="E53505"/>
                        </a:buClr>
                        <a:buFont typeface="Wingdings" pitchFamily="2" charset="2"/>
                        <a:buNone/>
                        <a:tabLst>
                          <a:tab pos="3403600" algn="l"/>
                        </a:tabLst>
                      </a:pPr>
                      <a:r>
                        <a:rPr lang="el-GR" sz="1200" b="0" dirty="0">
                          <a:solidFill>
                            <a:schemeClr val="tx1"/>
                          </a:solidFill>
                        </a:rPr>
                        <a:t>Για την επιλογή του δείγματος χρησιμοποιήθηκε απλή τυχαία δειγματοληψία </a:t>
                      </a:r>
                      <a:r>
                        <a:rPr lang="el-G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σε αρχείο τηλεφωνικών αριθμών που έχει παραχθεί με τυχαίο τρόπο (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RDD</a:t>
                      </a:r>
                      <a:r>
                        <a:rPr lang="el-G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Random Digit Dialing)</a:t>
                      </a:r>
                      <a:r>
                        <a:rPr lang="el-G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με την εξής αναλογία:</a:t>
                      </a:r>
                      <a:r>
                        <a:rPr lang="el-GR" sz="1200" b="0" dirty="0">
                          <a:solidFill>
                            <a:schemeClr val="tx1"/>
                          </a:solidFill>
                        </a:rPr>
                        <a:t> σταθερά</a:t>
                      </a:r>
                      <a:r>
                        <a:rPr lang="el-GR" sz="1200" b="0" baseline="0" dirty="0">
                          <a:solidFill>
                            <a:schemeClr val="tx1"/>
                          </a:solidFill>
                        </a:rPr>
                        <a:t> τηλέφωνα 7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l-GR" sz="1200" b="0" dirty="0">
                          <a:solidFill>
                            <a:schemeClr val="tx1"/>
                          </a:solidFill>
                        </a:rPr>
                        <a:t>% και</a:t>
                      </a:r>
                      <a:r>
                        <a:rPr lang="el-GR" sz="1200" b="0" dirty="0">
                          <a:solidFill>
                            <a:srgbClr val="FF0000"/>
                          </a:solidFill>
                        </a:rPr>
                        <a:t> κινητά</a:t>
                      </a:r>
                      <a:r>
                        <a:rPr lang="el-GR" sz="1200" b="0" baseline="0" dirty="0">
                          <a:solidFill>
                            <a:srgbClr val="FF0000"/>
                          </a:solidFill>
                        </a:rPr>
                        <a:t> τηλέφωνα </a:t>
                      </a:r>
                      <a:r>
                        <a:rPr lang="en-US" sz="1200" b="0" baseline="0" dirty="0">
                          <a:solidFill>
                            <a:srgbClr val="FF0000"/>
                          </a:solidFill>
                        </a:rPr>
                        <a:t>30</a:t>
                      </a:r>
                      <a:r>
                        <a:rPr lang="el-GR" sz="1200" b="0" baseline="0" dirty="0">
                          <a:solidFill>
                            <a:srgbClr val="FF0000"/>
                          </a:solidFill>
                        </a:rPr>
                        <a:t>%.</a:t>
                      </a:r>
                      <a:endParaRPr lang="el-GR" sz="12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7568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Χρόνος Διεξαγωγής</a:t>
                      </a:r>
                      <a:r>
                        <a:rPr 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: </a:t>
                      </a:r>
                      <a:endParaRPr lang="el-GR" sz="12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buClr>
                          <a:srgbClr val="E53505"/>
                        </a:buClr>
                        <a:buFont typeface="Wingdings" pitchFamily="2" charset="2"/>
                        <a:buNone/>
                        <a:tabLst>
                          <a:tab pos="3403600" algn="l"/>
                        </a:tabLst>
                      </a:pPr>
                      <a:r>
                        <a:rPr lang="el-GR" sz="1200" b="0" dirty="0">
                          <a:solidFill>
                            <a:schemeClr val="tx1"/>
                          </a:solidFill>
                        </a:rPr>
                        <a:t>Η έρευνα πεδίου διεξήχθη από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18</a:t>
                      </a:r>
                      <a:r>
                        <a:rPr lang="el-GR" sz="1200" b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24</a:t>
                      </a:r>
                      <a:r>
                        <a:rPr lang="el-GR" sz="1200" b="0" dirty="0">
                          <a:solidFill>
                            <a:schemeClr val="tx1"/>
                          </a:solidFill>
                        </a:rPr>
                        <a:t>/1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l-GR" sz="1200" b="0" dirty="0">
                          <a:solidFill>
                            <a:schemeClr val="tx1"/>
                          </a:solidFill>
                        </a:rPr>
                        <a:t>/20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1567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Μέγεθος Δείγματος</a:t>
                      </a:r>
                      <a:r>
                        <a:rPr 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: </a:t>
                      </a:r>
                      <a:endParaRPr lang="el-GR" sz="12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53505"/>
                        </a:buClr>
                        <a:buSzTx/>
                        <a:buFont typeface="Wingdings" pitchFamily="2" charset="2"/>
                        <a:buNone/>
                        <a:tabLst>
                          <a:tab pos="3403600" algn="l"/>
                        </a:tabLst>
                        <a:defRPr/>
                      </a:pPr>
                      <a:r>
                        <a:rPr lang="el-GR" sz="1200" b="0" dirty="0">
                          <a:solidFill>
                            <a:schemeClr val="tx1"/>
                          </a:solidFill>
                        </a:rPr>
                        <a:t>Το μέγεθος του δείγματος ανέρχεται σε 1.20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l-GR" sz="12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l-GR" sz="1200" b="0" dirty="0">
                          <a:solidFill>
                            <a:schemeClr val="tx1"/>
                          </a:solidFill>
                        </a:rPr>
                        <a:t>άτομα ηλικίας 1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l-GR" sz="1200" b="0" dirty="0">
                          <a:solidFill>
                            <a:schemeClr val="tx1"/>
                          </a:solidFill>
                        </a:rPr>
                        <a:t> ετών και άνω. Μέγιστο δειγματοληπτικό σφάλμα ±2,8%</a:t>
                      </a:r>
                      <a:endParaRPr lang="el-GR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30265812"/>
                  </a:ext>
                </a:extLst>
              </a:tr>
              <a:tr h="377568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Σταθμίσεις: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l-GR" sz="1200" b="0" dirty="0">
                          <a:solidFill>
                            <a:schemeClr val="tx1"/>
                          </a:solidFill>
                        </a:rPr>
                        <a:t>Το δείγμα σταθμίσθηκε εκ των υστέρων ως προς το φύλο και την ηλικία</a:t>
                      </a:r>
                      <a:r>
                        <a:rPr lang="el-GR" sz="12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l-GR" sz="1200" b="0" dirty="0">
                          <a:solidFill>
                            <a:schemeClr val="tx1"/>
                          </a:solidFill>
                        </a:rPr>
                        <a:t>και την ψήφο στις Βουλευτικές 2019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24811249"/>
                  </a:ext>
                </a:extLst>
              </a:tr>
              <a:tr h="458069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Προσωπικό </a:t>
                      </a:r>
                      <a:r>
                        <a:rPr 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field</a:t>
                      </a:r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/Έλεγχοι</a:t>
                      </a:r>
                      <a:r>
                        <a:rPr 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: </a:t>
                      </a:r>
                      <a:endParaRPr lang="el-GR" sz="12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0" dirty="0">
                          <a:solidFill>
                            <a:schemeClr val="tx1"/>
                          </a:solidFill>
                        </a:rPr>
                        <a:t>Εργάστηκαν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l-GR" sz="1200" b="0" dirty="0">
                          <a:solidFill>
                            <a:schemeClr val="tx1"/>
                          </a:solidFill>
                        </a:rPr>
                        <a:t> επόπτες και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38 </a:t>
                      </a:r>
                      <a:r>
                        <a:rPr lang="el-GR" sz="1200" b="0" dirty="0" err="1">
                          <a:solidFill>
                            <a:schemeClr val="tx1"/>
                          </a:solidFill>
                        </a:rPr>
                        <a:t>συνεντευκτές</a:t>
                      </a:r>
                      <a:r>
                        <a:rPr lang="el-GR" sz="1200" b="0" dirty="0">
                          <a:solidFill>
                            <a:schemeClr val="tx1"/>
                          </a:solidFill>
                        </a:rPr>
                        <a:t>. Το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23</a:t>
                      </a:r>
                      <a:r>
                        <a:rPr lang="el-GR" sz="1200" b="0" dirty="0">
                          <a:solidFill>
                            <a:schemeClr val="tx1"/>
                          </a:solidFill>
                        </a:rPr>
                        <a:t>% των συνεντεύξεων ελέχθησαν με τη μέθοδο της συνακρόασης και το 100% ηλεκτρονικά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27499809"/>
                  </a:ext>
                </a:extLst>
              </a:tr>
              <a:tr h="274841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Παρατηρήσεις: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0" dirty="0">
                          <a:solidFill>
                            <a:schemeClr val="tx1"/>
                          </a:solidFill>
                        </a:rPr>
                        <a:t>Στους πίνακες που ακολουθούν, όπου οι βάσεις είναι μικρότερες των 60 ερωτηθέντων, τα στοιχεία είναι τελείως ενδεικτικά.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19089033"/>
                  </a:ext>
                </a:extLst>
              </a:tr>
            </a:tbl>
          </a:graphicData>
        </a:graphic>
      </p:graphicFrame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A4A46F0C-3060-46F7-8800-92445CFCF1D9}"/>
              </a:ext>
            </a:extLst>
          </p:cNvPr>
          <p:cNvSpPr txBox="1">
            <a:spLocks/>
          </p:cNvSpPr>
          <p:nvPr/>
        </p:nvSpPr>
        <p:spPr>
          <a:xfrm>
            <a:off x="11231893" y="6492876"/>
            <a:ext cx="96010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99FBB9D-C330-4D6E-ADDE-F3C65BD90659}"/>
              </a:ext>
            </a:extLst>
          </p:cNvPr>
          <p:cNvSpPr/>
          <p:nvPr/>
        </p:nvSpPr>
        <p:spPr>
          <a:xfrm>
            <a:off x="107505" y="5707180"/>
            <a:ext cx="11965159" cy="1394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Clr>
                <a:srgbClr val="C00000"/>
              </a:buClr>
              <a:tabLst>
                <a:tab pos="3403600" algn="l"/>
              </a:tabLst>
            </a:pPr>
            <a:r>
              <a:rPr lang="el-GR" sz="105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Η METRON ANALYSIS είναι μέλος της ESOMAR και του ΣΕΔΕΑ και τηρεί τους κώδικες δεοντολογίας και διεξαγωγής ερευνών και επαγγελματικής πρακτικής της ESOMAR και του </a:t>
            </a:r>
            <a:r>
              <a:rPr lang="el-GR" sz="105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ΣΕΔΕΑ</a:t>
            </a:r>
            <a:r>
              <a:rPr lang="el-GR" sz="105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algn="ctr">
              <a:buClr>
                <a:srgbClr val="C00000"/>
              </a:buClr>
              <a:tabLst>
                <a:tab pos="3403600" algn="l"/>
              </a:tabLst>
            </a:pPr>
            <a:r>
              <a:rPr lang="el-GR" sz="1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ΔΕΝ ΕΠΙΤΡΕΠΕΤΑΙ Η ΔΗΜΟΣΙΕΥΣΗ ΤΩΝ ΑΠΟΤΕΛΕΣΜΑΤΩΝ ΤΗΣ ΕΡΕΥΝΑΣ</a:t>
            </a:r>
            <a:r>
              <a:rPr lang="el-GR" sz="1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>
              <a:buClr>
                <a:srgbClr val="C00000"/>
              </a:buClr>
              <a:tabLst>
                <a:tab pos="3403600" algn="l"/>
              </a:tabLst>
            </a:pPr>
            <a:endParaRPr lang="el-GR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Clr>
                <a:srgbClr val="C00000"/>
              </a:buClr>
              <a:tabLst>
                <a:tab pos="3403600" algn="l"/>
              </a:tabLst>
            </a:pPr>
            <a:endParaRPr lang="el-GR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Clr>
                <a:srgbClr val="C00000"/>
              </a:buClr>
              <a:tabLst>
                <a:tab pos="3403600" algn="l"/>
              </a:tabLst>
            </a:pPr>
            <a:endParaRPr lang="el-GR" sz="12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Clr>
                <a:srgbClr val="C00000"/>
              </a:buClr>
              <a:tabLst>
                <a:tab pos="3403600" algn="l"/>
              </a:tabLst>
            </a:pPr>
            <a:endParaRPr lang="el-GR" sz="1200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Clr>
                <a:srgbClr val="C00000"/>
              </a:buClr>
              <a:tabLst>
                <a:tab pos="3403600" algn="l"/>
              </a:tabLst>
            </a:pPr>
            <a:endParaRPr lang="el-GR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523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340" y="116632"/>
            <a:ext cx="9049004" cy="1080120"/>
          </a:xfrm>
        </p:spPr>
        <p:txBody>
          <a:bodyPr/>
          <a:lstStyle/>
          <a:p>
            <a:r>
              <a:rPr lang="el-GR" sz="2400" dirty="0"/>
              <a:t>Τα σημαντικότερα γεγονότα κατά τη διάρκεια διεξαγωγής της έρευνας πεδίου (18</a:t>
            </a:r>
            <a:r>
              <a:rPr lang="en-US" sz="2400" dirty="0"/>
              <a:t>-2</a:t>
            </a:r>
            <a:r>
              <a:rPr lang="el-GR" sz="2400" dirty="0"/>
              <a:t>4/11/20</a:t>
            </a:r>
            <a:r>
              <a:rPr lang="en-US" sz="2400" dirty="0"/>
              <a:t>20</a:t>
            </a:r>
            <a:r>
              <a:rPr lang="el-GR" sz="2400" dirty="0"/>
              <a:t>)</a:t>
            </a:r>
            <a:br>
              <a:rPr lang="el-GR" sz="2400" dirty="0"/>
            </a:br>
            <a:r>
              <a:rPr lang="el-GR" sz="1400" dirty="0"/>
              <a:t>(όπως παρουσιάστηκαν στην τηλεόραση)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6B900402-09BF-4D28-9D96-570A989919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2663798"/>
              </p:ext>
            </p:extLst>
          </p:nvPr>
        </p:nvGraphicFramePr>
        <p:xfrm>
          <a:off x="239712" y="1628329"/>
          <a:ext cx="11688935" cy="457046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3917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971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8762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u="none" strike="noStrike" dirty="0">
                          <a:effectLst/>
                        </a:rPr>
                        <a:t>Ημερομηνία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u="none" strike="noStrike">
                          <a:effectLst/>
                        </a:rPr>
                        <a:t>Κύρια</a:t>
                      </a:r>
                      <a:r>
                        <a:rPr lang="el-GR" sz="1400" u="none" strike="noStrike" baseline="0">
                          <a:effectLst/>
                        </a:rPr>
                        <a:t> είδηση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032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18/11/2020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Ανησυχία για την απόδοση των περιοριστικών μέτρων – Πάνω από 3.200 νέα κρούσματα κορωνοϊού – Η πολιτική αντιπαράθεση για την απαγόρευση των εκδηλώσεων για την επέτειο του Πολυτεχνείου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032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19/11/2020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Η εισαγωγή του Αρχιεπισκόπου Ιερώνυμου σε Μονάδα Αυξημένης Φροντίδας του Ευαγγελισμού λόγω κορωνοϊού – Πρόσθετα μέτρα στις εισόδους της χώρας στη Β. Ελλάδα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032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20/11/2020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Η επίταξη δύο ιδιωτικών κλινικών στη Θεσσαλονίκη – Εισηγήσεις </a:t>
                      </a:r>
                      <a:r>
                        <a:rPr lang="el-GR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λοιμωξιολόγων</a:t>
                      </a:r>
                      <a:r>
                        <a:rPr lang="el-GR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για </a:t>
                      </a:r>
                      <a:r>
                        <a:rPr lang="el-GR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αυστηροποίηση</a:t>
                      </a:r>
                      <a:r>
                        <a:rPr lang="el-GR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των περιοριστικών μέτρων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593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21/11/2020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Αρνητικό ρεκόρ με πάνω από 100 νεκρούς σε μία ημέρα - Ασφυκτική πίεση στις ΜΕΘ – Εκτιμήσεις για το ενδεχόμενο παράτασης του 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lockdown</a:t>
                      </a:r>
                      <a:r>
                        <a:rPr lang="el-G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για 1-2 εβδομάδες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30265812"/>
                  </a:ext>
                </a:extLst>
              </a:tr>
              <a:tr h="56593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22/11/2020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Δεύτερη ημέρα με πάνω από 100 θανάτους από κορωνοϊό – Ξεκίνησαν διασωληνώσεις ασθενών εκτός ΜΕΘ – Δημιουργία κινητής μονάδας εκτάκτων αναγκών στη Θεσσαλονίκη από τον Στρατό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24811249"/>
                  </a:ext>
                </a:extLst>
              </a:tr>
              <a:tr h="599427">
                <a:tc>
                  <a:txBody>
                    <a:bodyPr/>
                    <a:lstStyle/>
                    <a:p>
                      <a:pPr algn="l" fontAlgn="b"/>
                      <a:r>
                        <a:rPr lang="el-G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3/11/2020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Νέο ρεκόρ με 549 </a:t>
                      </a:r>
                      <a:r>
                        <a:rPr lang="el-GR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διασωληνωμένους</a:t>
                      </a:r>
                      <a:r>
                        <a:rPr lang="el-G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ασθενείς – Εκτιμήσεις για πιθανό άνοιγμα των σχολείων στις 7 Δεκεμβρίου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27499809"/>
                  </a:ext>
                </a:extLst>
              </a:tr>
              <a:tr h="59942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24/11/2020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Εκτιμήσεις για την παράταση του 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lockdown</a:t>
                      </a:r>
                      <a:r>
                        <a:rPr lang="el-GR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και για το σχέδιο της κυβέρνησης για το άνοιγμα σχολείων, λιανεμπορίου και εστίασης εν όψει των Χριστουγέννων</a:t>
                      </a:r>
                      <a:endParaRPr lang="el-GR" sz="13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858479959"/>
                  </a:ext>
                </a:extLst>
              </a:tr>
            </a:tbl>
          </a:graphicData>
        </a:graphic>
      </p:graphicFrame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A4A46F0C-3060-46F7-8800-92445CFCF1D9}"/>
              </a:ext>
            </a:extLst>
          </p:cNvPr>
          <p:cNvSpPr txBox="1">
            <a:spLocks/>
          </p:cNvSpPr>
          <p:nvPr/>
        </p:nvSpPr>
        <p:spPr>
          <a:xfrm>
            <a:off x="11231893" y="6492876"/>
            <a:ext cx="96010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fld id="{DE70D37E-C867-47FE-9F10-9260555C453A}" type="slidenum">
              <a:rPr lang="en-GB" sz="1600" b="1" smtClean="0"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+mj-cs"/>
              </a:rPr>
              <a:pPr algn="ctr">
                <a:spcBef>
                  <a:spcPct val="0"/>
                </a:spcBef>
                <a:defRPr/>
              </a:pPr>
              <a:t>3</a:t>
            </a:fld>
            <a:endParaRPr lang="en-GB" sz="1600" b="1" dirty="0"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87391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328" y="116632"/>
            <a:ext cx="9073008" cy="1080120"/>
          </a:xfrm>
        </p:spPr>
        <p:txBody>
          <a:bodyPr>
            <a:normAutofit/>
          </a:bodyPr>
          <a:lstStyle/>
          <a:p>
            <a:r>
              <a:rPr lang="el-GR" sz="2400" dirty="0"/>
              <a:t>Η πορεία της χώρας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1400" i="1" dirty="0"/>
              <a:t>‘Κατά τη γνώμη σας η χώρα μας αυτή την περίοδο κινείται προς τη σωστή ή προς τη λάθος κατεύθυνση;’</a:t>
            </a:r>
            <a:endParaRPr lang="en-US" sz="1400" i="1" dirty="0">
              <a:latin typeface="+mn-lt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xmlns="" id="{2E73103E-9382-419B-B944-EC2109792C6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47513358"/>
              </p:ext>
            </p:extLst>
          </p:nvPr>
        </p:nvGraphicFramePr>
        <p:xfrm>
          <a:off x="119335" y="1379937"/>
          <a:ext cx="5688632" cy="2332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93471CE-2011-42D8-8A00-FB9ED65EC5CB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12" name="Content Placeholder 8">
            <a:extLst>
              <a:ext uri="{FF2B5EF4-FFF2-40B4-BE49-F238E27FC236}">
                <a16:creationId xmlns:a16="http://schemas.microsoft.com/office/drawing/2014/main" xmlns="" id="{C14F3548-9EB9-441E-977A-6276A83475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0909602"/>
              </p:ext>
            </p:extLst>
          </p:nvPr>
        </p:nvGraphicFramePr>
        <p:xfrm>
          <a:off x="119335" y="3904828"/>
          <a:ext cx="5688632" cy="2332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13E88B6-A171-44D5-9D33-15896F5A9829}"/>
              </a:ext>
            </a:extLst>
          </p:cNvPr>
          <p:cNvSpPr txBox="1"/>
          <p:nvPr/>
        </p:nvSpPr>
        <p:spPr>
          <a:xfrm>
            <a:off x="8904312" y="644404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*  Βάση μικρότερη των 60 ατόμων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** Λευκό/Άκυρο/Δεν ψήφισαν/ΔΑ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aphicFrame>
        <p:nvGraphicFramePr>
          <p:cNvPr id="2" name="Content Placeholder 8">
            <a:extLst>
              <a:ext uri="{FF2B5EF4-FFF2-40B4-BE49-F238E27FC236}">
                <a16:creationId xmlns:a16="http://schemas.microsoft.com/office/drawing/2014/main" xmlns="" id="{DC78C8BC-528E-4190-937B-70A5D81C20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6133420"/>
              </p:ext>
            </p:extLst>
          </p:nvPr>
        </p:nvGraphicFramePr>
        <p:xfrm>
          <a:off x="6240016" y="1379937"/>
          <a:ext cx="5688632" cy="4857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1576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xmlns="" id="{0F84D0A0-6466-4A38-BD4C-E56D7516A3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665767"/>
              </p:ext>
            </p:extLst>
          </p:nvPr>
        </p:nvGraphicFramePr>
        <p:xfrm>
          <a:off x="263353" y="1700808"/>
          <a:ext cx="792088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xmlns="" id="{17903300-89BE-4305-A9B6-B9FF6F26A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116632"/>
            <a:ext cx="8976996" cy="1080120"/>
          </a:xfrm>
        </p:spPr>
        <p:txBody>
          <a:bodyPr/>
          <a:lstStyle/>
          <a:p>
            <a:r>
              <a:rPr lang="el-GR" sz="2400" dirty="0"/>
              <a:t>Σημαντικότερο πρόβλημα της χώρας</a:t>
            </a:r>
            <a:r>
              <a:rPr lang="el-GR" sz="4000" dirty="0"/>
              <a:t/>
            </a:r>
            <a:br>
              <a:rPr lang="el-GR" sz="4000" dirty="0"/>
            </a:br>
            <a:r>
              <a:rPr lang="el-GR" sz="1400" i="1" dirty="0"/>
              <a:t>‘Ποιο νομίζετε ότι  είναι το σημαντικότερο πρόβλημα που αντιμετωπίζει σήμερα η χώρα μας;’</a:t>
            </a:r>
            <a:br>
              <a:rPr lang="el-GR" sz="1400" i="1" dirty="0"/>
            </a:br>
            <a:r>
              <a:rPr lang="el-GR" sz="1400" u="sng" dirty="0"/>
              <a:t>αυθόρμητες αναφορές </a:t>
            </a:r>
            <a:endParaRPr lang="el-GR" sz="1400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xmlns="" id="{34270420-7A53-407C-8B36-0720F26F5A27}"/>
              </a:ext>
            </a:extLst>
          </p:cNvPr>
          <p:cNvSpPr txBox="1">
            <a:spLocks/>
          </p:cNvSpPr>
          <p:nvPr/>
        </p:nvSpPr>
        <p:spPr>
          <a:xfrm>
            <a:off x="11231893" y="6492876"/>
            <a:ext cx="96010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fld id="{DE70D37E-C867-47FE-9F10-9260555C453A}" type="slidenum">
              <a:rPr lang="en-GB" sz="1600" b="1" smtClean="0"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+mj-cs"/>
              </a:rPr>
              <a:pPr algn="ctr">
                <a:spcBef>
                  <a:spcPct val="0"/>
                </a:spcBef>
                <a:defRPr/>
              </a:pPr>
              <a:t>5</a:t>
            </a:fld>
            <a:endParaRPr lang="en-GB" sz="1600" b="1" dirty="0"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ea typeface="+mj-ea"/>
              <a:cs typeface="+mj-cs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xmlns="" id="{887AB1D8-DDEA-4487-B7BC-F7F5861ED01A}"/>
              </a:ext>
            </a:extLst>
          </p:cNvPr>
          <p:cNvSpPr/>
          <p:nvPr/>
        </p:nvSpPr>
        <p:spPr>
          <a:xfrm>
            <a:off x="8544271" y="2924944"/>
            <a:ext cx="3384376" cy="1512168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Αυθόρμητες αναφορές με ποσοστό πάνω από 1%.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Αναφέρθηκαν με ποσοστό κάτω του 1% </a:t>
            </a:r>
            <a:r>
              <a:rPr lang="el-GR" sz="1100" dirty="0">
                <a:solidFill>
                  <a:schemeClr val="tx1"/>
                </a:solidFill>
                <a:latin typeface="Trebuchet MS"/>
              </a:rPr>
              <a:t>το αγροτικό, το ασφαλιστικό-συνταξιοδοτικό, </a:t>
            </a: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η διαφθορά, η υπανάπτυξη, το δημογραφικό, η κρίση αξιών, η έλλειψη κοινωνικής πολιτικής, ο</a:t>
            </a:r>
            <a:r>
              <a:rPr kumimoji="0" lang="el-GR" sz="11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Δημόσιος Τομέας</a:t>
            </a: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κ.α.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CA452A8-C467-42A7-A332-0B9A35201F74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89595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328" y="116632"/>
            <a:ext cx="9073008" cy="1080120"/>
          </a:xfrm>
        </p:spPr>
        <p:txBody>
          <a:bodyPr>
            <a:normAutofit/>
          </a:bodyPr>
          <a:lstStyle/>
          <a:p>
            <a:r>
              <a:rPr lang="el-GR" sz="2400" dirty="0"/>
              <a:t>Αξιολόγηση Κυβέρνησης</a:t>
            </a:r>
            <a:br>
              <a:rPr lang="el-GR" sz="2400" dirty="0"/>
            </a:br>
            <a:r>
              <a:rPr lang="el-GR" sz="1400" i="1" dirty="0"/>
              <a:t>‘Ποια είναι η εντύπωση σας για το έργο της Κυβέρνησης μέχρι σήμερα; </a:t>
            </a:r>
            <a:br>
              <a:rPr lang="el-GR" sz="1400" i="1" dirty="0"/>
            </a:br>
            <a:r>
              <a:rPr lang="el-GR" sz="1400" i="1" dirty="0"/>
              <a:t>Θετική ή αρνητική;’</a:t>
            </a:r>
            <a:endParaRPr lang="en-US" sz="1400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xmlns="" id="{2E73103E-9382-419B-B944-EC2109792C6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13947056"/>
              </p:ext>
            </p:extLst>
          </p:nvPr>
        </p:nvGraphicFramePr>
        <p:xfrm>
          <a:off x="119335" y="1379937"/>
          <a:ext cx="5688632" cy="2332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93471CE-2011-42D8-8A00-FB9ED65EC5CB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12" name="Content Placeholder 8">
            <a:extLst>
              <a:ext uri="{FF2B5EF4-FFF2-40B4-BE49-F238E27FC236}">
                <a16:creationId xmlns:a16="http://schemas.microsoft.com/office/drawing/2014/main" xmlns="" id="{C14F3548-9EB9-441E-977A-6276A83475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6281467"/>
              </p:ext>
            </p:extLst>
          </p:nvPr>
        </p:nvGraphicFramePr>
        <p:xfrm>
          <a:off x="119335" y="3904828"/>
          <a:ext cx="5688632" cy="2332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ontent Placeholder 8">
            <a:extLst>
              <a:ext uri="{FF2B5EF4-FFF2-40B4-BE49-F238E27FC236}">
                <a16:creationId xmlns:a16="http://schemas.microsoft.com/office/drawing/2014/main" xmlns="" id="{0ADA39BF-D311-4ECA-974B-0818F427D5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6350239"/>
              </p:ext>
            </p:extLst>
          </p:nvPr>
        </p:nvGraphicFramePr>
        <p:xfrm>
          <a:off x="6240016" y="1379937"/>
          <a:ext cx="5688632" cy="4857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13E88B6-A171-44D5-9D33-15896F5A9829}"/>
              </a:ext>
            </a:extLst>
          </p:cNvPr>
          <p:cNvSpPr txBox="1"/>
          <p:nvPr/>
        </p:nvSpPr>
        <p:spPr>
          <a:xfrm>
            <a:off x="8904312" y="644404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b="1" dirty="0">
                <a:solidFill>
                  <a:schemeClr val="bg1">
                    <a:lumMod val="50000"/>
                  </a:schemeClr>
                </a:solidFill>
              </a:rPr>
              <a:t>*  Βάση μικρότερη των 60 ατόμων</a:t>
            </a:r>
          </a:p>
          <a:p>
            <a:r>
              <a:rPr lang="el-GR" sz="900" b="1" dirty="0">
                <a:solidFill>
                  <a:schemeClr val="bg1">
                    <a:lumMod val="50000"/>
                  </a:schemeClr>
                </a:solidFill>
              </a:rPr>
              <a:t>** Λευκό/Άκυρο/Δεν ψήφισαν/ΔΑ</a:t>
            </a:r>
            <a:endParaRPr lang="en-US" sz="9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57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328" y="116632"/>
            <a:ext cx="9073008" cy="1080120"/>
          </a:xfrm>
        </p:spPr>
        <p:txBody>
          <a:bodyPr>
            <a:normAutofit/>
          </a:bodyPr>
          <a:lstStyle/>
          <a:p>
            <a:r>
              <a:rPr lang="el-GR" sz="2400" dirty="0"/>
              <a:t>Αξιολόγηση Πρωθυπουργού</a:t>
            </a:r>
            <a:r>
              <a:rPr lang="el-GR" sz="4000" dirty="0"/>
              <a:t/>
            </a:r>
            <a:br>
              <a:rPr lang="el-GR" sz="4000" dirty="0"/>
            </a:br>
            <a:r>
              <a:rPr lang="el-GR" sz="1400" i="1" dirty="0"/>
              <a:t>‘Ποια είναι η γνώμη σας για τον τρόπο με τον οποίο ασκεί τα καθήκοντά του μέχρι στιγμής ο Πρωθυπουργός κ. Μητσοτάκης; Θετική ή αρνητική;’</a:t>
            </a:r>
            <a:endParaRPr lang="en-US" sz="1400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xmlns="" id="{2E73103E-9382-419B-B944-EC2109792C6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37685609"/>
              </p:ext>
            </p:extLst>
          </p:nvPr>
        </p:nvGraphicFramePr>
        <p:xfrm>
          <a:off x="119335" y="1379937"/>
          <a:ext cx="5688632" cy="2332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93471CE-2011-42D8-8A00-FB9ED65EC5CB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12" name="Content Placeholder 8">
            <a:extLst>
              <a:ext uri="{FF2B5EF4-FFF2-40B4-BE49-F238E27FC236}">
                <a16:creationId xmlns:a16="http://schemas.microsoft.com/office/drawing/2014/main" xmlns="" id="{C14F3548-9EB9-441E-977A-6276A83475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7501677"/>
              </p:ext>
            </p:extLst>
          </p:nvPr>
        </p:nvGraphicFramePr>
        <p:xfrm>
          <a:off x="119335" y="3904828"/>
          <a:ext cx="5688632" cy="2332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ontent Placeholder 8">
            <a:extLst>
              <a:ext uri="{FF2B5EF4-FFF2-40B4-BE49-F238E27FC236}">
                <a16:creationId xmlns:a16="http://schemas.microsoft.com/office/drawing/2014/main" xmlns="" id="{0ADA39BF-D311-4ECA-974B-0818F427D5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6549364"/>
              </p:ext>
            </p:extLst>
          </p:nvPr>
        </p:nvGraphicFramePr>
        <p:xfrm>
          <a:off x="6240016" y="1379937"/>
          <a:ext cx="5688632" cy="4857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67A6785-4057-4069-A6F1-6F09720C9631}"/>
              </a:ext>
            </a:extLst>
          </p:cNvPr>
          <p:cNvSpPr txBox="1"/>
          <p:nvPr/>
        </p:nvSpPr>
        <p:spPr>
          <a:xfrm>
            <a:off x="8904312" y="644404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b="1" dirty="0">
                <a:solidFill>
                  <a:schemeClr val="bg1">
                    <a:lumMod val="50000"/>
                  </a:schemeClr>
                </a:solidFill>
              </a:rPr>
              <a:t>*  Βάση μικρότερη των 60 ατόμων</a:t>
            </a:r>
          </a:p>
          <a:p>
            <a:r>
              <a:rPr lang="el-GR" sz="900" b="1" dirty="0">
                <a:solidFill>
                  <a:schemeClr val="bg1">
                    <a:lumMod val="50000"/>
                  </a:schemeClr>
                </a:solidFill>
              </a:rPr>
              <a:t>** Λευκό/Άκυρο/Δεν ψήφισαν/ΔΑ</a:t>
            </a:r>
            <a:endParaRPr lang="en-US" sz="9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8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328" y="116632"/>
            <a:ext cx="9073008" cy="1080120"/>
          </a:xfrm>
        </p:spPr>
        <p:txBody>
          <a:bodyPr>
            <a:normAutofit/>
          </a:bodyPr>
          <a:lstStyle/>
          <a:p>
            <a:r>
              <a:rPr lang="el-GR" sz="2400" dirty="0"/>
              <a:t>Αξιολόγηση αρχηγού Αξιωματικής Αντιπολίτευσης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1400" i="1" dirty="0"/>
              <a:t>‘Ποια είναι η γνώμη σας για τον τρόπο με τον οποίο ασκεί τα καθήκοντά του μέχρι στιγμής ο αρχηγός της Αξιωματικής Αντιπολίτευσης κ. Τσίπρας; Θετική ή αρνητική;’</a:t>
            </a:r>
            <a:endParaRPr lang="en-US" sz="1400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xmlns="" id="{2E73103E-9382-419B-B944-EC2109792C6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3375811"/>
              </p:ext>
            </p:extLst>
          </p:nvPr>
        </p:nvGraphicFramePr>
        <p:xfrm>
          <a:off x="119335" y="1379937"/>
          <a:ext cx="5688632" cy="2332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93471CE-2011-42D8-8A00-FB9ED65EC5CB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12" name="Content Placeholder 8">
            <a:extLst>
              <a:ext uri="{FF2B5EF4-FFF2-40B4-BE49-F238E27FC236}">
                <a16:creationId xmlns:a16="http://schemas.microsoft.com/office/drawing/2014/main" xmlns="" id="{C14F3548-9EB9-441E-977A-6276A83475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2933245"/>
              </p:ext>
            </p:extLst>
          </p:nvPr>
        </p:nvGraphicFramePr>
        <p:xfrm>
          <a:off x="119335" y="3904828"/>
          <a:ext cx="5688632" cy="2332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ontent Placeholder 8">
            <a:extLst>
              <a:ext uri="{FF2B5EF4-FFF2-40B4-BE49-F238E27FC236}">
                <a16:creationId xmlns:a16="http://schemas.microsoft.com/office/drawing/2014/main" xmlns="" id="{0ADA39BF-D311-4ECA-974B-0818F427D5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8065401"/>
              </p:ext>
            </p:extLst>
          </p:nvPr>
        </p:nvGraphicFramePr>
        <p:xfrm>
          <a:off x="6240016" y="1379937"/>
          <a:ext cx="5688632" cy="4857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67A6785-4057-4069-A6F1-6F09720C9631}"/>
              </a:ext>
            </a:extLst>
          </p:cNvPr>
          <p:cNvSpPr txBox="1"/>
          <p:nvPr/>
        </p:nvSpPr>
        <p:spPr>
          <a:xfrm>
            <a:off x="8904312" y="644404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b="1" dirty="0">
                <a:solidFill>
                  <a:schemeClr val="bg1">
                    <a:lumMod val="50000"/>
                  </a:schemeClr>
                </a:solidFill>
              </a:rPr>
              <a:t>*  Βάση μικρότερη των 60 ατόμων</a:t>
            </a:r>
          </a:p>
          <a:p>
            <a:r>
              <a:rPr lang="el-GR" sz="900" b="1" dirty="0">
                <a:solidFill>
                  <a:schemeClr val="bg1">
                    <a:lumMod val="50000"/>
                  </a:schemeClr>
                </a:solidFill>
              </a:rPr>
              <a:t>** Λευκό/Άκυρο/Δεν ψήφισαν/ΔΑ</a:t>
            </a:r>
            <a:endParaRPr lang="en-US" sz="9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328" y="116632"/>
            <a:ext cx="9073008" cy="1080120"/>
          </a:xfrm>
        </p:spPr>
        <p:txBody>
          <a:bodyPr>
            <a:normAutofit/>
          </a:bodyPr>
          <a:lstStyle/>
          <a:p>
            <a:r>
              <a:rPr lang="el-GR" sz="2400" dirty="0"/>
              <a:t>Αξιολόγηση σημερινής οικονομικής κατάστασης</a:t>
            </a:r>
            <a:r>
              <a:rPr lang="el-GR" sz="4000" dirty="0"/>
              <a:t/>
            </a:r>
            <a:br>
              <a:rPr lang="el-GR" sz="4000" dirty="0"/>
            </a:br>
            <a:r>
              <a:rPr lang="el-GR" sz="1400" i="1" dirty="0"/>
              <a:t>‘Πως αξιολογείτε τη σημερινή οικονομική κατάσταση της χώρας; Θετικά, ουδέτερα ή αρνητικά;’</a:t>
            </a:r>
            <a:endParaRPr lang="en-US" sz="1400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xmlns="" id="{2E73103E-9382-419B-B944-EC2109792C6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65421563"/>
              </p:ext>
            </p:extLst>
          </p:nvPr>
        </p:nvGraphicFramePr>
        <p:xfrm>
          <a:off x="119335" y="1379937"/>
          <a:ext cx="5688632" cy="2332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93471CE-2011-42D8-8A00-FB9ED65EC5CB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12" name="Content Placeholder 8">
            <a:extLst>
              <a:ext uri="{FF2B5EF4-FFF2-40B4-BE49-F238E27FC236}">
                <a16:creationId xmlns:a16="http://schemas.microsoft.com/office/drawing/2014/main" xmlns="" id="{C14F3548-9EB9-441E-977A-6276A83475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8352592"/>
              </p:ext>
            </p:extLst>
          </p:nvPr>
        </p:nvGraphicFramePr>
        <p:xfrm>
          <a:off x="119335" y="3904828"/>
          <a:ext cx="5688632" cy="2332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ontent Placeholder 8">
            <a:extLst>
              <a:ext uri="{FF2B5EF4-FFF2-40B4-BE49-F238E27FC236}">
                <a16:creationId xmlns:a16="http://schemas.microsoft.com/office/drawing/2014/main" xmlns="" id="{0ADA39BF-D311-4ECA-974B-0818F427D5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0930110"/>
              </p:ext>
            </p:extLst>
          </p:nvPr>
        </p:nvGraphicFramePr>
        <p:xfrm>
          <a:off x="6240016" y="1379937"/>
          <a:ext cx="5688632" cy="4857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67A6785-4057-4069-A6F1-6F09720C9631}"/>
              </a:ext>
            </a:extLst>
          </p:cNvPr>
          <p:cNvSpPr txBox="1"/>
          <p:nvPr/>
        </p:nvSpPr>
        <p:spPr>
          <a:xfrm>
            <a:off x="8904312" y="644404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*  Βάση μικρότερη των 60 ατόμων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** Λευκό/Άκυρο/Δεν ψήφισαν/ΔΑ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34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C00000"/>
      </a:hlink>
      <a:folHlink>
        <a:srgbClr val="5F7791"/>
      </a:folHlink>
    </a:clrScheme>
    <a:fontScheme name="Custom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ustom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2642</TotalTime>
  <Words>784</Words>
  <Application>Microsoft Office PowerPoint</Application>
  <PresentationFormat>Widescreen</PresentationFormat>
  <Paragraphs>249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Times New Roman</vt:lpstr>
      <vt:lpstr>Trebuchet MS</vt:lpstr>
      <vt:lpstr>Wingdings</vt:lpstr>
      <vt:lpstr>Office Theme</vt:lpstr>
      <vt:lpstr>1_Custom Design</vt:lpstr>
      <vt:lpstr>συνδρομητική έρευνα</vt:lpstr>
      <vt:lpstr>Η ταυτότητα της έρευνας</vt:lpstr>
      <vt:lpstr>Τα σημαντικότερα γεγονότα κατά τη διάρκεια διεξαγωγής της έρευνας πεδίου (18-24/11/2020) (όπως παρουσιάστηκαν στην τηλεόραση) </vt:lpstr>
      <vt:lpstr>Η πορεία της χώρας ‘Κατά τη γνώμη σας η χώρα μας αυτή την περίοδο κινείται προς τη σωστή ή προς τη λάθος κατεύθυνση;’</vt:lpstr>
      <vt:lpstr>Σημαντικότερο πρόβλημα της χώρας ‘Ποιο νομίζετε ότι  είναι το σημαντικότερο πρόβλημα που αντιμετωπίζει σήμερα η χώρα μας;’ αυθόρμητες αναφορές </vt:lpstr>
      <vt:lpstr>Αξιολόγηση Κυβέρνησης ‘Ποια είναι η εντύπωση σας για το έργο της Κυβέρνησης μέχρι σήμερα;  Θετική ή αρνητική;’</vt:lpstr>
      <vt:lpstr>Αξιολόγηση Πρωθυπουργού ‘Ποια είναι η γνώμη σας για τον τρόπο με τον οποίο ασκεί τα καθήκοντά του μέχρι στιγμής ο Πρωθυπουργός κ. Μητσοτάκης; Θετική ή αρνητική;’</vt:lpstr>
      <vt:lpstr>Αξιολόγηση αρχηγού Αξιωματικής Αντιπολίτευσης ‘Ποια είναι η γνώμη σας για τον τρόπο με τον οποίο ασκεί τα καθήκοντά του μέχρι στιγμής ο αρχηγός της Αξιωματικής Αντιπολίτευσης κ. Τσίπρας; Θετική ή αρνητική;’</vt:lpstr>
      <vt:lpstr>Αξιολόγηση σημερινής οικονομικής κατάστασης ‘Πως αξιολογείτε τη σημερινή οικονομική κατάσταση της χώρας; Θετικά, ουδέτερα ή αρνητικά;’</vt:lpstr>
      <vt:lpstr>Απαγόρευση εκδηλώσεων για την επέτειο του Πολυτεχνείου ‘Ποια είναι η γνώμη σας για την απόφαση της Κυβέρνησης να απαγορεύσει τις εκδηλώσεις για την επέτειο της εξέγερσης του Πολυτεχνείου; Θετική ή Αρνητική;’</vt:lpstr>
      <vt:lpstr>Αντιλαμβανόμενη φάση της Πανδημίας ‘Ας μιλήσουμε τώρα για την Πανδημία. Πιστεύετε ότι τα χειρότερα τα έχουμε αφήσει πίσω μας ή είναι μπροστά μας;’</vt:lpstr>
      <vt:lpstr>Εμβόλιο για τον κορωνοϊό ‘Πριν από λίγες ημέρες ανακοινώθηκε ότι στις αρχές του 2021 θα κυκλοφορήσει εμβόλιο για τον κορωνοϊό. Εσείς προσωπικά θα θέλατε να το κάνετε ή όχι;’</vt:lpstr>
      <vt:lpstr>Εμβόλιο για τον κορωνοϊό ανά ηλικία</vt:lpstr>
      <vt:lpstr>Δημοτικότητες πολιτικών αρχηγών</vt:lpstr>
      <vt:lpstr>Καταλληλότερος Πρωθυπουργός ‘Μεταξύ των πολιτικών αρχηγών ποια/ος νομίζετε ότι είναι καταλληλότερη/ος για πρωθυπουργός της χώρας;’  αυθόρμητα</vt:lpstr>
      <vt:lpstr>Πρόθεση ψήφου στις Βουλευτικές εκλογές ‘Και αν είχαμε την επόμενη Κυριακή Βουλευτικές εκλογές τι θα ψηφίζατε;’</vt:lpstr>
      <vt:lpstr>Πρόθεση ψήφου στην ΝΔ και στον ΣΥΡΙΖΑ  ανά αυτοτοποθέτηση στην Α-Δ κλίμακα</vt:lpstr>
      <vt:lpstr>συνδρομητική έρευνα</vt:lpstr>
    </vt:vector>
  </TitlesOfParts>
  <Company>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Penny Apostolopoulou</dc:creator>
  <cp:lastModifiedBy>Κατερίνα Ζάννη</cp:lastModifiedBy>
  <cp:revision>288</cp:revision>
  <dcterms:created xsi:type="dcterms:W3CDTF">2011-12-09T09:36:13Z</dcterms:created>
  <dcterms:modified xsi:type="dcterms:W3CDTF">2020-11-26T15:13:51Z</dcterms:modified>
</cp:coreProperties>
</file>